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1"/>
  </p:notesMasterIdLst>
  <p:sldIdLst>
    <p:sldId id="256" r:id="rId2"/>
    <p:sldId id="275" r:id="rId3"/>
    <p:sldId id="257" r:id="rId4"/>
    <p:sldId id="260" r:id="rId5"/>
    <p:sldId id="265" r:id="rId6"/>
    <p:sldId id="259" r:id="rId7"/>
    <p:sldId id="266" r:id="rId8"/>
    <p:sldId id="258" r:id="rId9"/>
    <p:sldId id="276" r:id="rId10"/>
    <p:sldId id="261" r:id="rId11"/>
    <p:sldId id="262" r:id="rId12"/>
    <p:sldId id="267" r:id="rId13"/>
    <p:sldId id="274" r:id="rId14"/>
    <p:sldId id="268" r:id="rId15"/>
    <p:sldId id="269" r:id="rId16"/>
    <p:sldId id="272" r:id="rId17"/>
    <p:sldId id="273" r:id="rId18"/>
    <p:sldId id="270" r:id="rId19"/>
    <p:sldId id="271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571" autoAdjust="0"/>
  </p:normalViewPr>
  <p:slideViewPr>
    <p:cSldViewPr snapToGrid="0">
      <p:cViewPr varScale="1">
        <p:scale>
          <a:sx n="71" d="100"/>
          <a:sy n="71" d="100"/>
        </p:scale>
        <p:origin x="113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9C1DBC-1D07-4165-83E2-53A97F1F2E0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9F6D179-AEFD-494F-BBCB-DEA7C2403B51}">
      <dgm:prSet/>
      <dgm:spPr/>
      <dgm:t>
        <a:bodyPr/>
        <a:lstStyle/>
        <a:p>
          <a:r>
            <a:rPr lang="de-CH"/>
            <a:t>Didaktische Analyse</a:t>
          </a:r>
          <a:endParaRPr lang="en-US"/>
        </a:p>
      </dgm:t>
    </dgm:pt>
    <dgm:pt modelId="{067904CC-B979-46C7-A715-363FFB7227AB}" type="parTrans" cxnId="{16D7CA8B-8B5B-476C-86FD-0550E1D27792}">
      <dgm:prSet/>
      <dgm:spPr/>
      <dgm:t>
        <a:bodyPr/>
        <a:lstStyle/>
        <a:p>
          <a:endParaRPr lang="en-US"/>
        </a:p>
      </dgm:t>
    </dgm:pt>
    <dgm:pt modelId="{1E9010D6-CF27-41C8-8D27-667D152AF3E6}" type="sibTrans" cxnId="{16D7CA8B-8B5B-476C-86FD-0550E1D27792}">
      <dgm:prSet/>
      <dgm:spPr/>
      <dgm:t>
        <a:bodyPr/>
        <a:lstStyle/>
        <a:p>
          <a:endParaRPr lang="en-US"/>
        </a:p>
      </dgm:t>
    </dgm:pt>
    <dgm:pt modelId="{D8DAAC42-99E9-4CE8-BA06-5197DFEAAB27}">
      <dgm:prSet/>
      <dgm:spPr/>
      <dgm:t>
        <a:bodyPr/>
        <a:lstStyle/>
        <a:p>
          <a:r>
            <a:rPr lang="de-CH"/>
            <a:t>Lernziele</a:t>
          </a:r>
          <a:endParaRPr lang="en-US"/>
        </a:p>
      </dgm:t>
    </dgm:pt>
    <dgm:pt modelId="{1797E593-0CE7-4C61-AE65-831F7329DEF6}" type="parTrans" cxnId="{06A9824E-AAB6-4AA4-8B42-403A6B79A4EC}">
      <dgm:prSet/>
      <dgm:spPr/>
      <dgm:t>
        <a:bodyPr/>
        <a:lstStyle/>
        <a:p>
          <a:endParaRPr lang="en-US"/>
        </a:p>
      </dgm:t>
    </dgm:pt>
    <dgm:pt modelId="{C73B6496-5643-455B-B28B-15ED5110A007}" type="sibTrans" cxnId="{06A9824E-AAB6-4AA4-8B42-403A6B79A4EC}">
      <dgm:prSet/>
      <dgm:spPr/>
      <dgm:t>
        <a:bodyPr/>
        <a:lstStyle/>
        <a:p>
          <a:endParaRPr lang="en-US"/>
        </a:p>
      </dgm:t>
    </dgm:pt>
    <dgm:pt modelId="{DA6D4A33-1A2A-4ECB-8F6A-308778A6FD7F}">
      <dgm:prSet/>
      <dgm:spPr/>
      <dgm:t>
        <a:bodyPr/>
        <a:lstStyle/>
        <a:p>
          <a:r>
            <a:rPr lang="de-CH"/>
            <a:t>Unterrichtsmodell: AVIVA/ARIVA</a:t>
          </a:r>
          <a:endParaRPr lang="en-US"/>
        </a:p>
      </dgm:t>
    </dgm:pt>
    <dgm:pt modelId="{B9714CF9-7827-4086-9906-E32FC7F6AF99}" type="parTrans" cxnId="{016C067F-5F95-4663-8F38-8AD8553BA09A}">
      <dgm:prSet/>
      <dgm:spPr/>
      <dgm:t>
        <a:bodyPr/>
        <a:lstStyle/>
        <a:p>
          <a:endParaRPr lang="en-US"/>
        </a:p>
      </dgm:t>
    </dgm:pt>
    <dgm:pt modelId="{5694F5C5-DDD6-4352-976F-9B2AC4344890}" type="sibTrans" cxnId="{016C067F-5F95-4663-8F38-8AD8553BA09A}">
      <dgm:prSet/>
      <dgm:spPr/>
      <dgm:t>
        <a:bodyPr/>
        <a:lstStyle/>
        <a:p>
          <a:endParaRPr lang="en-US"/>
        </a:p>
      </dgm:t>
    </dgm:pt>
    <dgm:pt modelId="{47189C39-4C7C-4C97-8DB4-D63AAC52E961}">
      <dgm:prSet/>
      <dgm:spPr/>
      <dgm:t>
        <a:bodyPr/>
        <a:lstStyle/>
        <a:p>
          <a:r>
            <a:rPr lang="de-CH"/>
            <a:t>Unterrichtsplan</a:t>
          </a:r>
          <a:endParaRPr lang="en-US"/>
        </a:p>
      </dgm:t>
    </dgm:pt>
    <dgm:pt modelId="{436B6856-40B1-401C-8EC4-49E461CD0B0F}" type="parTrans" cxnId="{D5F5F2EA-45F2-4851-89F6-FEBE08C9FC9F}">
      <dgm:prSet/>
      <dgm:spPr/>
      <dgm:t>
        <a:bodyPr/>
        <a:lstStyle/>
        <a:p>
          <a:endParaRPr lang="en-US"/>
        </a:p>
      </dgm:t>
    </dgm:pt>
    <dgm:pt modelId="{574BFD3D-86C8-4AC7-BE97-985ECA92B2BB}" type="sibTrans" cxnId="{D5F5F2EA-45F2-4851-89F6-FEBE08C9FC9F}">
      <dgm:prSet/>
      <dgm:spPr/>
      <dgm:t>
        <a:bodyPr/>
        <a:lstStyle/>
        <a:p>
          <a:endParaRPr lang="en-US"/>
        </a:p>
      </dgm:t>
    </dgm:pt>
    <dgm:pt modelId="{D89DD27B-6946-44E0-B4BA-C44A721BB385}">
      <dgm:prSet/>
      <dgm:spPr/>
      <dgm:t>
        <a:bodyPr/>
        <a:lstStyle/>
        <a:p>
          <a:r>
            <a:rPr lang="de-CH"/>
            <a:t>Lernaufgabe</a:t>
          </a:r>
          <a:endParaRPr lang="en-US"/>
        </a:p>
      </dgm:t>
    </dgm:pt>
    <dgm:pt modelId="{3029B0F8-F279-4A0F-82BB-045784521A0B}" type="parTrans" cxnId="{A1A72501-5008-4176-8CCF-36178185AA23}">
      <dgm:prSet/>
      <dgm:spPr/>
      <dgm:t>
        <a:bodyPr/>
        <a:lstStyle/>
        <a:p>
          <a:endParaRPr lang="en-US"/>
        </a:p>
      </dgm:t>
    </dgm:pt>
    <dgm:pt modelId="{7644D815-E400-4B9E-BED7-E154B05CF9C7}" type="sibTrans" cxnId="{A1A72501-5008-4176-8CCF-36178185AA23}">
      <dgm:prSet/>
      <dgm:spPr/>
      <dgm:t>
        <a:bodyPr/>
        <a:lstStyle/>
        <a:p>
          <a:endParaRPr lang="en-US"/>
        </a:p>
      </dgm:t>
    </dgm:pt>
    <dgm:pt modelId="{0040CB42-36AF-44F6-994B-FC34D04E04B0}">
      <dgm:prSet/>
      <dgm:spPr/>
      <dgm:t>
        <a:bodyPr/>
        <a:lstStyle/>
        <a:p>
          <a:r>
            <a:rPr lang="de-CH"/>
            <a:t>Prüfungsaufgaben</a:t>
          </a:r>
          <a:endParaRPr lang="en-US"/>
        </a:p>
      </dgm:t>
    </dgm:pt>
    <dgm:pt modelId="{0F0E80D5-51F5-452A-963B-815CB5292CD7}" type="parTrans" cxnId="{12F3CAC3-DFD8-43CD-AF3C-44F7709006B9}">
      <dgm:prSet/>
      <dgm:spPr/>
      <dgm:t>
        <a:bodyPr/>
        <a:lstStyle/>
        <a:p>
          <a:endParaRPr lang="en-US"/>
        </a:p>
      </dgm:t>
    </dgm:pt>
    <dgm:pt modelId="{CFB15AEE-DD5C-44A2-8DE0-3517F7AFD51A}" type="sibTrans" cxnId="{12F3CAC3-DFD8-43CD-AF3C-44F7709006B9}">
      <dgm:prSet/>
      <dgm:spPr/>
      <dgm:t>
        <a:bodyPr/>
        <a:lstStyle/>
        <a:p>
          <a:endParaRPr lang="en-US"/>
        </a:p>
      </dgm:t>
    </dgm:pt>
    <dgm:pt modelId="{A572DED2-1F29-4E52-86C2-E8B9511FC334}" type="pres">
      <dgm:prSet presAssocID="{CC9C1DBC-1D07-4165-83E2-53A97F1F2E06}" presName="linear" presStyleCnt="0">
        <dgm:presLayoutVars>
          <dgm:animLvl val="lvl"/>
          <dgm:resizeHandles val="exact"/>
        </dgm:presLayoutVars>
      </dgm:prSet>
      <dgm:spPr/>
    </dgm:pt>
    <dgm:pt modelId="{D2A38F88-5C77-4FA5-A68C-E35E0B30C80B}" type="pres">
      <dgm:prSet presAssocID="{A9F6D179-AEFD-494F-BBCB-DEA7C2403B5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14AE7F3-ADC0-4C41-B9C1-873117A230F4}" type="pres">
      <dgm:prSet presAssocID="{1E9010D6-CF27-41C8-8D27-667D152AF3E6}" presName="spacer" presStyleCnt="0"/>
      <dgm:spPr/>
    </dgm:pt>
    <dgm:pt modelId="{26C4EE37-E211-4A9B-8ABB-B1BF7C9B9B73}" type="pres">
      <dgm:prSet presAssocID="{D8DAAC42-99E9-4CE8-BA06-5197DFEAAB2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A8481A0-967B-429C-A990-A8762137EF3C}" type="pres">
      <dgm:prSet presAssocID="{C73B6496-5643-455B-B28B-15ED5110A007}" presName="spacer" presStyleCnt="0"/>
      <dgm:spPr/>
    </dgm:pt>
    <dgm:pt modelId="{F2364AB8-9792-4A2E-A44C-1A9F92B3DBB4}" type="pres">
      <dgm:prSet presAssocID="{DA6D4A33-1A2A-4ECB-8F6A-308778A6FD7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1290BC0-9DBA-410A-93CE-A0B695F335A6}" type="pres">
      <dgm:prSet presAssocID="{5694F5C5-DDD6-4352-976F-9B2AC4344890}" presName="spacer" presStyleCnt="0"/>
      <dgm:spPr/>
    </dgm:pt>
    <dgm:pt modelId="{6B5488EE-7EAD-428F-8AC6-A7216473BE65}" type="pres">
      <dgm:prSet presAssocID="{47189C39-4C7C-4C97-8DB4-D63AAC52E96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036D618-DAA5-4463-8304-893AB4733655}" type="pres">
      <dgm:prSet presAssocID="{574BFD3D-86C8-4AC7-BE97-985ECA92B2BB}" presName="spacer" presStyleCnt="0"/>
      <dgm:spPr/>
    </dgm:pt>
    <dgm:pt modelId="{37A6DB72-63B0-4590-AE90-DECE39617DEB}" type="pres">
      <dgm:prSet presAssocID="{D89DD27B-6946-44E0-B4BA-C44A721BB38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B4EFB8B-46D4-4708-97E5-444B0A0923BD}" type="pres">
      <dgm:prSet presAssocID="{7644D815-E400-4B9E-BED7-E154B05CF9C7}" presName="spacer" presStyleCnt="0"/>
      <dgm:spPr/>
    </dgm:pt>
    <dgm:pt modelId="{07E58B52-9A50-474B-BDCC-52A53EA96777}" type="pres">
      <dgm:prSet presAssocID="{0040CB42-36AF-44F6-994B-FC34D04E04B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1A72501-5008-4176-8CCF-36178185AA23}" srcId="{CC9C1DBC-1D07-4165-83E2-53A97F1F2E06}" destId="{D89DD27B-6946-44E0-B4BA-C44A721BB385}" srcOrd="4" destOrd="0" parTransId="{3029B0F8-F279-4A0F-82BB-045784521A0B}" sibTransId="{7644D815-E400-4B9E-BED7-E154B05CF9C7}"/>
    <dgm:cxn modelId="{89085A10-6F35-42AB-B13A-A66727A2A637}" type="presOf" srcId="{D8DAAC42-99E9-4CE8-BA06-5197DFEAAB27}" destId="{26C4EE37-E211-4A9B-8ABB-B1BF7C9B9B73}" srcOrd="0" destOrd="0" presId="urn:microsoft.com/office/officeart/2005/8/layout/vList2"/>
    <dgm:cxn modelId="{06A9824E-AAB6-4AA4-8B42-403A6B79A4EC}" srcId="{CC9C1DBC-1D07-4165-83E2-53A97F1F2E06}" destId="{D8DAAC42-99E9-4CE8-BA06-5197DFEAAB27}" srcOrd="1" destOrd="0" parTransId="{1797E593-0CE7-4C61-AE65-831F7329DEF6}" sibTransId="{C73B6496-5643-455B-B28B-15ED5110A007}"/>
    <dgm:cxn modelId="{0AEC1F6F-CCF9-476B-9D9B-A23F6893E914}" type="presOf" srcId="{D89DD27B-6946-44E0-B4BA-C44A721BB385}" destId="{37A6DB72-63B0-4590-AE90-DECE39617DEB}" srcOrd="0" destOrd="0" presId="urn:microsoft.com/office/officeart/2005/8/layout/vList2"/>
    <dgm:cxn modelId="{E33B367C-7DD0-41CB-879D-46EDF5C27FD8}" type="presOf" srcId="{47189C39-4C7C-4C97-8DB4-D63AAC52E961}" destId="{6B5488EE-7EAD-428F-8AC6-A7216473BE65}" srcOrd="0" destOrd="0" presId="urn:microsoft.com/office/officeart/2005/8/layout/vList2"/>
    <dgm:cxn modelId="{016C067F-5F95-4663-8F38-8AD8553BA09A}" srcId="{CC9C1DBC-1D07-4165-83E2-53A97F1F2E06}" destId="{DA6D4A33-1A2A-4ECB-8F6A-308778A6FD7F}" srcOrd="2" destOrd="0" parTransId="{B9714CF9-7827-4086-9906-E32FC7F6AF99}" sibTransId="{5694F5C5-DDD6-4352-976F-9B2AC4344890}"/>
    <dgm:cxn modelId="{16D7CA8B-8B5B-476C-86FD-0550E1D27792}" srcId="{CC9C1DBC-1D07-4165-83E2-53A97F1F2E06}" destId="{A9F6D179-AEFD-494F-BBCB-DEA7C2403B51}" srcOrd="0" destOrd="0" parTransId="{067904CC-B979-46C7-A715-363FFB7227AB}" sibTransId="{1E9010D6-CF27-41C8-8D27-667D152AF3E6}"/>
    <dgm:cxn modelId="{AE83B491-E320-4716-BB07-95D093EF633C}" type="presOf" srcId="{DA6D4A33-1A2A-4ECB-8F6A-308778A6FD7F}" destId="{F2364AB8-9792-4A2E-A44C-1A9F92B3DBB4}" srcOrd="0" destOrd="0" presId="urn:microsoft.com/office/officeart/2005/8/layout/vList2"/>
    <dgm:cxn modelId="{18F1B0A6-BAF8-4B99-98E5-26E3E8388B4B}" type="presOf" srcId="{A9F6D179-AEFD-494F-BBCB-DEA7C2403B51}" destId="{D2A38F88-5C77-4FA5-A68C-E35E0B30C80B}" srcOrd="0" destOrd="0" presId="urn:microsoft.com/office/officeart/2005/8/layout/vList2"/>
    <dgm:cxn modelId="{12F3CAC3-DFD8-43CD-AF3C-44F7709006B9}" srcId="{CC9C1DBC-1D07-4165-83E2-53A97F1F2E06}" destId="{0040CB42-36AF-44F6-994B-FC34D04E04B0}" srcOrd="5" destOrd="0" parTransId="{0F0E80D5-51F5-452A-963B-815CB5292CD7}" sibTransId="{CFB15AEE-DD5C-44A2-8DE0-3517F7AFD51A}"/>
    <dgm:cxn modelId="{0DDBABC7-6536-4729-9302-61E4F49DEDAB}" type="presOf" srcId="{0040CB42-36AF-44F6-994B-FC34D04E04B0}" destId="{07E58B52-9A50-474B-BDCC-52A53EA96777}" srcOrd="0" destOrd="0" presId="urn:microsoft.com/office/officeart/2005/8/layout/vList2"/>
    <dgm:cxn modelId="{D5F5F2EA-45F2-4851-89F6-FEBE08C9FC9F}" srcId="{CC9C1DBC-1D07-4165-83E2-53A97F1F2E06}" destId="{47189C39-4C7C-4C97-8DB4-D63AAC52E961}" srcOrd="3" destOrd="0" parTransId="{436B6856-40B1-401C-8EC4-49E461CD0B0F}" sibTransId="{574BFD3D-86C8-4AC7-BE97-985ECA92B2BB}"/>
    <dgm:cxn modelId="{81C52CEE-BD3D-4127-B234-1F41F5BF6B75}" type="presOf" srcId="{CC9C1DBC-1D07-4165-83E2-53A97F1F2E06}" destId="{A572DED2-1F29-4E52-86C2-E8B9511FC334}" srcOrd="0" destOrd="0" presId="urn:microsoft.com/office/officeart/2005/8/layout/vList2"/>
    <dgm:cxn modelId="{0421C044-398B-428F-9F6B-188467EED623}" type="presParOf" srcId="{A572DED2-1F29-4E52-86C2-E8B9511FC334}" destId="{D2A38F88-5C77-4FA5-A68C-E35E0B30C80B}" srcOrd="0" destOrd="0" presId="urn:microsoft.com/office/officeart/2005/8/layout/vList2"/>
    <dgm:cxn modelId="{82F02D20-9890-44D0-907F-4AA3CBBA79E3}" type="presParOf" srcId="{A572DED2-1F29-4E52-86C2-E8B9511FC334}" destId="{514AE7F3-ADC0-4C41-B9C1-873117A230F4}" srcOrd="1" destOrd="0" presId="urn:microsoft.com/office/officeart/2005/8/layout/vList2"/>
    <dgm:cxn modelId="{460358D2-32D3-4F3A-AF89-C7C2F6643D35}" type="presParOf" srcId="{A572DED2-1F29-4E52-86C2-E8B9511FC334}" destId="{26C4EE37-E211-4A9B-8ABB-B1BF7C9B9B73}" srcOrd="2" destOrd="0" presId="urn:microsoft.com/office/officeart/2005/8/layout/vList2"/>
    <dgm:cxn modelId="{FC380127-FFDD-4C79-94FF-9EF40F1C4301}" type="presParOf" srcId="{A572DED2-1F29-4E52-86C2-E8B9511FC334}" destId="{1A8481A0-967B-429C-A990-A8762137EF3C}" srcOrd="3" destOrd="0" presId="urn:microsoft.com/office/officeart/2005/8/layout/vList2"/>
    <dgm:cxn modelId="{AA3C2D01-9549-4B89-8479-6C1C86F87CED}" type="presParOf" srcId="{A572DED2-1F29-4E52-86C2-E8B9511FC334}" destId="{F2364AB8-9792-4A2E-A44C-1A9F92B3DBB4}" srcOrd="4" destOrd="0" presId="urn:microsoft.com/office/officeart/2005/8/layout/vList2"/>
    <dgm:cxn modelId="{2A873FF5-06E0-41CB-8812-7A0A7DF041C8}" type="presParOf" srcId="{A572DED2-1F29-4E52-86C2-E8B9511FC334}" destId="{F1290BC0-9DBA-410A-93CE-A0B695F335A6}" srcOrd="5" destOrd="0" presId="urn:microsoft.com/office/officeart/2005/8/layout/vList2"/>
    <dgm:cxn modelId="{FA1040D0-D722-4005-A3FF-A000BAAC3AB5}" type="presParOf" srcId="{A572DED2-1F29-4E52-86C2-E8B9511FC334}" destId="{6B5488EE-7EAD-428F-8AC6-A7216473BE65}" srcOrd="6" destOrd="0" presId="urn:microsoft.com/office/officeart/2005/8/layout/vList2"/>
    <dgm:cxn modelId="{10AB8882-287E-4649-BBF1-72BAAB03F372}" type="presParOf" srcId="{A572DED2-1F29-4E52-86C2-E8B9511FC334}" destId="{3036D618-DAA5-4463-8304-893AB4733655}" srcOrd="7" destOrd="0" presId="urn:microsoft.com/office/officeart/2005/8/layout/vList2"/>
    <dgm:cxn modelId="{A31CFF30-A2A7-4F88-B08A-6EF312E50D35}" type="presParOf" srcId="{A572DED2-1F29-4E52-86C2-E8B9511FC334}" destId="{37A6DB72-63B0-4590-AE90-DECE39617DEB}" srcOrd="8" destOrd="0" presId="urn:microsoft.com/office/officeart/2005/8/layout/vList2"/>
    <dgm:cxn modelId="{7E979841-B6DE-40BA-896A-22412486596A}" type="presParOf" srcId="{A572DED2-1F29-4E52-86C2-E8B9511FC334}" destId="{2B4EFB8B-46D4-4708-97E5-444B0A0923BD}" srcOrd="9" destOrd="0" presId="urn:microsoft.com/office/officeart/2005/8/layout/vList2"/>
    <dgm:cxn modelId="{D534C61E-E18A-4034-8AD4-E61299B2A1F6}" type="presParOf" srcId="{A572DED2-1F29-4E52-86C2-E8B9511FC334}" destId="{07E58B52-9A50-474B-BDCC-52A53EA9677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F5FB4A-D55B-45C6-BEEB-06DB6E4200D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390A277-FC94-427C-A9E6-BEAFB40DEEE5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de-CH" b="1" dirty="0">
              <a:solidFill>
                <a:schemeClr val="tx1"/>
              </a:solidFill>
            </a:rPr>
            <a:t>Onkologie</a:t>
          </a:r>
        </a:p>
      </dgm:t>
    </dgm:pt>
    <dgm:pt modelId="{E22CBAC4-CB19-4535-90E4-9057947093BE}" type="parTrans" cxnId="{0A9FE5F3-413E-4A23-8E36-B8DDC04701CA}">
      <dgm:prSet/>
      <dgm:spPr/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77415EDA-A731-449F-A9D5-3326FA795CF4}" type="sibTrans" cxnId="{0A9FE5F3-413E-4A23-8E36-B8DDC04701CA}">
      <dgm:prSet/>
      <dgm:spPr/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FBC33DA0-B968-4CF7-960F-2F07767917B6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de-CH">
              <a:solidFill>
                <a:schemeClr val="tx1"/>
              </a:solidFill>
            </a:rPr>
            <a:t>Schmerzbehandlung</a:t>
          </a:r>
          <a:endParaRPr lang="de-CH" dirty="0">
            <a:solidFill>
              <a:schemeClr val="tx1"/>
            </a:solidFill>
          </a:endParaRPr>
        </a:p>
      </dgm:t>
    </dgm:pt>
    <dgm:pt modelId="{777881AD-0AAF-4078-9F39-798E5C0A264D}" type="parTrans" cxnId="{D18194AB-1260-45B2-9C8A-393FD81381E6}">
      <dgm:prSet/>
      <dgm:spPr/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8A98C275-0911-4E34-A321-D0A920BFBE73}" type="sibTrans" cxnId="{D18194AB-1260-45B2-9C8A-393FD81381E6}">
      <dgm:prSet/>
      <dgm:spPr/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95E37BE0-92D8-4DDF-BFF1-0CA29F3964B8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de-CH">
              <a:solidFill>
                <a:schemeClr val="tx1"/>
              </a:solidFill>
            </a:rPr>
            <a:t>Klient*innen in der Sterbephase unterstützen</a:t>
          </a:r>
          <a:endParaRPr lang="de-CH" dirty="0">
            <a:solidFill>
              <a:schemeClr val="tx1"/>
            </a:solidFill>
          </a:endParaRPr>
        </a:p>
      </dgm:t>
    </dgm:pt>
    <dgm:pt modelId="{330F09CA-0B32-4A04-8FB8-25A45FC9AD2F}" type="parTrans" cxnId="{E7B7C49E-EA75-4A44-91ED-94F508E6B8EB}">
      <dgm:prSet/>
      <dgm:spPr/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80894AEB-454E-4920-BB01-018AE0FA8C2B}" type="sibTrans" cxnId="{E7B7C49E-EA75-4A44-91ED-94F508E6B8EB}">
      <dgm:prSet/>
      <dgm:spPr/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3D42A8DF-DCE8-4CE5-9C0B-5F2564228AD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de-CH" dirty="0">
              <a:solidFill>
                <a:schemeClr val="tx1"/>
              </a:solidFill>
            </a:rPr>
            <a:t>Pflegemassnahmen Verstorbene</a:t>
          </a:r>
        </a:p>
      </dgm:t>
    </dgm:pt>
    <dgm:pt modelId="{A638E4F2-3BD6-47A9-AEDF-7C35D9296195}" type="parTrans" cxnId="{9059EB13-7EB0-4A0C-9924-CF0F3CB63BB7}">
      <dgm:prSet/>
      <dgm:spPr/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37A5C24D-EF99-43A5-A549-9F451B970A46}" type="sibTrans" cxnId="{9059EB13-7EB0-4A0C-9924-CF0F3CB63BB7}">
      <dgm:prSet/>
      <dgm:spPr/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9BF58A9E-24C2-4DB9-A83E-49D7406C1EB6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de-CH" dirty="0">
              <a:solidFill>
                <a:schemeClr val="tx1"/>
              </a:solidFill>
            </a:rPr>
            <a:t>Schmerzphysiologie &amp; -</a:t>
          </a:r>
          <a:r>
            <a:rPr lang="de-CH" dirty="0" err="1">
              <a:solidFill>
                <a:schemeClr val="tx1"/>
              </a:solidFill>
            </a:rPr>
            <a:t>assessment</a:t>
          </a:r>
          <a:endParaRPr lang="de-CH" dirty="0">
            <a:solidFill>
              <a:schemeClr val="tx1"/>
            </a:solidFill>
          </a:endParaRPr>
        </a:p>
      </dgm:t>
    </dgm:pt>
    <dgm:pt modelId="{75010600-050E-4824-A613-B2CEF41E5DE0}" type="sibTrans" cxnId="{2EED692D-A9AF-45CA-AEDE-C416FE5C4E49}">
      <dgm:prSet/>
      <dgm:spPr/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084E1981-75B9-4FB3-94F8-11E2EF2F5B42}" type="parTrans" cxnId="{2EED692D-A9AF-45CA-AEDE-C416FE5C4E49}">
      <dgm:prSet/>
      <dgm:spPr/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4B9F4C3D-B81C-4FF9-83A2-0AE658AB4B5C}" type="pres">
      <dgm:prSet presAssocID="{66F5FB4A-D55B-45C6-BEEB-06DB6E4200DD}" presName="Name0" presStyleCnt="0">
        <dgm:presLayoutVars>
          <dgm:dir/>
          <dgm:resizeHandles val="exact"/>
        </dgm:presLayoutVars>
      </dgm:prSet>
      <dgm:spPr/>
    </dgm:pt>
    <dgm:pt modelId="{4B0A4533-D3B7-41E6-955A-FCD080282C84}" type="pres">
      <dgm:prSet presAssocID="{9390A277-FC94-427C-A9E6-BEAFB40DEEE5}" presName="node" presStyleLbl="node1" presStyleIdx="0" presStyleCnt="5">
        <dgm:presLayoutVars>
          <dgm:bulletEnabled val="1"/>
        </dgm:presLayoutVars>
      </dgm:prSet>
      <dgm:spPr/>
    </dgm:pt>
    <dgm:pt modelId="{A1292B89-9A26-4D4F-AB56-60D76302A7B8}" type="pres">
      <dgm:prSet presAssocID="{77415EDA-A731-449F-A9D5-3326FA795CF4}" presName="sibTrans" presStyleLbl="sibTrans2D1" presStyleIdx="0" presStyleCnt="4"/>
      <dgm:spPr/>
    </dgm:pt>
    <dgm:pt modelId="{60B4F00A-D007-4E2F-B80A-4D285CDAA993}" type="pres">
      <dgm:prSet presAssocID="{77415EDA-A731-449F-A9D5-3326FA795CF4}" presName="connectorText" presStyleLbl="sibTrans2D1" presStyleIdx="0" presStyleCnt="4"/>
      <dgm:spPr/>
    </dgm:pt>
    <dgm:pt modelId="{1C8DC3DC-C3C0-43CE-B9C1-AF63DF5D4763}" type="pres">
      <dgm:prSet presAssocID="{9BF58A9E-24C2-4DB9-A83E-49D7406C1EB6}" presName="node" presStyleLbl="node1" presStyleIdx="1" presStyleCnt="5">
        <dgm:presLayoutVars>
          <dgm:bulletEnabled val="1"/>
        </dgm:presLayoutVars>
      </dgm:prSet>
      <dgm:spPr/>
    </dgm:pt>
    <dgm:pt modelId="{7ECAF0E5-AEA5-458C-8F45-347173EA5CA1}" type="pres">
      <dgm:prSet presAssocID="{75010600-050E-4824-A613-B2CEF41E5DE0}" presName="sibTrans" presStyleLbl="sibTrans2D1" presStyleIdx="1" presStyleCnt="4"/>
      <dgm:spPr/>
    </dgm:pt>
    <dgm:pt modelId="{7619A8A0-D7FC-46A5-94C0-083E4F754FAA}" type="pres">
      <dgm:prSet presAssocID="{75010600-050E-4824-A613-B2CEF41E5DE0}" presName="connectorText" presStyleLbl="sibTrans2D1" presStyleIdx="1" presStyleCnt="4"/>
      <dgm:spPr/>
    </dgm:pt>
    <dgm:pt modelId="{5ED0DF30-31ED-4A7C-A31E-8DE253538F64}" type="pres">
      <dgm:prSet presAssocID="{FBC33DA0-B968-4CF7-960F-2F07767917B6}" presName="node" presStyleLbl="node1" presStyleIdx="2" presStyleCnt="5">
        <dgm:presLayoutVars>
          <dgm:bulletEnabled val="1"/>
        </dgm:presLayoutVars>
      </dgm:prSet>
      <dgm:spPr/>
    </dgm:pt>
    <dgm:pt modelId="{4509E391-D61A-4712-86AA-27121A649B2C}" type="pres">
      <dgm:prSet presAssocID="{8A98C275-0911-4E34-A321-D0A920BFBE73}" presName="sibTrans" presStyleLbl="sibTrans2D1" presStyleIdx="2" presStyleCnt="4"/>
      <dgm:spPr/>
    </dgm:pt>
    <dgm:pt modelId="{A8E30248-69FF-4F8E-938A-341A1A8B8121}" type="pres">
      <dgm:prSet presAssocID="{8A98C275-0911-4E34-A321-D0A920BFBE73}" presName="connectorText" presStyleLbl="sibTrans2D1" presStyleIdx="2" presStyleCnt="4"/>
      <dgm:spPr/>
    </dgm:pt>
    <dgm:pt modelId="{C660CE62-C0E4-4C5E-B4A4-3ADA2AD96719}" type="pres">
      <dgm:prSet presAssocID="{95E37BE0-92D8-4DDF-BFF1-0CA29F3964B8}" presName="node" presStyleLbl="node1" presStyleIdx="3" presStyleCnt="5">
        <dgm:presLayoutVars>
          <dgm:bulletEnabled val="1"/>
        </dgm:presLayoutVars>
      </dgm:prSet>
      <dgm:spPr/>
    </dgm:pt>
    <dgm:pt modelId="{DB7AEC4E-9043-4965-B561-AB1109700197}" type="pres">
      <dgm:prSet presAssocID="{80894AEB-454E-4920-BB01-018AE0FA8C2B}" presName="sibTrans" presStyleLbl="sibTrans2D1" presStyleIdx="3" presStyleCnt="4"/>
      <dgm:spPr/>
    </dgm:pt>
    <dgm:pt modelId="{279BB56C-3A2D-439C-9E7E-B43F885FBB29}" type="pres">
      <dgm:prSet presAssocID="{80894AEB-454E-4920-BB01-018AE0FA8C2B}" presName="connectorText" presStyleLbl="sibTrans2D1" presStyleIdx="3" presStyleCnt="4"/>
      <dgm:spPr/>
    </dgm:pt>
    <dgm:pt modelId="{C0C9DC45-B969-46AA-B3AA-A0AFBB236307}" type="pres">
      <dgm:prSet presAssocID="{3D42A8DF-DCE8-4CE5-9C0B-5F2564228AD1}" presName="node" presStyleLbl="node1" presStyleIdx="4" presStyleCnt="5">
        <dgm:presLayoutVars>
          <dgm:bulletEnabled val="1"/>
        </dgm:presLayoutVars>
      </dgm:prSet>
      <dgm:spPr/>
    </dgm:pt>
  </dgm:ptLst>
  <dgm:cxnLst>
    <dgm:cxn modelId="{571E1608-FCCF-4E86-B639-0BD355992127}" type="presOf" srcId="{75010600-050E-4824-A613-B2CEF41E5DE0}" destId="{7619A8A0-D7FC-46A5-94C0-083E4F754FAA}" srcOrd="1" destOrd="0" presId="urn:microsoft.com/office/officeart/2005/8/layout/process1"/>
    <dgm:cxn modelId="{9059EB13-7EB0-4A0C-9924-CF0F3CB63BB7}" srcId="{66F5FB4A-D55B-45C6-BEEB-06DB6E4200DD}" destId="{3D42A8DF-DCE8-4CE5-9C0B-5F2564228AD1}" srcOrd="4" destOrd="0" parTransId="{A638E4F2-3BD6-47A9-AEDF-7C35D9296195}" sibTransId="{37A5C24D-EF99-43A5-A549-9F451B970A46}"/>
    <dgm:cxn modelId="{25BF2A1B-5949-4BC9-BEFC-4D59D6FF3BA0}" type="presOf" srcId="{80894AEB-454E-4920-BB01-018AE0FA8C2B}" destId="{279BB56C-3A2D-439C-9E7E-B43F885FBB29}" srcOrd="1" destOrd="0" presId="urn:microsoft.com/office/officeart/2005/8/layout/process1"/>
    <dgm:cxn modelId="{E6158822-792A-44E9-BC86-7AF61C921F06}" type="presOf" srcId="{80894AEB-454E-4920-BB01-018AE0FA8C2B}" destId="{DB7AEC4E-9043-4965-B561-AB1109700197}" srcOrd="0" destOrd="0" presId="urn:microsoft.com/office/officeart/2005/8/layout/process1"/>
    <dgm:cxn modelId="{2EED692D-A9AF-45CA-AEDE-C416FE5C4E49}" srcId="{66F5FB4A-D55B-45C6-BEEB-06DB6E4200DD}" destId="{9BF58A9E-24C2-4DB9-A83E-49D7406C1EB6}" srcOrd="1" destOrd="0" parTransId="{084E1981-75B9-4FB3-94F8-11E2EF2F5B42}" sibTransId="{75010600-050E-4824-A613-B2CEF41E5DE0}"/>
    <dgm:cxn modelId="{D991DA30-79FD-4B8A-8B21-8DB0CAFD933D}" type="presOf" srcId="{FBC33DA0-B968-4CF7-960F-2F07767917B6}" destId="{5ED0DF30-31ED-4A7C-A31E-8DE253538F64}" srcOrd="0" destOrd="0" presId="urn:microsoft.com/office/officeart/2005/8/layout/process1"/>
    <dgm:cxn modelId="{71688D3D-5B0C-4657-A6F1-0754DE6491F5}" type="presOf" srcId="{77415EDA-A731-449F-A9D5-3326FA795CF4}" destId="{A1292B89-9A26-4D4F-AB56-60D76302A7B8}" srcOrd="0" destOrd="0" presId="urn:microsoft.com/office/officeart/2005/8/layout/process1"/>
    <dgm:cxn modelId="{B42D6448-443F-4F55-B3CE-FC4F1722CD42}" type="presOf" srcId="{3D42A8DF-DCE8-4CE5-9C0B-5F2564228AD1}" destId="{C0C9DC45-B969-46AA-B3AA-A0AFBB236307}" srcOrd="0" destOrd="0" presId="urn:microsoft.com/office/officeart/2005/8/layout/process1"/>
    <dgm:cxn modelId="{32355C58-960D-422D-945A-6542FD438EAA}" type="presOf" srcId="{9390A277-FC94-427C-A9E6-BEAFB40DEEE5}" destId="{4B0A4533-D3B7-41E6-955A-FCD080282C84}" srcOrd="0" destOrd="0" presId="urn:microsoft.com/office/officeart/2005/8/layout/process1"/>
    <dgm:cxn modelId="{257FAE7F-88D8-4DDE-961D-C174796D2F28}" type="presOf" srcId="{95E37BE0-92D8-4DDF-BFF1-0CA29F3964B8}" destId="{C660CE62-C0E4-4C5E-B4A4-3ADA2AD96719}" srcOrd="0" destOrd="0" presId="urn:microsoft.com/office/officeart/2005/8/layout/process1"/>
    <dgm:cxn modelId="{8B1FF17F-54EB-4FDC-BA0F-EBA19F031E3C}" type="presOf" srcId="{66F5FB4A-D55B-45C6-BEEB-06DB6E4200DD}" destId="{4B9F4C3D-B81C-4FF9-83A2-0AE658AB4B5C}" srcOrd="0" destOrd="0" presId="urn:microsoft.com/office/officeart/2005/8/layout/process1"/>
    <dgm:cxn modelId="{E7B7C49E-EA75-4A44-91ED-94F508E6B8EB}" srcId="{66F5FB4A-D55B-45C6-BEEB-06DB6E4200DD}" destId="{95E37BE0-92D8-4DDF-BFF1-0CA29F3964B8}" srcOrd="3" destOrd="0" parTransId="{330F09CA-0B32-4A04-8FB8-25A45FC9AD2F}" sibTransId="{80894AEB-454E-4920-BB01-018AE0FA8C2B}"/>
    <dgm:cxn modelId="{8BAFD59E-7569-4037-9AC2-09B31C5120E3}" type="presOf" srcId="{8A98C275-0911-4E34-A321-D0A920BFBE73}" destId="{4509E391-D61A-4712-86AA-27121A649B2C}" srcOrd="0" destOrd="0" presId="urn:microsoft.com/office/officeart/2005/8/layout/process1"/>
    <dgm:cxn modelId="{D18194AB-1260-45B2-9C8A-393FD81381E6}" srcId="{66F5FB4A-D55B-45C6-BEEB-06DB6E4200DD}" destId="{FBC33DA0-B968-4CF7-960F-2F07767917B6}" srcOrd="2" destOrd="0" parTransId="{777881AD-0AAF-4078-9F39-798E5C0A264D}" sibTransId="{8A98C275-0911-4E34-A321-D0A920BFBE73}"/>
    <dgm:cxn modelId="{5554DCAB-3CF5-441C-A98A-4F54E893F875}" type="presOf" srcId="{9BF58A9E-24C2-4DB9-A83E-49D7406C1EB6}" destId="{1C8DC3DC-C3C0-43CE-B9C1-AF63DF5D4763}" srcOrd="0" destOrd="0" presId="urn:microsoft.com/office/officeart/2005/8/layout/process1"/>
    <dgm:cxn modelId="{C30030B3-F873-4296-8CF6-985E06CD85B4}" type="presOf" srcId="{8A98C275-0911-4E34-A321-D0A920BFBE73}" destId="{A8E30248-69FF-4F8E-938A-341A1A8B8121}" srcOrd="1" destOrd="0" presId="urn:microsoft.com/office/officeart/2005/8/layout/process1"/>
    <dgm:cxn modelId="{74DA42C7-69CD-4DC3-8F36-AD1BF741DAD3}" type="presOf" srcId="{75010600-050E-4824-A613-B2CEF41E5DE0}" destId="{7ECAF0E5-AEA5-458C-8F45-347173EA5CA1}" srcOrd="0" destOrd="0" presId="urn:microsoft.com/office/officeart/2005/8/layout/process1"/>
    <dgm:cxn modelId="{0A9FE5F3-413E-4A23-8E36-B8DDC04701CA}" srcId="{66F5FB4A-D55B-45C6-BEEB-06DB6E4200DD}" destId="{9390A277-FC94-427C-A9E6-BEAFB40DEEE5}" srcOrd="0" destOrd="0" parTransId="{E22CBAC4-CB19-4535-90E4-9057947093BE}" sibTransId="{77415EDA-A731-449F-A9D5-3326FA795CF4}"/>
    <dgm:cxn modelId="{F666ACFB-E68A-438C-95D1-C7C7F2CBC9DA}" type="presOf" srcId="{77415EDA-A731-449F-A9D5-3326FA795CF4}" destId="{60B4F00A-D007-4E2F-B80A-4D285CDAA993}" srcOrd="1" destOrd="0" presId="urn:microsoft.com/office/officeart/2005/8/layout/process1"/>
    <dgm:cxn modelId="{93177A3D-788F-4E4E-9C73-B5C9AA545169}" type="presParOf" srcId="{4B9F4C3D-B81C-4FF9-83A2-0AE658AB4B5C}" destId="{4B0A4533-D3B7-41E6-955A-FCD080282C84}" srcOrd="0" destOrd="0" presId="urn:microsoft.com/office/officeart/2005/8/layout/process1"/>
    <dgm:cxn modelId="{FD306B88-13EE-48FB-AA78-4D7545AD6648}" type="presParOf" srcId="{4B9F4C3D-B81C-4FF9-83A2-0AE658AB4B5C}" destId="{A1292B89-9A26-4D4F-AB56-60D76302A7B8}" srcOrd="1" destOrd="0" presId="urn:microsoft.com/office/officeart/2005/8/layout/process1"/>
    <dgm:cxn modelId="{41423A96-889B-4D0C-8354-4CF762DB43D4}" type="presParOf" srcId="{A1292B89-9A26-4D4F-AB56-60D76302A7B8}" destId="{60B4F00A-D007-4E2F-B80A-4D285CDAA993}" srcOrd="0" destOrd="0" presId="urn:microsoft.com/office/officeart/2005/8/layout/process1"/>
    <dgm:cxn modelId="{5BE1F328-0248-4029-9C86-E23FECCC3769}" type="presParOf" srcId="{4B9F4C3D-B81C-4FF9-83A2-0AE658AB4B5C}" destId="{1C8DC3DC-C3C0-43CE-B9C1-AF63DF5D4763}" srcOrd="2" destOrd="0" presId="urn:microsoft.com/office/officeart/2005/8/layout/process1"/>
    <dgm:cxn modelId="{51296617-9AA9-4F2B-83EC-DE00F68DD1C4}" type="presParOf" srcId="{4B9F4C3D-B81C-4FF9-83A2-0AE658AB4B5C}" destId="{7ECAF0E5-AEA5-458C-8F45-347173EA5CA1}" srcOrd="3" destOrd="0" presId="urn:microsoft.com/office/officeart/2005/8/layout/process1"/>
    <dgm:cxn modelId="{A9028351-9FAE-4968-94CE-F3D37C028CAA}" type="presParOf" srcId="{7ECAF0E5-AEA5-458C-8F45-347173EA5CA1}" destId="{7619A8A0-D7FC-46A5-94C0-083E4F754FAA}" srcOrd="0" destOrd="0" presId="urn:microsoft.com/office/officeart/2005/8/layout/process1"/>
    <dgm:cxn modelId="{8903A111-FD4F-4F0A-B25E-0F48E2DE6200}" type="presParOf" srcId="{4B9F4C3D-B81C-4FF9-83A2-0AE658AB4B5C}" destId="{5ED0DF30-31ED-4A7C-A31E-8DE253538F64}" srcOrd="4" destOrd="0" presId="urn:microsoft.com/office/officeart/2005/8/layout/process1"/>
    <dgm:cxn modelId="{72C85789-6E55-4524-8EA8-7F2EDC57E443}" type="presParOf" srcId="{4B9F4C3D-B81C-4FF9-83A2-0AE658AB4B5C}" destId="{4509E391-D61A-4712-86AA-27121A649B2C}" srcOrd="5" destOrd="0" presId="urn:microsoft.com/office/officeart/2005/8/layout/process1"/>
    <dgm:cxn modelId="{5FECA564-0DF5-4939-BFF0-E98A38F50840}" type="presParOf" srcId="{4509E391-D61A-4712-86AA-27121A649B2C}" destId="{A8E30248-69FF-4F8E-938A-341A1A8B8121}" srcOrd="0" destOrd="0" presId="urn:microsoft.com/office/officeart/2005/8/layout/process1"/>
    <dgm:cxn modelId="{51241717-D1D6-490F-9820-52AD5F8829F2}" type="presParOf" srcId="{4B9F4C3D-B81C-4FF9-83A2-0AE658AB4B5C}" destId="{C660CE62-C0E4-4C5E-B4A4-3ADA2AD96719}" srcOrd="6" destOrd="0" presId="urn:microsoft.com/office/officeart/2005/8/layout/process1"/>
    <dgm:cxn modelId="{6514884C-30D3-4FC3-8BFE-8F17216E8FFD}" type="presParOf" srcId="{4B9F4C3D-B81C-4FF9-83A2-0AE658AB4B5C}" destId="{DB7AEC4E-9043-4965-B561-AB1109700197}" srcOrd="7" destOrd="0" presId="urn:microsoft.com/office/officeart/2005/8/layout/process1"/>
    <dgm:cxn modelId="{9688B79D-149B-4407-B6AD-E1DF996B6E0F}" type="presParOf" srcId="{DB7AEC4E-9043-4965-B561-AB1109700197}" destId="{279BB56C-3A2D-439C-9E7E-B43F885FBB29}" srcOrd="0" destOrd="0" presId="urn:microsoft.com/office/officeart/2005/8/layout/process1"/>
    <dgm:cxn modelId="{239FA006-AFE2-4009-BC93-9A668D4A12E8}" type="presParOf" srcId="{4B9F4C3D-B81C-4FF9-83A2-0AE658AB4B5C}" destId="{C0C9DC45-B969-46AA-B3AA-A0AFBB23630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38F88-5C77-4FA5-A68C-E35E0B30C80B}">
      <dsp:nvSpPr>
        <dsp:cNvPr id="0" name=""/>
        <dsp:cNvSpPr/>
      </dsp:nvSpPr>
      <dsp:spPr>
        <a:xfrm>
          <a:off x="0" y="188999"/>
          <a:ext cx="6096000" cy="772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3300" kern="1200"/>
            <a:t>Didaktische Analyse</a:t>
          </a:r>
          <a:endParaRPr lang="en-US" sz="3300" kern="1200"/>
        </a:p>
      </dsp:txBody>
      <dsp:txXfrm>
        <a:off x="37696" y="226695"/>
        <a:ext cx="6020608" cy="696808"/>
      </dsp:txXfrm>
    </dsp:sp>
    <dsp:sp modelId="{26C4EE37-E211-4A9B-8ABB-B1BF7C9B9B73}">
      <dsp:nvSpPr>
        <dsp:cNvPr id="0" name=""/>
        <dsp:cNvSpPr/>
      </dsp:nvSpPr>
      <dsp:spPr>
        <a:xfrm>
          <a:off x="0" y="1056239"/>
          <a:ext cx="6096000" cy="772200"/>
        </a:xfrm>
        <a:prstGeom prst="roundRect">
          <a:avLst/>
        </a:prstGeom>
        <a:solidFill>
          <a:schemeClr val="accent2">
            <a:hueOff val="299370"/>
            <a:satOff val="-135"/>
            <a:lumOff val="14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3300" kern="1200"/>
            <a:t>Lernziele</a:t>
          </a:r>
          <a:endParaRPr lang="en-US" sz="3300" kern="1200"/>
        </a:p>
      </dsp:txBody>
      <dsp:txXfrm>
        <a:off x="37696" y="1093935"/>
        <a:ext cx="6020608" cy="696808"/>
      </dsp:txXfrm>
    </dsp:sp>
    <dsp:sp modelId="{F2364AB8-9792-4A2E-A44C-1A9F92B3DBB4}">
      <dsp:nvSpPr>
        <dsp:cNvPr id="0" name=""/>
        <dsp:cNvSpPr/>
      </dsp:nvSpPr>
      <dsp:spPr>
        <a:xfrm>
          <a:off x="0" y="1923479"/>
          <a:ext cx="6096000" cy="772200"/>
        </a:xfrm>
        <a:prstGeom prst="roundRect">
          <a:avLst/>
        </a:prstGeom>
        <a:solidFill>
          <a:schemeClr val="accent2">
            <a:hueOff val="598741"/>
            <a:satOff val="-270"/>
            <a:lumOff val="2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3300" kern="1200"/>
            <a:t>Unterrichtsmodell: AVIVA/ARIVA</a:t>
          </a:r>
          <a:endParaRPr lang="en-US" sz="3300" kern="1200"/>
        </a:p>
      </dsp:txBody>
      <dsp:txXfrm>
        <a:off x="37696" y="1961175"/>
        <a:ext cx="6020608" cy="696808"/>
      </dsp:txXfrm>
    </dsp:sp>
    <dsp:sp modelId="{6B5488EE-7EAD-428F-8AC6-A7216473BE65}">
      <dsp:nvSpPr>
        <dsp:cNvPr id="0" name=""/>
        <dsp:cNvSpPr/>
      </dsp:nvSpPr>
      <dsp:spPr>
        <a:xfrm>
          <a:off x="0" y="2790720"/>
          <a:ext cx="6096000" cy="772200"/>
        </a:xfrm>
        <a:prstGeom prst="roundRect">
          <a:avLst/>
        </a:prstGeom>
        <a:solidFill>
          <a:schemeClr val="accent2">
            <a:hueOff val="898111"/>
            <a:satOff val="-404"/>
            <a:lumOff val="42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3300" kern="1200"/>
            <a:t>Unterrichtsplan</a:t>
          </a:r>
          <a:endParaRPr lang="en-US" sz="3300" kern="1200"/>
        </a:p>
      </dsp:txBody>
      <dsp:txXfrm>
        <a:off x="37696" y="2828416"/>
        <a:ext cx="6020608" cy="696808"/>
      </dsp:txXfrm>
    </dsp:sp>
    <dsp:sp modelId="{37A6DB72-63B0-4590-AE90-DECE39617DEB}">
      <dsp:nvSpPr>
        <dsp:cNvPr id="0" name=""/>
        <dsp:cNvSpPr/>
      </dsp:nvSpPr>
      <dsp:spPr>
        <a:xfrm>
          <a:off x="0" y="3657960"/>
          <a:ext cx="6096000" cy="772200"/>
        </a:xfrm>
        <a:prstGeom prst="roundRect">
          <a:avLst/>
        </a:prstGeom>
        <a:solidFill>
          <a:schemeClr val="accent2">
            <a:hueOff val="1197482"/>
            <a:satOff val="-539"/>
            <a:lumOff val="5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3300" kern="1200"/>
            <a:t>Lernaufgabe</a:t>
          </a:r>
          <a:endParaRPr lang="en-US" sz="3300" kern="1200"/>
        </a:p>
      </dsp:txBody>
      <dsp:txXfrm>
        <a:off x="37696" y="3695656"/>
        <a:ext cx="6020608" cy="696808"/>
      </dsp:txXfrm>
    </dsp:sp>
    <dsp:sp modelId="{07E58B52-9A50-474B-BDCC-52A53EA96777}">
      <dsp:nvSpPr>
        <dsp:cNvPr id="0" name=""/>
        <dsp:cNvSpPr/>
      </dsp:nvSpPr>
      <dsp:spPr>
        <a:xfrm>
          <a:off x="0" y="4525200"/>
          <a:ext cx="6096000" cy="772200"/>
        </a:xfrm>
        <a:prstGeom prst="roundRect">
          <a:avLst/>
        </a:prstGeom>
        <a:solidFill>
          <a:schemeClr val="accent2">
            <a:hueOff val="1496852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3300" kern="1200"/>
            <a:t>Prüfungsaufgaben</a:t>
          </a:r>
          <a:endParaRPr lang="en-US" sz="3300" kern="1200"/>
        </a:p>
      </dsp:txBody>
      <dsp:txXfrm>
        <a:off x="37696" y="4562896"/>
        <a:ext cx="6020608" cy="696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A4533-D3B7-41E6-955A-FCD080282C84}">
      <dsp:nvSpPr>
        <dsp:cNvPr id="0" name=""/>
        <dsp:cNvSpPr/>
      </dsp:nvSpPr>
      <dsp:spPr>
        <a:xfrm>
          <a:off x="4632" y="589710"/>
          <a:ext cx="1436005" cy="86160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200" b="1" kern="1200" dirty="0">
              <a:solidFill>
                <a:schemeClr val="tx1"/>
              </a:solidFill>
            </a:rPr>
            <a:t>Onkologie</a:t>
          </a:r>
        </a:p>
      </dsp:txBody>
      <dsp:txXfrm>
        <a:off x="29867" y="614945"/>
        <a:ext cx="1385535" cy="811133"/>
      </dsp:txXfrm>
    </dsp:sp>
    <dsp:sp modelId="{A1292B89-9A26-4D4F-AB56-60D76302A7B8}">
      <dsp:nvSpPr>
        <dsp:cNvPr id="0" name=""/>
        <dsp:cNvSpPr/>
      </dsp:nvSpPr>
      <dsp:spPr>
        <a:xfrm>
          <a:off x="1584238" y="842447"/>
          <a:ext cx="304433" cy="3561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000" kern="1200">
            <a:solidFill>
              <a:schemeClr val="tx1"/>
            </a:solidFill>
          </a:endParaRPr>
        </a:p>
      </dsp:txBody>
      <dsp:txXfrm>
        <a:off x="1584238" y="913673"/>
        <a:ext cx="213103" cy="213677"/>
      </dsp:txXfrm>
    </dsp:sp>
    <dsp:sp modelId="{1C8DC3DC-C3C0-43CE-B9C1-AF63DF5D4763}">
      <dsp:nvSpPr>
        <dsp:cNvPr id="0" name=""/>
        <dsp:cNvSpPr/>
      </dsp:nvSpPr>
      <dsp:spPr>
        <a:xfrm>
          <a:off x="2015039" y="589710"/>
          <a:ext cx="1436005" cy="86160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200" kern="1200" dirty="0">
              <a:solidFill>
                <a:schemeClr val="tx1"/>
              </a:solidFill>
            </a:rPr>
            <a:t>Schmerzphysiologie &amp; -</a:t>
          </a:r>
          <a:r>
            <a:rPr lang="de-CH" sz="1200" kern="1200" dirty="0" err="1">
              <a:solidFill>
                <a:schemeClr val="tx1"/>
              </a:solidFill>
            </a:rPr>
            <a:t>assessment</a:t>
          </a:r>
          <a:endParaRPr lang="de-CH" sz="1200" kern="1200" dirty="0">
            <a:solidFill>
              <a:schemeClr val="tx1"/>
            </a:solidFill>
          </a:endParaRPr>
        </a:p>
      </dsp:txBody>
      <dsp:txXfrm>
        <a:off x="2040274" y="614945"/>
        <a:ext cx="1385535" cy="811133"/>
      </dsp:txXfrm>
    </dsp:sp>
    <dsp:sp modelId="{7ECAF0E5-AEA5-458C-8F45-347173EA5CA1}">
      <dsp:nvSpPr>
        <dsp:cNvPr id="0" name=""/>
        <dsp:cNvSpPr/>
      </dsp:nvSpPr>
      <dsp:spPr>
        <a:xfrm>
          <a:off x="3594645" y="842447"/>
          <a:ext cx="304433" cy="3561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000" kern="1200">
            <a:solidFill>
              <a:schemeClr val="tx1"/>
            </a:solidFill>
          </a:endParaRPr>
        </a:p>
      </dsp:txBody>
      <dsp:txXfrm>
        <a:off x="3594645" y="913673"/>
        <a:ext cx="213103" cy="213677"/>
      </dsp:txXfrm>
    </dsp:sp>
    <dsp:sp modelId="{5ED0DF30-31ED-4A7C-A31E-8DE253538F64}">
      <dsp:nvSpPr>
        <dsp:cNvPr id="0" name=""/>
        <dsp:cNvSpPr/>
      </dsp:nvSpPr>
      <dsp:spPr>
        <a:xfrm>
          <a:off x="4025447" y="589710"/>
          <a:ext cx="1436005" cy="86160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200" kern="1200">
              <a:solidFill>
                <a:schemeClr val="tx1"/>
              </a:solidFill>
            </a:rPr>
            <a:t>Schmerzbehandlung</a:t>
          </a:r>
          <a:endParaRPr lang="de-CH" sz="1200" kern="1200" dirty="0">
            <a:solidFill>
              <a:schemeClr val="tx1"/>
            </a:solidFill>
          </a:endParaRPr>
        </a:p>
      </dsp:txBody>
      <dsp:txXfrm>
        <a:off x="4050682" y="614945"/>
        <a:ext cx="1385535" cy="811133"/>
      </dsp:txXfrm>
    </dsp:sp>
    <dsp:sp modelId="{4509E391-D61A-4712-86AA-27121A649B2C}">
      <dsp:nvSpPr>
        <dsp:cNvPr id="0" name=""/>
        <dsp:cNvSpPr/>
      </dsp:nvSpPr>
      <dsp:spPr>
        <a:xfrm>
          <a:off x="5605053" y="842447"/>
          <a:ext cx="304433" cy="3561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000" kern="1200">
            <a:solidFill>
              <a:schemeClr val="tx1"/>
            </a:solidFill>
          </a:endParaRPr>
        </a:p>
      </dsp:txBody>
      <dsp:txXfrm>
        <a:off x="5605053" y="913673"/>
        <a:ext cx="213103" cy="213677"/>
      </dsp:txXfrm>
    </dsp:sp>
    <dsp:sp modelId="{C660CE62-C0E4-4C5E-B4A4-3ADA2AD96719}">
      <dsp:nvSpPr>
        <dsp:cNvPr id="0" name=""/>
        <dsp:cNvSpPr/>
      </dsp:nvSpPr>
      <dsp:spPr>
        <a:xfrm>
          <a:off x="6035854" y="589710"/>
          <a:ext cx="1436005" cy="86160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200" kern="1200">
              <a:solidFill>
                <a:schemeClr val="tx1"/>
              </a:solidFill>
            </a:rPr>
            <a:t>Klient*innen in der Sterbephase unterstützen</a:t>
          </a:r>
          <a:endParaRPr lang="de-CH" sz="1200" kern="1200" dirty="0">
            <a:solidFill>
              <a:schemeClr val="tx1"/>
            </a:solidFill>
          </a:endParaRPr>
        </a:p>
      </dsp:txBody>
      <dsp:txXfrm>
        <a:off x="6061089" y="614945"/>
        <a:ext cx="1385535" cy="811133"/>
      </dsp:txXfrm>
    </dsp:sp>
    <dsp:sp modelId="{DB7AEC4E-9043-4965-B561-AB1109700197}">
      <dsp:nvSpPr>
        <dsp:cNvPr id="0" name=""/>
        <dsp:cNvSpPr/>
      </dsp:nvSpPr>
      <dsp:spPr>
        <a:xfrm>
          <a:off x="7615460" y="842447"/>
          <a:ext cx="304433" cy="3561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000" kern="1200">
            <a:solidFill>
              <a:schemeClr val="tx1"/>
            </a:solidFill>
          </a:endParaRPr>
        </a:p>
      </dsp:txBody>
      <dsp:txXfrm>
        <a:off x="7615460" y="913673"/>
        <a:ext cx="213103" cy="213677"/>
      </dsp:txXfrm>
    </dsp:sp>
    <dsp:sp modelId="{C0C9DC45-B969-46AA-B3AA-A0AFBB236307}">
      <dsp:nvSpPr>
        <dsp:cNvPr id="0" name=""/>
        <dsp:cNvSpPr/>
      </dsp:nvSpPr>
      <dsp:spPr>
        <a:xfrm>
          <a:off x="8046262" y="589710"/>
          <a:ext cx="1436005" cy="86160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200" kern="1200" dirty="0">
              <a:solidFill>
                <a:schemeClr val="tx1"/>
              </a:solidFill>
            </a:rPr>
            <a:t>Pflegemassnahmen Verstorbene</a:t>
          </a:r>
        </a:p>
      </dsp:txBody>
      <dsp:txXfrm>
        <a:off x="8071497" y="614945"/>
        <a:ext cx="1385535" cy="811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46685-B2A1-4931-87AD-E4DA95B832AB}" type="datetimeFigureOut">
              <a:rPr lang="de-CH" smtClean="0"/>
              <a:t>07.04.2022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9427B-F82F-48A7-B371-410981F685A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9326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B9427B-F82F-48A7-B371-410981F685A3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179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Berufliche </a:t>
            </a:r>
            <a:r>
              <a:rPr lang="de-CH" dirty="0" err="1"/>
              <a:t>erfahrung</a:t>
            </a:r>
            <a:r>
              <a:rPr lang="de-CH" dirty="0"/>
              <a:t>: </a:t>
            </a:r>
          </a:p>
          <a:p>
            <a:pPr marL="171450" indent="-171450">
              <a:buFontTx/>
              <a:buChar char="-"/>
            </a:pPr>
            <a:r>
              <a:rPr lang="de-CH" dirty="0"/>
              <a:t>Schon </a:t>
            </a:r>
            <a:r>
              <a:rPr lang="de-CH" dirty="0" err="1"/>
              <a:t>jem</a:t>
            </a:r>
            <a:r>
              <a:rPr lang="de-CH" dirty="0"/>
              <a:t>. Gepflegt</a:t>
            </a:r>
          </a:p>
          <a:p>
            <a:pPr marL="171450" indent="-171450">
              <a:buFontTx/>
              <a:buChar char="-"/>
            </a:pPr>
            <a:r>
              <a:rPr lang="de-CH" dirty="0"/>
              <a:t>Medikamente richten</a:t>
            </a:r>
          </a:p>
          <a:p>
            <a:pPr marL="171450" indent="-171450">
              <a:buFontTx/>
              <a:buChar char="-"/>
            </a:pPr>
            <a:r>
              <a:rPr lang="de-CH" dirty="0"/>
              <a:t>Pat. Zum OP fahren</a:t>
            </a:r>
          </a:p>
          <a:p>
            <a:pPr marL="171450" indent="-171450">
              <a:buFontTx/>
              <a:buChar char="-"/>
            </a:pPr>
            <a:r>
              <a:rPr lang="de-CH" dirty="0" err="1"/>
              <a:t>Schmerzassessment</a:t>
            </a:r>
            <a:r>
              <a:rPr lang="de-CH" dirty="0"/>
              <a:t> kennt jeder</a:t>
            </a:r>
          </a:p>
          <a:p>
            <a:pPr marL="171450" indent="-171450">
              <a:buFontTx/>
              <a:buChar char="-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B9427B-F82F-48A7-B371-410981F685A3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617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Berufs- und Weiterbildungszentrum</a:t>
            </a:r>
            <a:br>
              <a:rPr lang="de-CH" dirty="0"/>
            </a:br>
            <a:r>
              <a:rPr lang="de-CH" dirty="0"/>
              <a:t>für Gesundheits- und Sozialberufe </a:t>
            </a:r>
            <a:r>
              <a:rPr lang="de-CH" dirty="0" err="1"/>
              <a:t>St.Gallen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B9427B-F82F-48A7-B371-410981F685A3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5962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B9427B-F82F-48A7-B371-410981F685A3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90057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Schwerpunkte: therapiemethoden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/>
              <a:t>Schlüsselstellen: Beginn, lernaufgabe: selbständiges erwerben von wissen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B9427B-F82F-48A7-B371-410981F685A3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888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B9427B-F82F-48A7-B371-410981F685A3}" type="slidenum">
              <a:rPr lang="de-CH" smtClean="0"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7642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v.a. gut wenn es um </a:t>
            </a:r>
            <a:r>
              <a:rPr lang="de-CH" dirty="0" err="1"/>
              <a:t>theorie</a:t>
            </a:r>
            <a:r>
              <a:rPr lang="de-CH" dirty="0"/>
              <a:t> geht und weniger um </a:t>
            </a:r>
            <a:r>
              <a:rPr lang="de-CH" dirty="0" err="1"/>
              <a:t>anwendung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B9427B-F82F-48A7-B371-410981F685A3}" type="slidenum">
              <a:rPr lang="de-CH" smtClean="0"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312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4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9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6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9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1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0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1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5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4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6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9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03171-0BA0-4AF0-AF05-04AFA1A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679B7C-2557-59AC-1C88-33891CC2B8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289" r="31870" b="-1"/>
          <a:stretch/>
        </p:blipFill>
        <p:spPr>
          <a:xfrm>
            <a:off x="20" y="10"/>
            <a:ext cx="47624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128B901-D4EA-4C4D-A150-23D2A6DEC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9459" y="1"/>
            <a:ext cx="7482541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60B08A-B322-4C79-AB6D-7E4246352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685800"/>
            <a:ext cx="6099101" cy="5486400"/>
          </a:xfrm>
          <a:prstGeom prst="rect">
            <a:avLst/>
          </a:prstGeom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B33DAAD-66DC-4BB6-BA8C-40728FD11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371599"/>
            <a:ext cx="4762500" cy="2360429"/>
          </a:xfrm>
        </p:spPr>
        <p:txBody>
          <a:bodyPr>
            <a:normAutofit/>
          </a:bodyPr>
          <a:lstStyle/>
          <a:p>
            <a:r>
              <a:rPr lang="de-CH" dirty="0"/>
              <a:t>Vortrag Lektion BFS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601442B-11E3-4144-AE42-C7280C01A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114800"/>
            <a:ext cx="4762500" cy="1371601"/>
          </a:xfrm>
        </p:spPr>
        <p:txBody>
          <a:bodyPr>
            <a:normAutofit/>
          </a:bodyPr>
          <a:lstStyle/>
          <a:p>
            <a:r>
              <a:rPr lang="de-CH" dirty="0"/>
              <a:t>Zur Handlungskompetenz C.2 Klient*innen in der Sterbephase begleiten</a:t>
            </a:r>
          </a:p>
          <a:p>
            <a:r>
              <a:rPr lang="de-CH" dirty="0"/>
              <a:t>Philippa Jörger, FD2</a:t>
            </a:r>
          </a:p>
        </p:txBody>
      </p:sp>
    </p:spTree>
    <p:extLst>
      <p:ext uri="{BB962C8B-B14F-4D97-AF65-F5344CB8AC3E}">
        <p14:creationId xmlns:p14="http://schemas.microsoft.com/office/powerpoint/2010/main" val="3934211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1CA7196-CAF1-4234-8849-E335F0BCA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7C3535-4FB5-4E5B-BDFE-FA61877A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7600" y="0"/>
            <a:ext cx="47244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A8ED17E-597E-4477-B4AA-B72AD3D86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28" y="239150"/>
            <a:ext cx="3390899" cy="1303606"/>
          </a:xfrm>
        </p:spPr>
        <p:txBody>
          <a:bodyPr>
            <a:normAutofit/>
          </a:bodyPr>
          <a:lstStyle/>
          <a:p>
            <a:pPr algn="ctr"/>
            <a:r>
              <a:rPr lang="de-CH" dirty="0"/>
              <a:t>AVIVA/ARIVA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FAC1F2-32F0-4E3C-B8E1-18327E5CB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0887" y="1814732"/>
            <a:ext cx="4419600" cy="4501662"/>
          </a:xfrm>
        </p:spPr>
        <p:txBody>
          <a:bodyPr>
            <a:normAutofit/>
          </a:bodyPr>
          <a:lstStyle/>
          <a:p>
            <a:r>
              <a:rPr lang="de-CH" dirty="0"/>
              <a:t>Roter Faden aber doch flexibel</a:t>
            </a:r>
          </a:p>
          <a:p>
            <a:r>
              <a:rPr lang="de-CH" dirty="0"/>
              <a:t>LP Aktivität &gt; </a:t>
            </a:r>
            <a:r>
              <a:rPr lang="de-CH" dirty="0" err="1"/>
              <a:t>SuS</a:t>
            </a:r>
            <a:r>
              <a:rPr lang="de-CH" dirty="0"/>
              <a:t> Aktivität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0FFC7845-5A5E-46EB-BF0B-6FFAA8454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774822"/>
              </p:ext>
            </p:extLst>
          </p:nvPr>
        </p:nvGraphicFramePr>
        <p:xfrm>
          <a:off x="283029" y="1411738"/>
          <a:ext cx="6901543" cy="38018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7248">
                  <a:extLst>
                    <a:ext uri="{9D8B030D-6E8A-4147-A177-3AD203B41FA5}">
                      <a16:colId xmlns:a16="http://schemas.microsoft.com/office/drawing/2014/main" val="4066555532"/>
                    </a:ext>
                  </a:extLst>
                </a:gridCol>
                <a:gridCol w="5314295">
                  <a:extLst>
                    <a:ext uri="{9D8B030D-6E8A-4147-A177-3AD203B41FA5}">
                      <a16:colId xmlns:a16="http://schemas.microsoft.com/office/drawing/2014/main" val="3621013574"/>
                    </a:ext>
                  </a:extLst>
                </a:gridCol>
              </a:tblGrid>
              <a:tr h="565949">
                <a:tc>
                  <a:txBody>
                    <a:bodyPr/>
                    <a:lstStyle/>
                    <a:p>
                      <a:r>
                        <a:rPr lang="de-CH" sz="1400" b="1" dirty="0">
                          <a:effectLst/>
                        </a:rPr>
                        <a:t>Ausrichten </a:t>
                      </a:r>
                      <a:endParaRPr lang="de-CH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80" marR="569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 Light" panose="020F0302020204030204" pitchFamily="34" charset="0"/>
                        <a:buChar char="-"/>
                      </a:pPr>
                      <a:r>
                        <a:rPr lang="de-CH" sz="1400" dirty="0">
                          <a:effectLst/>
                        </a:rPr>
                        <a:t>Neues Thema: Onkologie</a:t>
                      </a:r>
                    </a:p>
                    <a:p>
                      <a:pPr marL="342900" lvl="0" indent="-342900">
                        <a:buFont typeface="Calibri Light" panose="020F0302020204030204" pitchFamily="34" charset="0"/>
                        <a:buChar char="-"/>
                      </a:pPr>
                      <a:r>
                        <a:rPr lang="de-CH" sz="1400" dirty="0">
                          <a:effectLst/>
                        </a:rPr>
                        <a:t>Lernziele </a:t>
                      </a:r>
                    </a:p>
                    <a:p>
                      <a:pPr marL="342900" lvl="0" indent="-342900">
                        <a:buFont typeface="Calibri Light" panose="020F0302020204030204" pitchFamily="34" charset="0"/>
                        <a:buChar char="-"/>
                      </a:pPr>
                      <a:r>
                        <a:rPr lang="de-CH" sz="1400" dirty="0">
                          <a:effectLst/>
                        </a:rPr>
                        <a:t>Praxisbezug</a:t>
                      </a:r>
                      <a:endParaRPr lang="de-CH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80" marR="56980" marT="0" marB="0"/>
                </a:tc>
                <a:extLst>
                  <a:ext uri="{0D108BD9-81ED-4DB2-BD59-A6C34878D82A}">
                    <a16:rowId xmlns:a16="http://schemas.microsoft.com/office/drawing/2014/main" val="2273577893"/>
                  </a:ext>
                </a:extLst>
              </a:tr>
              <a:tr h="565949">
                <a:tc>
                  <a:txBody>
                    <a:bodyPr/>
                    <a:lstStyle/>
                    <a:p>
                      <a:r>
                        <a:rPr lang="de-CH" sz="1400" b="1" dirty="0">
                          <a:effectLst/>
                        </a:rPr>
                        <a:t>Reaktivieren oder Vorwissen aktivieren </a:t>
                      </a:r>
                      <a:endParaRPr lang="de-CH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80" marR="569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 Light" panose="020F0302020204030204" pitchFamily="34" charset="0"/>
                        <a:buChar char="-"/>
                      </a:pPr>
                      <a:r>
                        <a:rPr lang="de-CH" sz="1400" dirty="0">
                          <a:effectLst/>
                        </a:rPr>
                        <a:t>Schreiben Sie für sich 2-3 Fragen zum Thema Krebs auf.</a:t>
                      </a:r>
                      <a:endParaRPr lang="de-CH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80" marR="56980" marT="0" marB="0"/>
                </a:tc>
                <a:extLst>
                  <a:ext uri="{0D108BD9-81ED-4DB2-BD59-A6C34878D82A}">
                    <a16:rowId xmlns:a16="http://schemas.microsoft.com/office/drawing/2014/main" val="3296920865"/>
                  </a:ext>
                </a:extLst>
              </a:tr>
              <a:tr h="307411">
                <a:tc>
                  <a:txBody>
                    <a:bodyPr/>
                    <a:lstStyle/>
                    <a:p>
                      <a:r>
                        <a:rPr lang="de-CH" sz="1400" b="1">
                          <a:effectLst/>
                        </a:rPr>
                        <a:t>Informieren </a:t>
                      </a:r>
                      <a:endParaRPr lang="de-CH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80" marR="569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 Light" panose="020F0302020204030204" pitchFamily="34" charset="0"/>
                        <a:buChar char="-"/>
                      </a:pPr>
                      <a:r>
                        <a:rPr lang="de-CH" sz="1400" dirty="0">
                          <a:effectLst/>
                        </a:rPr>
                        <a:t>Lehrervortrag: Tumor</a:t>
                      </a:r>
                      <a:endParaRPr lang="de-CH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80" marR="56980" marT="0" marB="0"/>
                </a:tc>
                <a:extLst>
                  <a:ext uri="{0D108BD9-81ED-4DB2-BD59-A6C34878D82A}">
                    <a16:rowId xmlns:a16="http://schemas.microsoft.com/office/drawing/2014/main" val="4247132565"/>
                  </a:ext>
                </a:extLst>
              </a:tr>
              <a:tr h="1022031">
                <a:tc>
                  <a:txBody>
                    <a:bodyPr/>
                    <a:lstStyle/>
                    <a:p>
                      <a:r>
                        <a:rPr lang="de-CH" sz="1400" b="1" dirty="0">
                          <a:effectLst/>
                        </a:rPr>
                        <a:t>Verarbeiten </a:t>
                      </a:r>
                      <a:endParaRPr lang="de-CH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80" marR="569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 Light" panose="020F0302020204030204" pitchFamily="34" charset="0"/>
                        <a:buChar char="-"/>
                      </a:pPr>
                      <a:r>
                        <a:rPr lang="de-CH" sz="1400" dirty="0">
                          <a:effectLst/>
                        </a:rPr>
                        <a:t>Lernaufgabe zum Thema Tumore: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e-CH" sz="1400" dirty="0">
                          <a:effectLst/>
                        </a:rPr>
                        <a:t>Repetition Lehrervortrag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e-CH" sz="1400" dirty="0">
                          <a:effectLst/>
                        </a:rPr>
                        <a:t>Krebstherapien erarbeiten</a:t>
                      </a:r>
                    </a:p>
                    <a:p>
                      <a:pPr marL="228600"/>
                      <a:r>
                        <a:rPr lang="de-CH" sz="1400" dirty="0">
                          <a:effectLst/>
                        </a:rPr>
                        <a:t> </a:t>
                      </a:r>
                      <a:endParaRPr lang="de-CH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80" marR="56980" marT="0" marB="0"/>
                </a:tc>
                <a:extLst>
                  <a:ext uri="{0D108BD9-81ED-4DB2-BD59-A6C34878D82A}">
                    <a16:rowId xmlns:a16="http://schemas.microsoft.com/office/drawing/2014/main" val="702768331"/>
                  </a:ext>
                </a:extLst>
              </a:tr>
              <a:tr h="1192267">
                <a:tc>
                  <a:txBody>
                    <a:bodyPr/>
                    <a:lstStyle/>
                    <a:p>
                      <a:r>
                        <a:rPr lang="de-CH" sz="1400" b="1" dirty="0">
                          <a:effectLst/>
                        </a:rPr>
                        <a:t>Auswerten </a:t>
                      </a:r>
                      <a:endParaRPr lang="de-CH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80" marR="569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 Light" panose="020F0302020204030204" pitchFamily="34" charset="0"/>
                        <a:buChar char="-"/>
                      </a:pPr>
                      <a:r>
                        <a:rPr lang="de-CH" sz="1400" dirty="0">
                          <a:effectLst/>
                        </a:rPr>
                        <a:t>Lernaufgabe besprechen</a:t>
                      </a:r>
                    </a:p>
                    <a:p>
                      <a:pPr marL="342900" lvl="0" indent="-342900">
                        <a:buFont typeface="Calibri Light" panose="020F0302020204030204" pitchFamily="34" charset="0"/>
                        <a:buChar char="-"/>
                      </a:pPr>
                      <a:r>
                        <a:rPr lang="de-CH" sz="1400" dirty="0">
                          <a:effectLst/>
                        </a:rPr>
                        <a:t>Auf Fragen von Anfang zurückkommen</a:t>
                      </a:r>
                    </a:p>
                    <a:p>
                      <a:pPr marL="342900" lvl="0" indent="-342900">
                        <a:buFont typeface="Calibri Light" panose="020F0302020204030204" pitchFamily="34" charset="0"/>
                        <a:buChar char="-"/>
                      </a:pPr>
                      <a:r>
                        <a:rPr lang="de-CH" sz="1400" dirty="0">
                          <a:effectLst/>
                        </a:rPr>
                        <a:t>Ausblick: nächste Lektion</a:t>
                      </a:r>
                    </a:p>
                  </a:txBody>
                  <a:tcPr marL="56980" marR="56980" marT="0" marB="0"/>
                </a:tc>
                <a:extLst>
                  <a:ext uri="{0D108BD9-81ED-4DB2-BD59-A6C34878D82A}">
                    <a16:rowId xmlns:a16="http://schemas.microsoft.com/office/drawing/2014/main" val="2193207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135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A345A9C-E07D-45D3-A710-DDECB3F99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09C18AC-EFAA-4C60-A84E-ECED43E3E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417D8D-6B21-4113-878F-0B732372B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73834"/>
            <a:ext cx="9486900" cy="900332"/>
          </a:xfrm>
        </p:spPr>
        <p:txBody>
          <a:bodyPr anchor="ctr">
            <a:normAutofit/>
          </a:bodyPr>
          <a:lstStyle/>
          <a:p>
            <a:pPr algn="ctr"/>
            <a:endParaRPr lang="de-CH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A83A3568-189C-4A16-82C8-7802F42149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712948"/>
              </p:ext>
            </p:extLst>
          </p:nvPr>
        </p:nvGraphicFramePr>
        <p:xfrm>
          <a:off x="685800" y="685800"/>
          <a:ext cx="10820400" cy="5644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295">
                  <a:extLst>
                    <a:ext uri="{9D8B030D-6E8A-4147-A177-3AD203B41FA5}">
                      <a16:colId xmlns:a16="http://schemas.microsoft.com/office/drawing/2014/main" val="1451990051"/>
                    </a:ext>
                  </a:extLst>
                </a:gridCol>
                <a:gridCol w="487491">
                  <a:extLst>
                    <a:ext uri="{9D8B030D-6E8A-4147-A177-3AD203B41FA5}">
                      <a16:colId xmlns:a16="http://schemas.microsoft.com/office/drawing/2014/main" val="754958722"/>
                    </a:ext>
                  </a:extLst>
                </a:gridCol>
                <a:gridCol w="3928778">
                  <a:extLst>
                    <a:ext uri="{9D8B030D-6E8A-4147-A177-3AD203B41FA5}">
                      <a16:colId xmlns:a16="http://schemas.microsoft.com/office/drawing/2014/main" val="33135132"/>
                    </a:ext>
                  </a:extLst>
                </a:gridCol>
                <a:gridCol w="932500">
                  <a:extLst>
                    <a:ext uri="{9D8B030D-6E8A-4147-A177-3AD203B41FA5}">
                      <a16:colId xmlns:a16="http://schemas.microsoft.com/office/drawing/2014/main" val="336093198"/>
                    </a:ext>
                  </a:extLst>
                </a:gridCol>
                <a:gridCol w="993472">
                  <a:extLst>
                    <a:ext uri="{9D8B030D-6E8A-4147-A177-3AD203B41FA5}">
                      <a16:colId xmlns:a16="http://schemas.microsoft.com/office/drawing/2014/main" val="1958505407"/>
                    </a:ext>
                  </a:extLst>
                </a:gridCol>
                <a:gridCol w="4000864">
                  <a:extLst>
                    <a:ext uri="{9D8B030D-6E8A-4147-A177-3AD203B41FA5}">
                      <a16:colId xmlns:a16="http://schemas.microsoft.com/office/drawing/2014/main" val="650653953"/>
                    </a:ext>
                  </a:extLst>
                </a:gridCol>
              </a:tblGrid>
              <a:tr h="22390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Phasen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Lehr-Lernhandlung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Soziale Form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Medien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Didaktischer Kommentar/Notizen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431435"/>
                  </a:ext>
                </a:extLst>
              </a:tr>
              <a:tr h="4208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Zeit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Dauer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Aktivitäten der Lehrperson und der </a:t>
                      </a:r>
                      <a:r>
                        <a:rPr lang="de-CH" sz="1200" dirty="0" err="1">
                          <a:solidFill>
                            <a:schemeClr val="tx1"/>
                          </a:solidFill>
                          <a:effectLst/>
                        </a:rPr>
                        <a:t>SuS</a:t>
                      </a: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 (angeleitete und offene Sequenzen)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KU/EA/PA/GA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extLst>
                  <a:ext uri="{0D108BD9-81ED-4DB2-BD59-A6C34878D82A}">
                    <a16:rowId xmlns:a16="http://schemas.microsoft.com/office/drawing/2014/main" val="1236538415"/>
                  </a:ext>
                </a:extLst>
              </a:tr>
              <a:tr h="7201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13.45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2’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Neue Handlungskompezent C.2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Calibri Light" panose="020F0302020204030204" pitchFamily="34" charset="0"/>
                        <a:buChar char="-"/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Übersicht der Themen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 Light" panose="020F0302020204030204" pitchFamily="34" charset="0"/>
                        <a:buChar char="-"/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Einstieg ins Thema Onkologie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KU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PPP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Ausrichten, orientieren, Interesse Wecken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extLst>
                  <a:ext uri="{0D108BD9-81ED-4DB2-BD59-A6C34878D82A}">
                    <a16:rowId xmlns:a16="http://schemas.microsoft.com/office/drawing/2014/main" val="1446405862"/>
                  </a:ext>
                </a:extLst>
              </a:tr>
              <a:tr h="2239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13.47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3’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Lernziele präsentieren, Unterrichtsablauf mitteilen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KU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PPP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extLst>
                  <a:ext uri="{0D108BD9-81ED-4DB2-BD59-A6C34878D82A}">
                    <a16:rowId xmlns:a16="http://schemas.microsoft.com/office/drawing/2014/main" val="1697860896"/>
                  </a:ext>
                </a:extLst>
              </a:tr>
              <a:tr h="5281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13.50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3’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Und was hat das mit mir zu tun?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 Light" panose="020F0302020204030204" pitchFamily="34" charset="0"/>
                        <a:buChar char="-"/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Praxisbezug besprechen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KU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PPP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Wiederkehrendes Teil jedes Themas um Praxisbezug zu besprechen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extLst>
                  <a:ext uri="{0D108BD9-81ED-4DB2-BD59-A6C34878D82A}">
                    <a16:rowId xmlns:a16="http://schemas.microsoft.com/office/drawing/2014/main" val="4257798262"/>
                  </a:ext>
                </a:extLst>
              </a:tr>
              <a:tr h="14134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13.53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7’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 err="1">
                          <a:solidFill>
                            <a:schemeClr val="tx1"/>
                          </a:solidFill>
                          <a:effectLst/>
                        </a:rPr>
                        <a:t>SuS</a:t>
                      </a: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 überlegen sich wann sie schon Mal in Berührung mit dem Thema Krebs gekommen sind und schreiben sich 1-3 Fragen zum Thema Krebs auf.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EA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Blatt, PPP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Vorwissen aktivieren: Fast alle kennen jemanden, der an Krebs erkrankt ist oder haben sogar schon jemanden gepflegt. 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SuS müssen sich überlegen, wann Sie in Berührung mit Krebs gekommen sind und was für Fragen aufgekommen sind.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Es gibt keine dummen Fragen: Niemand liest die anderen Fragen, wenn er das nicht will.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extLst>
                  <a:ext uri="{0D108BD9-81ED-4DB2-BD59-A6C34878D82A}">
                    <a16:rowId xmlns:a16="http://schemas.microsoft.com/office/drawing/2014/main" val="1399178370"/>
                  </a:ext>
                </a:extLst>
              </a:tr>
              <a:tr h="1311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14.00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25’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Lehrervortrag zum Thema: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Calibri Light" panose="020F0302020204030204" pitchFamily="34" charset="0"/>
                        <a:buChar char="-"/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Was ist ein Tumor und wie entsteht er?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Calibri Light" panose="020F0302020204030204" pitchFamily="34" charset="0"/>
                        <a:buChar char="-"/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Welches sind die häufigsten Krebsarten in der Schweiz?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Calibri Light" panose="020F0302020204030204" pitchFamily="34" charset="0"/>
                        <a:buChar char="-"/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Erwähnung gutartig/bösartig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Calibri Light" panose="020F0302020204030204" pitchFamily="34" charset="0"/>
                        <a:buChar char="-"/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Welche Symptome deuten auf Krankheit hin?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 Light" panose="020F0302020204030204" pitchFamily="34" charset="0"/>
                        <a:buChar char="-"/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Welche Risikofaktoren begünstigen Tumore? 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KU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PPP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Informieren: Neues mitteilen, SuS möglichst integrieren damit Sie nicht abschweifen.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Calibri Light" panose="020F0302020204030204" pitchFamily="34" charset="0"/>
                        <a:buChar char="-"/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Fragen stellen (z.B. Wieso denkt ihr ist Hautkrebs so weit vorne in der Schweiz?)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Calibri Light" panose="020F0302020204030204" pitchFamily="34" charset="0"/>
                        <a:buChar char="-"/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Auf Praxis Bezug nehmen («Kennen Sie Symptome?»)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 Light" panose="020F0302020204030204" pitchFamily="34" charset="0"/>
                        <a:buChar char="-"/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Von Erfahrungen berichten lassen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/>
                </a:tc>
                <a:extLst>
                  <a:ext uri="{0D108BD9-81ED-4DB2-BD59-A6C34878D82A}">
                    <a16:rowId xmlns:a16="http://schemas.microsoft.com/office/drawing/2014/main" val="3415399375"/>
                  </a:ext>
                </a:extLst>
              </a:tr>
              <a:tr h="4208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14.25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5’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Puffer: Lernaufgabe instruieren und beginnen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KU/PA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PPP/Lernaufgabe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741260"/>
                  </a:ext>
                </a:extLst>
              </a:tr>
              <a:tr h="2239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14.30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15’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Pause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7" marR="3547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97399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A53F7F9-1575-4C1B-9428-6D87E0F979A9}"/>
              </a:ext>
            </a:extLst>
          </p:cNvPr>
          <p:cNvSpPr/>
          <p:nvPr/>
        </p:nvSpPr>
        <p:spPr>
          <a:xfrm>
            <a:off x="1645919" y="685800"/>
            <a:ext cx="3883510" cy="5644449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0190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A345A9C-E07D-45D3-A710-DDECB3F99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09C18AC-EFAA-4C60-A84E-ECED43E3E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417D8D-6B21-4113-878F-0B732372B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73834"/>
            <a:ext cx="9486900" cy="900332"/>
          </a:xfrm>
        </p:spPr>
        <p:txBody>
          <a:bodyPr anchor="ctr">
            <a:normAutofit/>
          </a:bodyPr>
          <a:lstStyle/>
          <a:p>
            <a:pPr algn="ctr"/>
            <a:endParaRPr lang="de-CH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77F29A71-89C4-4960-93B2-465B885A5D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818307"/>
              </p:ext>
            </p:extLst>
          </p:nvPr>
        </p:nvGraphicFramePr>
        <p:xfrm>
          <a:off x="685800" y="685800"/>
          <a:ext cx="10820401" cy="610329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675090">
                  <a:extLst>
                    <a:ext uri="{9D8B030D-6E8A-4147-A177-3AD203B41FA5}">
                      <a16:colId xmlns:a16="http://schemas.microsoft.com/office/drawing/2014/main" val="2856801105"/>
                    </a:ext>
                  </a:extLst>
                </a:gridCol>
                <a:gridCol w="761824">
                  <a:extLst>
                    <a:ext uri="{9D8B030D-6E8A-4147-A177-3AD203B41FA5}">
                      <a16:colId xmlns:a16="http://schemas.microsoft.com/office/drawing/2014/main" val="2093379544"/>
                    </a:ext>
                  </a:extLst>
                </a:gridCol>
                <a:gridCol w="3620536">
                  <a:extLst>
                    <a:ext uri="{9D8B030D-6E8A-4147-A177-3AD203B41FA5}">
                      <a16:colId xmlns:a16="http://schemas.microsoft.com/office/drawing/2014/main" val="1263371295"/>
                    </a:ext>
                  </a:extLst>
                </a:gridCol>
                <a:gridCol w="690207">
                  <a:extLst>
                    <a:ext uri="{9D8B030D-6E8A-4147-A177-3AD203B41FA5}">
                      <a16:colId xmlns:a16="http://schemas.microsoft.com/office/drawing/2014/main" val="2908599750"/>
                    </a:ext>
                  </a:extLst>
                </a:gridCol>
                <a:gridCol w="1286348">
                  <a:extLst>
                    <a:ext uri="{9D8B030D-6E8A-4147-A177-3AD203B41FA5}">
                      <a16:colId xmlns:a16="http://schemas.microsoft.com/office/drawing/2014/main" val="1173078588"/>
                    </a:ext>
                  </a:extLst>
                </a:gridCol>
                <a:gridCol w="3786396">
                  <a:extLst>
                    <a:ext uri="{9D8B030D-6E8A-4147-A177-3AD203B41FA5}">
                      <a16:colId xmlns:a16="http://schemas.microsoft.com/office/drawing/2014/main" val="3547153032"/>
                    </a:ext>
                  </a:extLst>
                </a:gridCol>
              </a:tblGrid>
              <a:tr h="2347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14.45</a:t>
                      </a:r>
                      <a:endParaRPr lang="de-CH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b="0" dirty="0">
                          <a:effectLst/>
                        </a:rPr>
                        <a:t>2’</a:t>
                      </a:r>
                      <a:endParaRPr lang="de-CH" sz="1600" b="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b="0" dirty="0">
                          <a:effectLst/>
                        </a:rPr>
                        <a:t>Lernaufgabe instruieren und beginnen</a:t>
                      </a:r>
                      <a:endParaRPr lang="de-CH" sz="1600" b="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b="0" dirty="0">
                          <a:effectLst/>
                        </a:rPr>
                        <a:t>KU/PA</a:t>
                      </a:r>
                      <a:endParaRPr lang="de-CH" sz="1600" b="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 </a:t>
                      </a:r>
                      <a:endParaRPr lang="de-CH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 </a:t>
                      </a:r>
                      <a:endParaRPr lang="de-CH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extLst>
                  <a:ext uri="{0D108BD9-81ED-4DB2-BD59-A6C34878D82A}">
                    <a16:rowId xmlns:a16="http://schemas.microsoft.com/office/drawing/2014/main" val="1504082422"/>
                  </a:ext>
                </a:extLst>
              </a:tr>
              <a:tr h="4375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>
                          <a:effectLst/>
                        </a:rPr>
                        <a:t>14.47</a:t>
                      </a:r>
                      <a:endParaRPr lang="de-CH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>
                          <a:effectLst/>
                        </a:rPr>
                        <a:t>30’</a:t>
                      </a:r>
                      <a:endParaRPr lang="de-CH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Lernaufgabe lösen (Aufgaben 1-3)</a:t>
                      </a:r>
                      <a:endParaRPr lang="de-CH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PA</a:t>
                      </a:r>
                      <a:endParaRPr lang="de-CH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>
                          <a:effectLst/>
                        </a:rPr>
                        <a:t>Siehe Lernaufgabe</a:t>
                      </a:r>
                      <a:endParaRPr lang="de-CH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Verarbeiten, vertiefen, üben</a:t>
                      </a:r>
                      <a:endParaRPr lang="de-CH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extLst>
                  <a:ext uri="{0D108BD9-81ED-4DB2-BD59-A6C34878D82A}">
                    <a16:rowId xmlns:a16="http://schemas.microsoft.com/office/drawing/2014/main" val="3127682520"/>
                  </a:ext>
                </a:extLst>
              </a:tr>
              <a:tr h="12668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>
                          <a:effectLst/>
                        </a:rPr>
                        <a:t>15.17</a:t>
                      </a:r>
                      <a:endParaRPr lang="de-CH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>
                          <a:effectLst/>
                        </a:rPr>
                        <a:t>10’</a:t>
                      </a:r>
                      <a:endParaRPr lang="de-CH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Lernaufgabe besprechen (Aufgaben 1 &amp; 2) &amp; Unklarheiten klären </a:t>
                      </a:r>
                      <a:endParaRPr lang="de-CH" sz="1600" dirty="0">
                        <a:effectLst/>
                      </a:endParaRPr>
                    </a:p>
                    <a:p>
                      <a:pPr marL="742950" lvl="1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de-CH" sz="1400" dirty="0">
                          <a:effectLst/>
                        </a:rPr>
                        <a:t>Musterlösung verteilen</a:t>
                      </a:r>
                      <a:endParaRPr lang="de-CH" sz="1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Lernaufgaben einsammeln</a:t>
                      </a:r>
                      <a:endParaRPr lang="de-CH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>
                          <a:effectLst/>
                        </a:rPr>
                        <a:t>KU</a:t>
                      </a:r>
                      <a:endParaRPr lang="de-CH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>
                          <a:effectLst/>
                        </a:rPr>
                        <a:t>Musterlösung/PPP</a:t>
                      </a:r>
                      <a:endParaRPr lang="de-CH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>
                          <a:effectLst/>
                        </a:rPr>
                        <a:t> </a:t>
                      </a:r>
                      <a:endParaRPr lang="de-CH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extLst>
                  <a:ext uri="{0D108BD9-81ED-4DB2-BD59-A6C34878D82A}">
                    <a16:rowId xmlns:a16="http://schemas.microsoft.com/office/drawing/2014/main" val="3065119394"/>
                  </a:ext>
                </a:extLst>
              </a:tr>
              <a:tr h="16911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15.27</a:t>
                      </a:r>
                      <a:endParaRPr lang="de-CH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>
                          <a:effectLst/>
                        </a:rPr>
                        <a:t>3’</a:t>
                      </a:r>
                      <a:endParaRPr lang="de-CH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Zurück zu Fragen von Anfang</a:t>
                      </a:r>
                      <a:endParaRPr lang="de-CH" sz="1600" dirty="0">
                        <a:effectLst/>
                      </a:endParaRP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de-CH" sz="1400" dirty="0">
                          <a:effectLst/>
                        </a:rPr>
                        <a:t>Falls eine noch nicht beantwortet dürfen sie Fragen in Box legen (anonym)</a:t>
                      </a:r>
                      <a:endParaRPr lang="de-CH" sz="1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Ausblick nächste Lektion: Infoblatt präsentieren, weiter im Thema: Verschiedene Tumorarten vertieft</a:t>
                      </a:r>
                      <a:endParaRPr lang="de-CH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>
                          <a:effectLst/>
                        </a:rPr>
                        <a:t>KU</a:t>
                      </a:r>
                      <a:endParaRPr lang="de-CH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>
                          <a:effectLst/>
                        </a:rPr>
                        <a:t>PPP</a:t>
                      </a:r>
                      <a:endParaRPr lang="de-CH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>
                          <a:effectLst/>
                        </a:rPr>
                        <a:t>Kreis schliessen, Bezug zu Praxis nehmen (Nächste Lektion)</a:t>
                      </a:r>
                      <a:endParaRPr lang="de-CH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extLst>
                  <a:ext uri="{0D108BD9-81ED-4DB2-BD59-A6C34878D82A}">
                    <a16:rowId xmlns:a16="http://schemas.microsoft.com/office/drawing/2014/main" val="3867465756"/>
                  </a:ext>
                </a:extLst>
              </a:tr>
              <a:tr h="236619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Nachbereitung</a:t>
                      </a:r>
                      <a:endParaRPr lang="de-CH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Probleme?</a:t>
                      </a:r>
                      <a:endParaRPr lang="de-CH" sz="1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Ungeklärte Fragen lesen</a:t>
                      </a:r>
                      <a:endParaRPr lang="de-CH" sz="1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Lernaufgabe anschauen</a:t>
                      </a:r>
                      <a:endParaRPr lang="de-CH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>
                          <a:effectLst/>
                        </a:rPr>
                        <a:t> </a:t>
                      </a:r>
                      <a:endParaRPr lang="de-CH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>
                          <a:effectLst/>
                        </a:rPr>
                        <a:t> </a:t>
                      </a:r>
                      <a:endParaRPr lang="de-CH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 </a:t>
                      </a:r>
                      <a:endParaRPr lang="de-CH" sz="1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 </a:t>
                      </a:r>
                      <a:endParaRPr lang="de-CH" sz="1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 </a:t>
                      </a:r>
                      <a:endParaRPr lang="de-CH" sz="1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 </a:t>
                      </a:r>
                      <a:endParaRPr lang="de-CH" sz="1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 </a:t>
                      </a:r>
                      <a:endParaRPr lang="de-CH" sz="1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 </a:t>
                      </a:r>
                      <a:endParaRPr lang="de-CH" sz="1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effectLst/>
                        </a:rPr>
                        <a:t> </a:t>
                      </a:r>
                      <a:endParaRPr lang="de-CH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24" marR="52124" marT="0" marB="0"/>
                </a:tc>
                <a:extLst>
                  <a:ext uri="{0D108BD9-81ED-4DB2-BD59-A6C34878D82A}">
                    <a16:rowId xmlns:a16="http://schemas.microsoft.com/office/drawing/2014/main" val="128715236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937A82A-AB1E-49FC-B07A-061DFAC3799E}"/>
              </a:ext>
            </a:extLst>
          </p:cNvPr>
          <p:cNvSpPr/>
          <p:nvPr/>
        </p:nvSpPr>
        <p:spPr>
          <a:xfrm>
            <a:off x="2097740" y="685800"/>
            <a:ext cx="3668359" cy="6103293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0495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DE8CE-0CFF-47F7-A867-3347DF4B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-262468"/>
            <a:ext cx="9486900" cy="1371600"/>
          </a:xfrm>
        </p:spPr>
        <p:txBody>
          <a:bodyPr/>
          <a:lstStyle/>
          <a:p>
            <a:r>
              <a:rPr lang="de-CH" dirty="0"/>
              <a:t>Lernaufgabe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B2C5B2-1A32-45A0-BA06-E1AB64957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95" y="2016441"/>
            <a:ext cx="1798993" cy="3918098"/>
          </a:xfrm>
        </p:spPr>
        <p:txBody>
          <a:bodyPr/>
          <a:lstStyle/>
          <a:p>
            <a:pPr marL="0" indent="0" algn="ctr">
              <a:buNone/>
            </a:pPr>
            <a:r>
              <a:rPr lang="de-CH" dirty="0"/>
              <a:t>Repetition</a:t>
            </a:r>
          </a:p>
          <a:p>
            <a:pPr marL="0" indent="0" algn="ctr">
              <a:buNone/>
            </a:pPr>
            <a:r>
              <a:rPr lang="de-CH" dirty="0"/>
              <a:t>&amp; Vertiefung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 algn="ctr">
              <a:buNone/>
            </a:pPr>
            <a:r>
              <a:rPr lang="de-CH" dirty="0"/>
              <a:t>Neues Thema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BF719B8-D06A-4478-B2A7-E9E4DC665EEF}"/>
              </a:ext>
            </a:extLst>
          </p:cNvPr>
          <p:cNvSpPr txBox="1"/>
          <p:nvPr/>
        </p:nvSpPr>
        <p:spPr>
          <a:xfrm>
            <a:off x="2385284" y="1410224"/>
            <a:ext cx="9486900" cy="452431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CH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entsteht ein Tumor? </a:t>
            </a:r>
            <a:r>
              <a:rPr lang="de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 haben </a:t>
            </a:r>
            <a:r>
              <a:rPr lang="de-CH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Ausschnitte eines ganzen Textes </a:t>
            </a:r>
            <a:r>
              <a:rPr lang="de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bekommen, welche diese Frage beantworten wird, wenn Sie sie in die Richtige Reihenfolge bringen. Kleben Sie den Text unten in der Richtigen Reihenfolge auf das Blatt. (5 min)</a:t>
            </a:r>
          </a:p>
          <a:p>
            <a:pPr marL="342900" indent="-342900">
              <a:buAutoNum type="arabicPeriod"/>
            </a:pPr>
            <a:r>
              <a:rPr lang="de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Schauen Sie sich folgendes </a:t>
            </a:r>
            <a:r>
              <a:rPr lang="de-CH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</a:t>
            </a:r>
            <a:r>
              <a:rPr lang="de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an: https://www.youtube.com/watch?v=e9Q6MgqjnGU. Sie haben gehört, dass sich Tumore in zwei Zuständen befinden können; </a:t>
            </a:r>
            <a:r>
              <a:rPr lang="de-CH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gutartig oder bösartig. </a:t>
            </a:r>
            <a:r>
              <a:rPr lang="de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Schreiben Sie zu jeder Eigenschaft (Grössenzunahme, Abgrenzung etc.) hin, wie sich die Tumore unterscheiden. (10 min)</a:t>
            </a:r>
          </a:p>
          <a:p>
            <a:pPr marL="342900" indent="-342900">
              <a:buAutoNum type="arabicPeriod"/>
            </a:pPr>
            <a:r>
              <a:rPr lang="de-CH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gibt drei Haupt </a:t>
            </a:r>
            <a:r>
              <a:rPr lang="de-C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Therapiemöglichkeiten</a:t>
            </a:r>
            <a:r>
              <a:rPr lang="de-CH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um Tumore zu bekämpfen und entfernen; Chirurgische Therapie, Chemotherapie und Strahlentherapie. (20 min)</a:t>
            </a:r>
          </a:p>
          <a:p>
            <a:pPr marL="800100" lvl="1" indent="-342900">
              <a:buAutoNum type="alphaLcPeriod"/>
            </a:pPr>
            <a:r>
              <a:rPr lang="de-CH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Gestalten Sie </a:t>
            </a:r>
            <a:r>
              <a:rPr lang="de-C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Infoblatt zur Chemotherapie/ Chirurgische Therapie/ Strahlentherapie</a:t>
            </a:r>
            <a:r>
              <a:rPr lang="de-CH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welches Wirkungsweise und Nebenwirkungen der Therapie beschreibt. In der nächsten Lektion werden einige von euch ihr Infoblatt präsentieren können. Der Inhalt soll möglichst verständlich für Patient*innen sein. </a:t>
            </a:r>
          </a:p>
          <a:p>
            <a:pPr marL="800100" lvl="1" indent="-342900">
              <a:buAutoNum type="alphaLcPeriod"/>
            </a:pPr>
            <a:r>
              <a:rPr lang="de-C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Zusatzaufgabe: </a:t>
            </a:r>
            <a:r>
              <a:rPr lang="de-CH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Überlegen Sie sich welche Informationen für Sie als Patient*in wichtig wären. Wenn Sie noch Zeit haben, suchen Sie die Informationen im Internet und ergänzen Sie Ihr Infoblatt damit. (Falls kein Platz: Hinterseite verwenden)</a:t>
            </a:r>
            <a:endParaRPr lang="de-C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CH" dirty="0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E9D1C6CF-2395-48D3-ABC2-DBA7B3945EE9}"/>
              </a:ext>
            </a:extLst>
          </p:cNvPr>
          <p:cNvSpPr/>
          <p:nvPr/>
        </p:nvSpPr>
        <p:spPr>
          <a:xfrm>
            <a:off x="1882588" y="1516828"/>
            <a:ext cx="225911" cy="1731981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956B4313-5399-43E2-B28D-45010354BA8A}"/>
              </a:ext>
            </a:extLst>
          </p:cNvPr>
          <p:cNvSpPr/>
          <p:nvPr/>
        </p:nvSpPr>
        <p:spPr>
          <a:xfrm>
            <a:off x="1882588" y="3429000"/>
            <a:ext cx="225911" cy="1731981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830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3E5064B-BAF4-48C7-8C2C-8219FF24A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7C3535-4FB5-4E5B-BDFE-FA61877A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3E33EB3-397E-4C5F-B561-7FEE7C781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1" y="701040"/>
            <a:ext cx="10820400" cy="5471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902687C-B0A8-4E0C-A148-99086B04B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850" y="1065791"/>
            <a:ext cx="6393688" cy="813498"/>
          </a:xfrm>
        </p:spPr>
        <p:txBody>
          <a:bodyPr>
            <a:normAutofit/>
          </a:bodyPr>
          <a:lstStyle/>
          <a:p>
            <a:pPr algn="ctr"/>
            <a:r>
              <a:rPr lang="de-CH" dirty="0"/>
              <a:t>Lernaufgabe</a:t>
            </a:r>
            <a:endParaRPr lang="de-CH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BFCD32CF-09B7-4589-AEE5-C394E3545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850" y="2135938"/>
            <a:ext cx="6339840" cy="3439557"/>
          </a:xfrm>
        </p:spPr>
        <p:txBody>
          <a:bodyPr>
            <a:normAutofit/>
          </a:bodyPr>
          <a:lstStyle/>
          <a:p>
            <a:r>
              <a:rPr lang="de-CH" dirty="0"/>
              <a:t>Wissen festigen &amp; vertiefen (Unterrichtselemente wiederholen &amp; neues)</a:t>
            </a:r>
          </a:p>
          <a:p>
            <a:r>
              <a:rPr lang="de-CH" dirty="0"/>
              <a:t>Selbständig Wissen erarbeiten</a:t>
            </a:r>
          </a:p>
          <a:p>
            <a:r>
              <a:rPr lang="de-CH" dirty="0"/>
              <a:t>Trotzdem kontrolliert</a:t>
            </a:r>
          </a:p>
          <a:p>
            <a:r>
              <a:rPr lang="de-CH" dirty="0"/>
              <a:t>Teamwork: </a:t>
            </a:r>
            <a:r>
              <a:rPr lang="de-CH" dirty="0" err="1"/>
              <a:t>Sozialkompezent</a:t>
            </a:r>
            <a:r>
              <a:rPr lang="de-CH" dirty="0"/>
              <a:t> fördern</a:t>
            </a:r>
          </a:p>
          <a:p>
            <a:r>
              <a:rPr lang="de-CH" dirty="0"/>
              <a:t>Gut für Grundlagenwissen</a:t>
            </a:r>
          </a:p>
          <a:p>
            <a:endParaRPr lang="de-CH" dirty="0"/>
          </a:p>
        </p:txBody>
      </p:sp>
      <p:pic>
        <p:nvPicPr>
          <p:cNvPr id="7" name="Graphic 6" descr="Roboter Kontur">
            <a:extLst>
              <a:ext uri="{FF2B5EF4-FFF2-40B4-BE49-F238E27FC236}">
                <a16:creationId xmlns:a16="http://schemas.microsoft.com/office/drawing/2014/main" id="{D0067675-30F2-91A6-2C0E-9B31225E7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53400" y="2076450"/>
            <a:ext cx="27051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460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C553A7-713D-4133-B393-5017EA4F2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7C3535-4FB5-4E5B-BDFE-FA61877A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0"/>
            <a:ext cx="67818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C41BDA-1EE3-4AF5-820A-00B14EA1A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8728" y="339864"/>
            <a:ext cx="5397472" cy="1202891"/>
          </a:xfrm>
        </p:spPr>
        <p:txBody>
          <a:bodyPr>
            <a:normAutofit/>
          </a:bodyPr>
          <a:lstStyle/>
          <a:p>
            <a:pPr algn="ctr"/>
            <a:r>
              <a:rPr lang="de-CH" dirty="0"/>
              <a:t>Prüfungsaufgabe 1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85A897-363B-48FB-8E06-5E591FF51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2" y="1814732"/>
            <a:ext cx="5426844" cy="4501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Lernende können die Entstehung von Tumoren beschreiben. Sie können die häufigsten Tumorarten in der Schweiz benennen.</a:t>
            </a:r>
          </a:p>
          <a:p>
            <a:pPr marL="0" indent="0">
              <a:buNone/>
            </a:pPr>
            <a:endParaRPr lang="de-CH" sz="18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CH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Einfacher Einstieg (da noch im Detail behandelt in nächster Lektion)</a:t>
            </a:r>
          </a:p>
          <a:p>
            <a:r>
              <a:rPr lang="de-CH" sz="18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Lernaufgabe behandelt</a:t>
            </a:r>
            <a:endParaRPr lang="de-CH" sz="1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A6E901A6-11BD-4F2F-B773-B814CE7F5D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06685"/>
              </p:ext>
            </p:extLst>
          </p:nvPr>
        </p:nvGraphicFramePr>
        <p:xfrm>
          <a:off x="239485" y="413656"/>
          <a:ext cx="5061857" cy="6006082"/>
        </p:xfrm>
        <a:graphic>
          <a:graphicData uri="http://schemas.openxmlformats.org/drawingml/2006/table">
            <a:tbl>
              <a:tblPr firstRow="1" firstCol="1" bandRow="1"/>
              <a:tblGrid>
                <a:gridCol w="3685852">
                  <a:extLst>
                    <a:ext uri="{9D8B030D-6E8A-4147-A177-3AD203B41FA5}">
                      <a16:colId xmlns:a16="http://schemas.microsoft.com/office/drawing/2014/main" val="800184899"/>
                    </a:ext>
                  </a:extLst>
                </a:gridCol>
                <a:gridCol w="581884">
                  <a:extLst>
                    <a:ext uri="{9D8B030D-6E8A-4147-A177-3AD203B41FA5}">
                      <a16:colId xmlns:a16="http://schemas.microsoft.com/office/drawing/2014/main" val="2499720280"/>
                    </a:ext>
                  </a:extLst>
                </a:gridCol>
                <a:gridCol w="794121">
                  <a:extLst>
                    <a:ext uri="{9D8B030D-6E8A-4147-A177-3AD203B41FA5}">
                      <a16:colId xmlns:a16="http://schemas.microsoft.com/office/drawing/2014/main" val="3480168520"/>
                    </a:ext>
                  </a:extLst>
                </a:gridCol>
              </a:tblGrid>
              <a:tr h="42808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600" b="1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Onkologie</a:t>
                      </a:r>
                      <a:endParaRPr lang="de-CH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376" marR="38376" marT="5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Pkt.</a:t>
                      </a:r>
                      <a:endParaRPr lang="de-CH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376" marR="38376" marT="5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Erreichte Pkt.</a:t>
                      </a:r>
                      <a:endParaRPr lang="de-CH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376" marR="38376" marT="5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088373"/>
                  </a:ext>
                </a:extLst>
              </a:tr>
              <a:tr h="42808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Epidemiologie: In der Schweiz ist Hautkrebs auf Platz 4 unter den häufigsten Krebsarten.</a:t>
                      </a:r>
                      <a:endParaRPr lang="de-CH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376" marR="38376" marT="5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376" marR="38376" marT="5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376" marR="38376" marT="5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276933"/>
                  </a:ext>
                </a:extLst>
              </a:tr>
              <a:tr h="297559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1.a) Zähle die 4 häufigsten Krebsarten nebst Hautkrebs auf.</a:t>
                      </a:r>
                      <a:endParaRPr lang="de-CH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Hautkrebs</a:t>
                      </a:r>
                      <a:endParaRPr lang="de-CH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2.________________________________________</a:t>
                      </a:r>
                      <a:endParaRPr lang="de-CH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3.________________________________________</a:t>
                      </a:r>
                      <a:endParaRPr lang="de-CH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________________________________________</a:t>
                      </a:r>
                      <a:endParaRPr lang="de-CH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________________________________________</a:t>
                      </a:r>
                      <a:endParaRPr lang="de-CH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376" marR="38376" marT="5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CH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376" marR="38376" marT="5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376" marR="38376" marT="5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141037"/>
                  </a:ext>
                </a:extLst>
              </a:tr>
              <a:tr h="108871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1.b) Erläutere, wie Hautkrebs entstehen kann und wieso Hautkrebs eine der häufigsten Krebsarten in der Schweiz sein könnte: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CH" sz="1050" b="0" i="0" u="none" strike="noStrike" dirty="0">
                        <a:effectLst/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CH" sz="1050" b="0" i="0" u="none" strike="noStrike" dirty="0">
                        <a:effectLst/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CH" sz="1050" b="0" i="0" u="none" strike="noStrike" dirty="0">
                        <a:effectLst/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CH" sz="1050" b="0" i="0" u="none" strike="noStrike" dirty="0">
                        <a:effectLst/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CH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376" marR="38376" marT="5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CH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376" marR="38376" marT="5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CH" sz="105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376" marR="38376" marT="5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345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956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D309FA25-1772-4961-90BE-D39F20067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A7C3535-4FB5-4E5B-BDFE-FA61877A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7818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C41BDA-1EE3-4AF5-820A-00B14EA1A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28" y="239150"/>
            <a:ext cx="5397472" cy="1303606"/>
          </a:xfrm>
        </p:spPr>
        <p:txBody>
          <a:bodyPr>
            <a:normAutofit/>
          </a:bodyPr>
          <a:lstStyle/>
          <a:p>
            <a:pPr algn="ctr"/>
            <a:r>
              <a:rPr lang="de-CH" dirty="0"/>
              <a:t>Prüfungsaufgabe 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85A897-363B-48FB-8E06-5E591FF51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17152"/>
            <a:ext cx="5485227" cy="4499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Lernende können den Unterschied zwischen benignen und malignen Tumoren erläutern</a:t>
            </a:r>
            <a:endParaRPr lang="de-CH" sz="36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CH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Lernaufgabe genau gleich</a:t>
            </a:r>
          </a:p>
          <a:p>
            <a:r>
              <a:rPr lang="de-CH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Eignet sich so</a:t>
            </a:r>
          </a:p>
          <a:p>
            <a:r>
              <a:rPr lang="de-CH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Etwas Freiraum (nicht nur auswendig)</a:t>
            </a:r>
            <a:endParaRPr lang="de-CH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B18AEBF-AE03-4100-9F21-2F6198408B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964" t="25238" r="14018" b="11587"/>
          <a:stretch/>
        </p:blipFill>
        <p:spPr>
          <a:xfrm>
            <a:off x="6929092" y="533064"/>
            <a:ext cx="5115615" cy="534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98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DC553A7-713D-4133-B393-5017EA4F2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7C3535-4FB5-4E5B-BDFE-FA61877A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0"/>
            <a:ext cx="67818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C41BDA-1EE3-4AF5-820A-00B14EA1A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8728" y="339864"/>
            <a:ext cx="5397472" cy="1202891"/>
          </a:xfrm>
        </p:spPr>
        <p:txBody>
          <a:bodyPr>
            <a:normAutofit/>
          </a:bodyPr>
          <a:lstStyle/>
          <a:p>
            <a:pPr algn="ctr"/>
            <a:r>
              <a:rPr lang="de-CH" dirty="0"/>
              <a:t>Prüfungsaufgabe 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85A897-363B-48FB-8E06-5E591FF51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2" y="1814732"/>
            <a:ext cx="5426844" cy="4501662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2400" dirty="0">
                <a:effectLst/>
              </a:rPr>
              <a:t>Lernende können verschiedene Krebstherapien und deren Eigenschaften erklären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2400" dirty="0">
                <a:effectLst/>
              </a:rPr>
              <a:t>Lernende können Nebenwirkungen der verschiedenen Krebstherapien aufzählen</a:t>
            </a:r>
            <a:endParaRPr lang="de-CH" sz="24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CH" sz="24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CH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Schwerpunk setzen</a:t>
            </a:r>
          </a:p>
          <a:p>
            <a:r>
              <a:rPr lang="de-CH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 meisten Punkte</a:t>
            </a:r>
          </a:p>
          <a:p>
            <a:r>
              <a:rPr lang="de-CH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Eher Schwierig</a:t>
            </a:r>
            <a:endParaRPr lang="de-CH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1D68550-B956-460B-B7B6-D985A12BF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12176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07F62B06-2F51-4FD5-86F5-2CBD71F6F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129366"/>
              </p:ext>
            </p:extLst>
          </p:nvPr>
        </p:nvGraphicFramePr>
        <p:xfrm>
          <a:off x="351858" y="279855"/>
          <a:ext cx="4811486" cy="6160065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4134159">
                  <a:extLst>
                    <a:ext uri="{9D8B030D-6E8A-4147-A177-3AD203B41FA5}">
                      <a16:colId xmlns:a16="http://schemas.microsoft.com/office/drawing/2014/main" val="528150783"/>
                    </a:ext>
                  </a:extLst>
                </a:gridCol>
                <a:gridCol w="390153">
                  <a:extLst>
                    <a:ext uri="{9D8B030D-6E8A-4147-A177-3AD203B41FA5}">
                      <a16:colId xmlns:a16="http://schemas.microsoft.com/office/drawing/2014/main" val="3875722873"/>
                    </a:ext>
                  </a:extLst>
                </a:gridCol>
                <a:gridCol w="287174">
                  <a:extLst>
                    <a:ext uri="{9D8B030D-6E8A-4147-A177-3AD203B41FA5}">
                      <a16:colId xmlns:a16="http://schemas.microsoft.com/office/drawing/2014/main" val="1488928747"/>
                    </a:ext>
                  </a:extLst>
                </a:gridCol>
              </a:tblGrid>
              <a:tr h="273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3. Therapiemöglichkeiten</a:t>
                      </a:r>
                      <a:endParaRPr lang="de-CH" sz="1600" b="1" cap="none" spc="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5" marR="14777" marT="9459" marB="709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1600" b="1" cap="none" spc="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5" marR="14777" marT="9459" marB="709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1600" b="1" cap="none" spc="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5" marR="14777" marT="9459" marB="709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597730"/>
                  </a:ext>
                </a:extLst>
              </a:tr>
              <a:tr h="2863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3.a) Welche Therapiemöglichkeiten gibt es, um Tumore zu bekämpfen?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__________________________________________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__________________________________________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__________________________________________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1200" b="1" cap="none" spc="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5" marR="14777" marT="9459" marB="709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cap="none" spc="0" dirty="0">
                          <a:solidFill>
                            <a:schemeClr val="tx1"/>
                          </a:solidFill>
                          <a:effectLst/>
                        </a:rPr>
                        <a:t>1.5</a:t>
                      </a:r>
                      <a:endParaRPr lang="de-CH" sz="1200" cap="none" spc="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5" marR="14777" marT="9459" marB="709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1200" cap="none" spc="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5" marR="14777" marT="9459" marB="709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875563"/>
                  </a:ext>
                </a:extLst>
              </a:tr>
              <a:tr h="2396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3.b) Wählen Sie eine der drei Therapien. Wie funktioniert die Therapie und welche Nebenwirkungen können dabei auftreten? </a:t>
                      </a:r>
                    </a:p>
                  </a:txBody>
                  <a:tcPr marL="33105" marR="14777" marT="9459" marB="709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cap="none" spc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3105" marR="14777" marT="9459" marB="709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2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1200" cap="none" spc="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5" marR="14777" marT="9459" marB="709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044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624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DD217B-AFD8-4EE5-AAB0-C2434872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3687878"/>
            <a:ext cx="8115299" cy="12654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Vielen Dank</a:t>
            </a:r>
          </a:p>
        </p:txBody>
      </p: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id="{F0E38526-E7F2-EF3D-95AE-17F81427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77102" y="1371600"/>
            <a:ext cx="2223727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284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5AC738-7669-4FA0-9A6D-8D976A434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C93589-C14F-4AF3-BBDF-96ED9B3EE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242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CD538B8-489B-407A-A760-436DB4C56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0767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FD873C-3CC3-43F0-9D53-988F6912D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371600"/>
            <a:ext cx="2705100" cy="4114800"/>
          </a:xfrm>
        </p:spPr>
        <p:txBody>
          <a:bodyPr anchor="ctr">
            <a:normAutofit/>
          </a:bodyPr>
          <a:lstStyle/>
          <a:p>
            <a:pPr algn="ctr"/>
            <a:r>
              <a:rPr lang="de-CH">
                <a:solidFill>
                  <a:schemeClr val="bg2"/>
                </a:solidFill>
              </a:rPr>
              <a:t>Inhalt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7491134-43A8-E341-7B41-EB4487E494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666780"/>
              </p:ext>
            </p:extLst>
          </p:nvPr>
        </p:nvGraphicFramePr>
        <p:xfrm>
          <a:off x="5410200" y="685800"/>
          <a:ext cx="6096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08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BC959F-CAB6-4E23-81DE-E0BBF2B7E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D1C7FF-5FCF-46BD-914E-14EACEF03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1600"/>
            <a:ext cx="2742028" cy="4114800"/>
          </a:xfrm>
        </p:spPr>
        <p:txBody>
          <a:bodyPr anchor="ctr">
            <a:normAutofit/>
          </a:bodyPr>
          <a:lstStyle/>
          <a:p>
            <a:pPr algn="ctr"/>
            <a:r>
              <a:rPr lang="de-CH" sz="2000">
                <a:solidFill>
                  <a:schemeClr val="bg2"/>
                </a:solidFill>
              </a:rPr>
              <a:t>Klasse - Infrastruktur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4E3CA7-2D0F-4978-8557-4B8A82671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0963" y="1270591"/>
            <a:ext cx="5631357" cy="4364666"/>
          </a:xfrm>
        </p:spPr>
        <p:txBody>
          <a:bodyPr anchor="ctr">
            <a:normAutofit/>
          </a:bodyPr>
          <a:lstStyle/>
          <a:p>
            <a:r>
              <a:rPr lang="de-CH" sz="2000" dirty="0"/>
              <a:t>5. Semester FaGe (16 Frauen, 4 Männer)</a:t>
            </a:r>
          </a:p>
          <a:p>
            <a:r>
              <a:rPr lang="de-CH" sz="2000" dirty="0"/>
              <a:t>17-20 Jahre</a:t>
            </a:r>
          </a:p>
          <a:p>
            <a:r>
              <a:rPr lang="de-CH" sz="2000" dirty="0"/>
              <a:t>Unterschiedliche Berufserfahrungen</a:t>
            </a:r>
          </a:p>
          <a:p>
            <a:endParaRPr lang="de-CH" sz="2000" dirty="0"/>
          </a:p>
          <a:p>
            <a:r>
              <a:rPr lang="de-CH" sz="2000" dirty="0" err="1"/>
              <a:t>Beamer</a:t>
            </a:r>
            <a:r>
              <a:rPr lang="de-CH" sz="2000" dirty="0"/>
              <a:t>, Wandtafel, Laptop, Internet</a:t>
            </a:r>
          </a:p>
          <a:p>
            <a:r>
              <a:rPr lang="de-CH" sz="2000" dirty="0"/>
              <a:t>2 Lektionen am Nachmittag</a:t>
            </a:r>
          </a:p>
        </p:txBody>
      </p:sp>
    </p:spTree>
    <p:extLst>
      <p:ext uri="{BB962C8B-B14F-4D97-AF65-F5344CB8AC3E}">
        <p14:creationId xmlns:p14="http://schemas.microsoft.com/office/powerpoint/2010/main" val="249101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B8F75B-C884-4D2B-AE54-13C07B581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869E0C7-2488-4C55-8F97-D2FE1CFD6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747" y="272000"/>
            <a:ext cx="7887532" cy="818147"/>
          </a:xfrm>
        </p:spPr>
        <p:txBody>
          <a:bodyPr anchor="ctr">
            <a:normAutofit/>
          </a:bodyPr>
          <a:lstStyle/>
          <a:p>
            <a:pPr algn="ctr"/>
            <a:r>
              <a:rPr lang="de-CH" sz="3600" dirty="0"/>
              <a:t>Didaktische 		Analyse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0"/>
            <a:ext cx="67818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45C20E-3BD5-4417-B3DB-3491E33A6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7499" y="1850255"/>
            <a:ext cx="6546163" cy="4735745"/>
          </a:xfrm>
        </p:spPr>
        <p:txBody>
          <a:bodyPr anchor="t">
            <a:normAutofit/>
          </a:bodyPr>
          <a:lstStyle/>
          <a:p>
            <a:r>
              <a:rPr lang="de-CH" dirty="0"/>
              <a:t>Berufliche Erfahrung (</a:t>
            </a:r>
            <a:r>
              <a:rPr lang="de-CH" dirty="0" err="1"/>
              <a:t>Krebspat</a:t>
            </a:r>
            <a:r>
              <a:rPr lang="de-CH" dirty="0"/>
              <a:t>., Sterben, Schmerz)</a:t>
            </a:r>
          </a:p>
          <a:p>
            <a:r>
              <a:rPr lang="de-CH" dirty="0"/>
              <a:t>Private Erfahrung (Tod, Krankheit, Schmerzen, Kulturen) </a:t>
            </a:r>
          </a:p>
          <a:p>
            <a:endParaRPr lang="de-CH" dirty="0"/>
          </a:p>
          <a:p>
            <a:r>
              <a:rPr lang="de-CH" dirty="0"/>
              <a:t>Tod &amp; Schmerz: Oft mit Spitalbesuch verbunden</a:t>
            </a:r>
          </a:p>
          <a:p>
            <a:r>
              <a:rPr lang="de-CH" dirty="0"/>
              <a:t>Krebs: Grösste Todesursache Schweiz (</a:t>
            </a:r>
            <a:r>
              <a:rPr lang="de-CH" dirty="0" err="1"/>
              <a:t>tendenz</a:t>
            </a:r>
            <a:r>
              <a:rPr lang="de-CH" dirty="0"/>
              <a:t> steigt)</a:t>
            </a:r>
          </a:p>
          <a:p>
            <a:endParaRPr lang="de-CH" dirty="0"/>
          </a:p>
          <a:p>
            <a:endParaRPr lang="de-CH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DB5F9AF-03E2-4876-B879-66AC03903805}"/>
              </a:ext>
            </a:extLst>
          </p:cNvPr>
          <p:cNvSpPr txBox="1">
            <a:spLocks/>
          </p:cNvSpPr>
          <p:nvPr/>
        </p:nvSpPr>
        <p:spPr>
          <a:xfrm>
            <a:off x="297518" y="1850255"/>
            <a:ext cx="4922464" cy="24514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CH" dirty="0"/>
              <a:t>Gegenwartsbedeutung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Zukunftsbedeutung</a:t>
            </a:r>
          </a:p>
        </p:txBody>
      </p:sp>
    </p:spTree>
    <p:extLst>
      <p:ext uri="{BB962C8B-B14F-4D97-AF65-F5344CB8AC3E}">
        <p14:creationId xmlns:p14="http://schemas.microsoft.com/office/powerpoint/2010/main" val="660666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B8F75B-C884-4D2B-AE54-13C07B581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0"/>
            <a:ext cx="67818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27DD6977-249A-41BE-98D2-0572E0BBF501}"/>
              </a:ext>
            </a:extLst>
          </p:cNvPr>
          <p:cNvSpPr txBox="1">
            <a:spLocks/>
          </p:cNvSpPr>
          <p:nvPr/>
        </p:nvSpPr>
        <p:spPr>
          <a:xfrm>
            <a:off x="981747" y="272000"/>
            <a:ext cx="7887532" cy="818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spc="3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CH" sz="3600"/>
              <a:t>Didaktische 		Analyse</a:t>
            </a:r>
            <a:endParaRPr lang="de-CH" sz="36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5A9DB18F-2BA3-4450-89E8-CFC33C79DC1F}"/>
              </a:ext>
            </a:extLst>
          </p:cNvPr>
          <p:cNvSpPr txBox="1">
            <a:spLocks/>
          </p:cNvSpPr>
          <p:nvPr/>
        </p:nvSpPr>
        <p:spPr>
          <a:xfrm>
            <a:off x="5517499" y="1850255"/>
            <a:ext cx="6546163" cy="473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/>
              <a:t>Jargon beherrschen &amp; mit anderem Personal Kommunizieren</a:t>
            </a:r>
          </a:p>
          <a:p>
            <a:r>
              <a:rPr lang="de-CH" dirty="0"/>
              <a:t>Empathie: Nachvollziehen was passiert</a:t>
            </a:r>
          </a:p>
          <a:p>
            <a:r>
              <a:rPr lang="de-CH" dirty="0"/>
              <a:t>Beachten v. kulturellen Unterschieden</a:t>
            </a:r>
          </a:p>
          <a:p>
            <a:r>
              <a:rPr lang="de-CH" dirty="0"/>
              <a:t>Vorbereitung auf schwierige Situationen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3E47D352-4DE9-469F-9F12-7156D772419F}"/>
              </a:ext>
            </a:extLst>
          </p:cNvPr>
          <p:cNvSpPr txBox="1">
            <a:spLocks/>
          </p:cNvSpPr>
          <p:nvPr/>
        </p:nvSpPr>
        <p:spPr>
          <a:xfrm>
            <a:off x="297518" y="1850254"/>
            <a:ext cx="4922464" cy="473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CH" dirty="0"/>
              <a:t>Exemplarische Bedeutung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5011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CD6474-47AA-4D47-AF35-32FA3089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66CB372-9887-4CE2-BAE3-C5CB891D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20728"/>
            <a:ext cx="9486900" cy="996061"/>
          </a:xfrm>
        </p:spPr>
        <p:txBody>
          <a:bodyPr anchor="b">
            <a:normAutofit/>
          </a:bodyPr>
          <a:lstStyle/>
          <a:p>
            <a:pPr algn="ctr"/>
            <a:r>
              <a:rPr lang="de-CH" dirty="0"/>
              <a:t>Didaktische Analyse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1553A3-3F97-4EC7-85EF-CD67B3C0A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0940"/>
            <a:ext cx="9486901" cy="3577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Zugänglichkeit und Ergiebigkeit:</a:t>
            </a:r>
          </a:p>
          <a:p>
            <a:r>
              <a:rPr lang="de-CH" dirty="0"/>
              <a:t>Ernstes Thema: weniger Spasselemente</a:t>
            </a:r>
          </a:p>
          <a:p>
            <a:r>
              <a:rPr lang="de-CH" dirty="0"/>
              <a:t>Fallbeispiele (Krebs)</a:t>
            </a:r>
          </a:p>
          <a:p>
            <a:r>
              <a:rPr lang="de-CH" dirty="0"/>
              <a:t>Rollenspiele (</a:t>
            </a:r>
            <a:r>
              <a:rPr lang="de-CH" dirty="0" err="1"/>
              <a:t>Schmerzassessment</a:t>
            </a:r>
            <a:r>
              <a:rPr lang="de-CH" dirty="0"/>
              <a:t>)</a:t>
            </a:r>
          </a:p>
          <a:p>
            <a:r>
              <a:rPr lang="de-CH" dirty="0"/>
              <a:t>Eigene Erfahrungen teilen</a:t>
            </a:r>
          </a:p>
        </p:txBody>
      </p:sp>
    </p:spTree>
    <p:extLst>
      <p:ext uri="{BB962C8B-B14F-4D97-AF65-F5344CB8AC3E}">
        <p14:creationId xmlns:p14="http://schemas.microsoft.com/office/powerpoint/2010/main" val="173085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CD6474-47AA-4D47-AF35-32FA3089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C50F35B-994F-481D-8247-E9CB67537CFE}"/>
              </a:ext>
            </a:extLst>
          </p:cNvPr>
          <p:cNvSpPr txBox="1">
            <a:spLocks/>
          </p:cNvSpPr>
          <p:nvPr/>
        </p:nvSpPr>
        <p:spPr>
          <a:xfrm>
            <a:off x="1371599" y="1010097"/>
            <a:ext cx="9486901" cy="1010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spc="3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CH"/>
              <a:t>Didaktische Analyse</a:t>
            </a:r>
            <a:endParaRPr lang="de-CH" dirty="0"/>
          </a:p>
        </p:txBody>
      </p:sp>
      <p:graphicFrame>
        <p:nvGraphicFramePr>
          <p:cNvPr id="9" name="Inhaltsplatzhalter 6">
            <a:extLst>
              <a:ext uri="{FF2B5EF4-FFF2-40B4-BE49-F238E27FC236}">
                <a16:creationId xmlns:a16="http://schemas.microsoft.com/office/drawing/2014/main" id="{05048BDC-FFF6-4374-A746-9E41AB86E2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156812"/>
              </p:ext>
            </p:extLst>
          </p:nvPr>
        </p:nvGraphicFramePr>
        <p:xfrm>
          <a:off x="1352550" y="2344482"/>
          <a:ext cx="9486900" cy="2041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BC7265A8-6592-44DD-96FE-D37F2961F0F6}"/>
              </a:ext>
            </a:extLst>
          </p:cNvPr>
          <p:cNvSpPr txBox="1"/>
          <p:nvPr/>
        </p:nvSpPr>
        <p:spPr>
          <a:xfrm>
            <a:off x="1371599" y="2059956"/>
            <a:ext cx="3208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chemeClr val="tx2"/>
                </a:solidFill>
                <a:latin typeface="+mj-lt"/>
              </a:rPr>
              <a:t>Struktur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E7E66B4-A298-4DA0-876B-17AE22083CAE}"/>
              </a:ext>
            </a:extLst>
          </p:cNvPr>
          <p:cNvSpPr txBox="1"/>
          <p:nvPr/>
        </p:nvSpPr>
        <p:spPr>
          <a:xfrm>
            <a:off x="1352550" y="3954515"/>
            <a:ext cx="4416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>
                <a:solidFill>
                  <a:schemeClr val="tx2"/>
                </a:solidFill>
                <a:latin typeface="+mj-lt"/>
              </a:rPr>
              <a:t>Mit Hilfe v. BZGS erstellt</a:t>
            </a:r>
          </a:p>
        </p:txBody>
      </p:sp>
    </p:spTree>
    <p:extLst>
      <p:ext uri="{BB962C8B-B14F-4D97-AF65-F5344CB8AC3E}">
        <p14:creationId xmlns:p14="http://schemas.microsoft.com/office/powerpoint/2010/main" val="2773812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el 14">
            <a:extLst>
              <a:ext uri="{FF2B5EF4-FFF2-40B4-BE49-F238E27FC236}">
                <a16:creationId xmlns:a16="http://schemas.microsoft.com/office/drawing/2014/main" id="{31A44184-1A0A-4779-9645-C1451646C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0" y="685800"/>
            <a:ext cx="9486900" cy="762000"/>
          </a:xfrm>
        </p:spPr>
        <p:txBody>
          <a:bodyPr/>
          <a:lstStyle/>
          <a:p>
            <a:r>
              <a:rPr lang="de-CH" dirty="0"/>
              <a:t>Lernziele</a:t>
            </a:r>
          </a:p>
        </p:txBody>
      </p:sp>
      <p:graphicFrame>
        <p:nvGraphicFramePr>
          <p:cNvPr id="18" name="Inhaltsplatzhalter 17">
            <a:extLst>
              <a:ext uri="{FF2B5EF4-FFF2-40B4-BE49-F238E27FC236}">
                <a16:creationId xmlns:a16="http://schemas.microsoft.com/office/drawing/2014/main" id="{60A007D9-A386-455E-B40A-4D3889DD2A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772370"/>
              </p:ext>
            </p:extLst>
          </p:nvPr>
        </p:nvGraphicFramePr>
        <p:xfrm>
          <a:off x="1785256" y="1763485"/>
          <a:ext cx="8621487" cy="4068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3829">
                  <a:extLst>
                    <a:ext uri="{9D8B030D-6E8A-4147-A177-3AD203B41FA5}">
                      <a16:colId xmlns:a16="http://schemas.microsoft.com/office/drawing/2014/main" val="2645494979"/>
                    </a:ext>
                  </a:extLst>
                </a:gridCol>
                <a:gridCol w="2873829">
                  <a:extLst>
                    <a:ext uri="{9D8B030D-6E8A-4147-A177-3AD203B41FA5}">
                      <a16:colId xmlns:a16="http://schemas.microsoft.com/office/drawing/2014/main" val="1162875744"/>
                    </a:ext>
                  </a:extLst>
                </a:gridCol>
                <a:gridCol w="2873829">
                  <a:extLst>
                    <a:ext uri="{9D8B030D-6E8A-4147-A177-3AD203B41FA5}">
                      <a16:colId xmlns:a16="http://schemas.microsoft.com/office/drawing/2014/main" val="1234091528"/>
                    </a:ext>
                  </a:extLst>
                </a:gridCol>
              </a:tblGrid>
              <a:tr h="250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solidFill>
                            <a:schemeClr val="tx1"/>
                          </a:solidFill>
                          <a:effectLst/>
                        </a:rPr>
                        <a:t>Handlungswissen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solidFill>
                            <a:schemeClr val="tx1"/>
                          </a:solidFill>
                          <a:effectLst/>
                        </a:rPr>
                        <a:t>Anwendungswissen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solidFill>
                            <a:schemeClr val="tx1"/>
                          </a:solidFill>
                          <a:effectLst/>
                        </a:rPr>
                        <a:t>Grundlagenwissen*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540125"/>
                  </a:ext>
                </a:extLst>
              </a:tr>
              <a:tr h="78619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solidFill>
                            <a:schemeClr val="tx1"/>
                          </a:solidFill>
                          <a:effectLst/>
                        </a:rPr>
                        <a:t>Lernende können die Pflegemassnahmen bei malignen Karzinomen dem Bedürfnis der Klient*in anpassen (5/6)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solidFill>
                            <a:schemeClr val="tx1"/>
                          </a:solidFill>
                          <a:effectLst/>
                        </a:rPr>
                        <a:t>Lernende können anhand eines Fallbeispiels die passende Pflegemassnahmen auswählen und begründen (5)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solidFill>
                            <a:schemeClr val="tx1"/>
                          </a:solidFill>
                          <a:effectLst/>
                        </a:rPr>
                        <a:t>Lernende können den Unterschied zwischen benignen und malignen Tumoren erläutern (2)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7532137"/>
                  </a:ext>
                </a:extLst>
              </a:tr>
              <a:tr h="985153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solidFill>
                            <a:schemeClr val="tx1"/>
                          </a:solidFill>
                          <a:effectLst/>
                        </a:rPr>
                        <a:t>Lernende können die Entstehung von Tumoren beschreiben. Sie können die häufigsten Tumorarten in der Schweiz benennen. (2)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5288434"/>
                  </a:ext>
                </a:extLst>
              </a:tr>
              <a:tr h="587232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solidFill>
                            <a:schemeClr val="tx1"/>
                          </a:solidFill>
                          <a:effectLst/>
                        </a:rPr>
                        <a:t>Lernende können Risikofaktoren für Krebs aufzählen und erläutern. (1)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3830583"/>
                  </a:ext>
                </a:extLst>
              </a:tr>
              <a:tr h="587232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>
                          <a:solidFill>
                            <a:schemeClr val="tx1"/>
                          </a:solidFill>
                          <a:effectLst/>
                        </a:rPr>
                        <a:t>Lernende können analysieren, welche Nebenwirkungen aufgrund unterschiedlicher Krebstherapien auftreten können. (4)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solidFill>
                            <a:schemeClr val="tx1"/>
                          </a:solidFill>
                          <a:effectLst/>
                        </a:rPr>
                        <a:t>Lernende können verschiedene Krebstherapien und deren Eigenschaften erklären (2)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9426037"/>
                  </a:ext>
                </a:extLst>
              </a:tr>
              <a:tr h="786193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400" dirty="0">
                          <a:solidFill>
                            <a:schemeClr val="tx1"/>
                          </a:solidFill>
                          <a:effectLst/>
                        </a:rPr>
                        <a:t>Lernende können Nebenwirkungen der verschiedenen Krebstherapien aufzählen (1)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0499529"/>
                  </a:ext>
                </a:extLst>
              </a:tr>
            </a:tbl>
          </a:graphicData>
        </a:graphic>
      </p:graphicFrame>
      <p:sp>
        <p:nvSpPr>
          <p:cNvPr id="20" name="Textfeld 19">
            <a:extLst>
              <a:ext uri="{FF2B5EF4-FFF2-40B4-BE49-F238E27FC236}">
                <a16:creationId xmlns:a16="http://schemas.microsoft.com/office/drawing/2014/main" id="{D63EAD27-3CDD-407E-AE71-08136CF7627E}"/>
              </a:ext>
            </a:extLst>
          </p:cNvPr>
          <p:cNvSpPr txBox="1"/>
          <p:nvPr/>
        </p:nvSpPr>
        <p:spPr>
          <a:xfrm>
            <a:off x="240632" y="5012665"/>
            <a:ext cx="6096000" cy="1171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de-CH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Erinnern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de-CH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Verstehen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de-CH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Anwenden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de-CH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Analysieren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de-CH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Evaluieren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CH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Erschaffen</a:t>
            </a:r>
          </a:p>
        </p:txBody>
      </p:sp>
    </p:spTree>
    <p:extLst>
      <p:ext uri="{BB962C8B-B14F-4D97-AF65-F5344CB8AC3E}">
        <p14:creationId xmlns:p14="http://schemas.microsoft.com/office/powerpoint/2010/main" val="3945840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A345A9C-E07D-45D3-A710-DDECB3F99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09C18AC-EFAA-4C60-A84E-ECED43E3E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428FBAA-43AE-4C74-8332-EC77052EAC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317832"/>
              </p:ext>
            </p:extLst>
          </p:nvPr>
        </p:nvGraphicFramePr>
        <p:xfrm>
          <a:off x="1795982" y="2236763"/>
          <a:ext cx="8638137" cy="336687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8638137">
                  <a:extLst>
                    <a:ext uri="{9D8B030D-6E8A-4147-A177-3AD203B41FA5}">
                      <a16:colId xmlns:a16="http://schemas.microsoft.com/office/drawing/2014/main" val="3966596211"/>
                    </a:ext>
                  </a:extLst>
                </a:gridCol>
              </a:tblGrid>
              <a:tr h="350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900" dirty="0">
                          <a:solidFill>
                            <a:schemeClr val="bg1"/>
                          </a:solidFill>
                          <a:effectLst/>
                        </a:rPr>
                        <a:t>Grundlagenwissen</a:t>
                      </a:r>
                      <a:endParaRPr lang="de-CH" sz="19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891" marR="94891" marT="0" marB="0"/>
                </a:tc>
                <a:extLst>
                  <a:ext uri="{0D108BD9-81ED-4DB2-BD59-A6C34878D82A}">
                    <a16:rowId xmlns:a16="http://schemas.microsoft.com/office/drawing/2014/main" val="3178302169"/>
                  </a:ext>
                </a:extLst>
              </a:tr>
              <a:tr h="666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900" b="0">
                          <a:solidFill>
                            <a:schemeClr val="tx1"/>
                          </a:solidFill>
                          <a:effectLst/>
                        </a:rPr>
                        <a:t>Lernende können den Unterschied zwischen benignen und malignen Tumoren erläutern (2)</a:t>
                      </a:r>
                      <a:endParaRPr lang="de-CH" sz="1900" b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891" marR="94891" marT="0" marB="0" anchor="ctr"/>
                </a:tc>
                <a:extLst>
                  <a:ext uri="{0D108BD9-81ED-4DB2-BD59-A6C34878D82A}">
                    <a16:rowId xmlns:a16="http://schemas.microsoft.com/office/drawing/2014/main" val="2236052983"/>
                  </a:ext>
                </a:extLst>
              </a:tr>
              <a:tr h="666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900" b="0">
                          <a:solidFill>
                            <a:schemeClr val="tx1"/>
                          </a:solidFill>
                          <a:effectLst/>
                        </a:rPr>
                        <a:t>Lernende können die Entstehung von Tumoren beschreiben. Sie können die häufigsten Tumorarten in der Schweiz benennen. (2)</a:t>
                      </a:r>
                      <a:endParaRPr lang="de-CH" sz="1900" b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891" marR="94891" marT="0" marB="0" anchor="ctr"/>
                </a:tc>
                <a:extLst>
                  <a:ext uri="{0D108BD9-81ED-4DB2-BD59-A6C34878D82A}">
                    <a16:rowId xmlns:a16="http://schemas.microsoft.com/office/drawing/2014/main" val="503792725"/>
                  </a:ext>
                </a:extLst>
              </a:tr>
              <a:tr h="350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900" b="0" dirty="0">
                          <a:solidFill>
                            <a:schemeClr val="tx1"/>
                          </a:solidFill>
                          <a:effectLst/>
                        </a:rPr>
                        <a:t>Lernende können Risikofaktoren für Krebs aufzählen und erläutern. (1)</a:t>
                      </a:r>
                      <a:endParaRPr lang="de-CH" sz="1900" b="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891" marR="94891" marT="0" marB="0" anchor="ctr"/>
                </a:tc>
                <a:extLst>
                  <a:ext uri="{0D108BD9-81ED-4DB2-BD59-A6C34878D82A}">
                    <a16:rowId xmlns:a16="http://schemas.microsoft.com/office/drawing/2014/main" val="3034314851"/>
                  </a:ext>
                </a:extLst>
              </a:tr>
              <a:tr h="666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900" b="0">
                          <a:solidFill>
                            <a:schemeClr val="tx1"/>
                          </a:solidFill>
                          <a:effectLst/>
                        </a:rPr>
                        <a:t>Lernende können verschiedene Krebstherapien und deren Eigenschaften erklären (2)</a:t>
                      </a:r>
                      <a:endParaRPr lang="de-CH" sz="1900" b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891" marR="94891" marT="0" marB="0" anchor="ctr"/>
                </a:tc>
                <a:extLst>
                  <a:ext uri="{0D108BD9-81ED-4DB2-BD59-A6C34878D82A}">
                    <a16:rowId xmlns:a16="http://schemas.microsoft.com/office/drawing/2014/main" val="91351071"/>
                  </a:ext>
                </a:extLst>
              </a:tr>
              <a:tr h="666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900" b="0" dirty="0">
                          <a:solidFill>
                            <a:schemeClr val="tx1"/>
                          </a:solidFill>
                          <a:effectLst/>
                        </a:rPr>
                        <a:t>Lernende können Nebenwirkungen der verschiedenen Krebstherapien aufzählen (1)</a:t>
                      </a:r>
                      <a:endParaRPr lang="de-CH" sz="1900" b="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891" marR="94891" marT="0" marB="0" anchor="ctr"/>
                </a:tc>
                <a:extLst>
                  <a:ext uri="{0D108BD9-81ED-4DB2-BD59-A6C34878D82A}">
                    <a16:rowId xmlns:a16="http://schemas.microsoft.com/office/drawing/2014/main" val="1213906878"/>
                  </a:ext>
                </a:extLst>
              </a:tr>
            </a:tbl>
          </a:graphicData>
        </a:graphic>
      </p:graphicFrame>
      <p:sp>
        <p:nvSpPr>
          <p:cNvPr id="7" name="Titel 14">
            <a:extLst>
              <a:ext uri="{FF2B5EF4-FFF2-40B4-BE49-F238E27FC236}">
                <a16:creationId xmlns:a16="http://schemas.microsoft.com/office/drawing/2014/main" id="{AC58D83E-A1D8-47DE-9A52-376A504C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0" y="685800"/>
            <a:ext cx="9486900" cy="762000"/>
          </a:xfrm>
        </p:spPr>
        <p:txBody>
          <a:bodyPr/>
          <a:lstStyle/>
          <a:p>
            <a:r>
              <a:rPr lang="de-CH" dirty="0"/>
              <a:t>Lernziele</a:t>
            </a:r>
          </a:p>
        </p:txBody>
      </p:sp>
    </p:spTree>
    <p:extLst>
      <p:ext uri="{BB962C8B-B14F-4D97-AF65-F5344CB8AC3E}">
        <p14:creationId xmlns:p14="http://schemas.microsoft.com/office/powerpoint/2010/main" val="3947075733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RegularSeedRightStep">
      <a:dk1>
        <a:srgbClr val="000000"/>
      </a:dk1>
      <a:lt1>
        <a:srgbClr val="FFFFFF"/>
      </a:lt1>
      <a:dk2>
        <a:srgbClr val="311C20"/>
      </a:dk2>
      <a:lt2>
        <a:srgbClr val="F3F3F0"/>
      </a:lt2>
      <a:accent1>
        <a:srgbClr val="462CE7"/>
      </a:accent1>
      <a:accent2>
        <a:srgbClr val="8117D5"/>
      </a:accent2>
      <a:accent3>
        <a:srgbClr val="E229E7"/>
      </a:accent3>
      <a:accent4>
        <a:srgbClr val="D5178B"/>
      </a:accent4>
      <a:accent5>
        <a:srgbClr val="E7294E"/>
      </a:accent5>
      <a:accent6>
        <a:srgbClr val="D54217"/>
      </a:accent6>
      <a:hlink>
        <a:srgbClr val="859331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1374</Words>
  <Application>Microsoft Office PowerPoint</Application>
  <PresentationFormat>Widescreen</PresentationFormat>
  <Paragraphs>298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Gill Sans MT</vt:lpstr>
      <vt:lpstr>Goudy Old Style</vt:lpstr>
      <vt:lpstr>Wingdings</vt:lpstr>
      <vt:lpstr>ClassicFrameVTI</vt:lpstr>
      <vt:lpstr>Vortrag Lektion BFS</vt:lpstr>
      <vt:lpstr>Inhalt</vt:lpstr>
      <vt:lpstr>Klasse - Infrastruktur</vt:lpstr>
      <vt:lpstr>Didaktische   Analyse</vt:lpstr>
      <vt:lpstr>PowerPoint Presentation</vt:lpstr>
      <vt:lpstr>Didaktische Analyse</vt:lpstr>
      <vt:lpstr>PowerPoint Presentation</vt:lpstr>
      <vt:lpstr>Lernziele</vt:lpstr>
      <vt:lpstr>Lernziele</vt:lpstr>
      <vt:lpstr>AVIVA/ARIVA</vt:lpstr>
      <vt:lpstr>PowerPoint Presentation</vt:lpstr>
      <vt:lpstr>PowerPoint Presentation</vt:lpstr>
      <vt:lpstr>Lernaufgabe</vt:lpstr>
      <vt:lpstr>Lernaufgabe</vt:lpstr>
      <vt:lpstr>Prüfungsaufgabe 1</vt:lpstr>
      <vt:lpstr>Prüfungsaufgabe 2</vt:lpstr>
      <vt:lpstr>Prüfungsaufgabe 3</vt:lpstr>
      <vt:lpstr>Vielen Dank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Vortrag Lektion BFS</dc:title>
  <dc:creator>Jörger  Philippa</dc:creator>
  <cp:lastModifiedBy>Jörger, Philippa (ISPM)</cp:lastModifiedBy>
  <cp:revision>3</cp:revision>
  <dcterms:created xsi:type="dcterms:W3CDTF">2022-04-05T17:42:03Z</dcterms:created>
  <dcterms:modified xsi:type="dcterms:W3CDTF">2022-04-07T13:56:41Z</dcterms:modified>
</cp:coreProperties>
</file>