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3" r:id="rId5"/>
    <p:sldId id="264" r:id="rId6"/>
    <p:sldId id="265" r:id="rId7"/>
    <p:sldId id="266" r:id="rId8"/>
    <p:sldId id="275" r:id="rId9"/>
    <p:sldId id="267" r:id="rId10"/>
    <p:sldId id="268" r:id="rId11"/>
    <p:sldId id="276" r:id="rId12"/>
    <p:sldId id="269" r:id="rId13"/>
    <p:sldId id="270" r:id="rId14"/>
    <p:sldId id="273" r:id="rId15"/>
    <p:sldId id="272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>
        <p:scale>
          <a:sx n="79" d="100"/>
          <a:sy n="79" d="100"/>
        </p:scale>
        <p:origin x="28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4D943E-5220-4539-B4CB-CE4548774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45A6659-5AC6-448E-84EF-9E4F30B6AC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19DC51-36A6-4580-AA5E-5CE55EBB4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BAA9-FC17-4184-B1D0-971DE7C1B0E2}" type="datetimeFigureOut">
              <a:rPr lang="de-CH" smtClean="0"/>
              <a:t>04.04.2022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1A0DB6-DCE8-4CFC-B01C-E30DBDE9D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6D9A85E-873F-49EF-8B0B-14F1EE42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851B-1B3E-45BC-A40D-230E82C578A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97992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E2D6A2-9918-4C52-A434-3A6D6A623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BF5DF68-87BD-47B2-93CF-A5752FA57F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C5ABB5-D0A4-48E3-BF04-70FA3978E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BAA9-FC17-4184-B1D0-971DE7C1B0E2}" type="datetimeFigureOut">
              <a:rPr lang="de-CH" smtClean="0"/>
              <a:t>04.04.2022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57117B-4E54-49B6-8E43-2ABD277BF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B38C39-177F-4C76-9FAA-B6BCB638C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851B-1B3E-45BC-A40D-230E82C578A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91743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F08A76F-A5E4-4845-A3D3-84D3A805AE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4F5AAF9-31FC-429B-88AB-C36FB5FBEA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FA8993D-0C57-4EA3-ABBF-35B6FA5E2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BAA9-FC17-4184-B1D0-971DE7C1B0E2}" type="datetimeFigureOut">
              <a:rPr lang="de-CH" smtClean="0"/>
              <a:t>04.04.2022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0CDB49-4ABC-4E0B-A84D-D627499C8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455359-AC61-424F-A5D1-A7C1E02FC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851B-1B3E-45BC-A40D-230E82C578A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07608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79ED9F-8307-44D3-AA49-A95DB9FB0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854F928-8A47-40F6-9C81-DB820CAA8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7F021B1-3DB6-46AB-ACD5-67CC25ADC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BAA9-FC17-4184-B1D0-971DE7C1B0E2}" type="datetimeFigureOut">
              <a:rPr lang="de-CH" smtClean="0"/>
              <a:t>04.04.2022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2CD1B0-27E9-4305-81B2-89A08A329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20CD56F-32F8-4BF8-8596-B3073213B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851B-1B3E-45BC-A40D-230E82C578A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53190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C16CAA-0555-4604-AB56-07E38C253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28C78D-F7CE-41F0-9A77-965BC550D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E83D66-DE8D-41EF-894D-07BAC139B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BAA9-FC17-4184-B1D0-971DE7C1B0E2}" type="datetimeFigureOut">
              <a:rPr lang="de-CH" smtClean="0"/>
              <a:t>04.04.2022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A9B523-D4B6-447C-B862-224ED803C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FE26F1-3DD6-4DE6-AD57-BD181EFA4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851B-1B3E-45BC-A40D-230E82C578A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4401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49A92-4FF9-41ED-B3BA-F7D28F84E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BEBBE2-BEAA-438B-924E-97904F2596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CE3B205-07D6-4640-90BC-58239106C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F3F8FDD-5D1F-4969-BE20-BA9BDFECE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BAA9-FC17-4184-B1D0-971DE7C1B0E2}" type="datetimeFigureOut">
              <a:rPr lang="de-CH" smtClean="0"/>
              <a:t>04.04.2022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C87D0B2-2F15-4132-BB00-045CEFA00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B7BF9E2-7B0D-4FB7-A168-07C03C836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851B-1B3E-45BC-A40D-230E82C578A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39020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344F61-D75D-47E7-92BC-2275C65D8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1865AC8-A12E-4C2C-AAB5-882AF05E0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D5AD100-646B-472B-8D68-6998D58831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1739E72-7339-400C-B400-03794171B6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B0D1ABB-0A06-41E3-8932-222DB78F3A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833DA93-2635-40C8-9F2A-357EF878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BAA9-FC17-4184-B1D0-971DE7C1B0E2}" type="datetimeFigureOut">
              <a:rPr lang="de-CH" smtClean="0"/>
              <a:t>04.04.2022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5C5ED04-8A5C-4900-A2B0-48D1830B5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65DD7E0-4908-4655-B040-16DF4B989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851B-1B3E-45BC-A40D-230E82C578A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28221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6BCD9F-E2E6-48C3-A055-7830D337A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C0516F4-D771-46B3-8F78-6719F47F3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BAA9-FC17-4184-B1D0-971DE7C1B0E2}" type="datetimeFigureOut">
              <a:rPr lang="de-CH" smtClean="0"/>
              <a:t>04.04.2022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ABE5463-5A87-45EE-9FF7-83900DA37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A6089CB-6705-427D-A84D-FC7D7D381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851B-1B3E-45BC-A40D-230E82C578A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3506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04686FF-DE5D-403F-A7C5-C07ABC4EA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BAA9-FC17-4184-B1D0-971DE7C1B0E2}" type="datetimeFigureOut">
              <a:rPr lang="de-CH" smtClean="0"/>
              <a:t>04.04.2022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8B208C1-8775-4D64-8DAC-928C68DCD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A1283C2-A60D-4CF6-A457-DEA08C644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851B-1B3E-45BC-A40D-230E82C578A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43126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67225E-499E-4EA8-9CDF-13BBF8890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F2BA60-B60C-4B10-8287-DD4422085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2776311-70C9-4DCA-AFC0-4370CF3565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3D1E157-B798-4249-9787-BEFB6E8CA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BAA9-FC17-4184-B1D0-971DE7C1B0E2}" type="datetimeFigureOut">
              <a:rPr lang="de-CH" smtClean="0"/>
              <a:t>04.04.2022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12BB7EC-6BC9-49FA-A051-6E99055FF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7F61731-33EC-42EC-953C-DFED51DB1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851B-1B3E-45BC-A40D-230E82C578A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72887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3E59A7-2E64-4B7F-8A5E-FF7C72D0C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C8C1807-86E3-4A1C-B36B-193254F167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42F428F-DE90-40F7-B2E1-9E55A5F4B1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4D6B10-D77A-4D54-AEDB-F7052C70F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BAA9-FC17-4184-B1D0-971DE7C1B0E2}" type="datetimeFigureOut">
              <a:rPr lang="de-CH" smtClean="0"/>
              <a:t>04.04.2022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F1BE6FF-7439-4B8D-BDAD-F1C6574D1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CF051DC-A219-481B-8DAE-8ED4B5951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851B-1B3E-45BC-A40D-230E82C578A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13661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7A63317-5883-4AE8-A6B8-FE4CEFD7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26DD16A-968A-4844-8EB0-AF22AF6FE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5C0E38-5790-41A3-88C3-0CE91F56CA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9BAA9-FC17-4184-B1D0-971DE7C1B0E2}" type="datetimeFigureOut">
              <a:rPr lang="de-CH" smtClean="0"/>
              <a:t>04.04.2022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6AD364-F2E6-4F58-98A9-E6337C40D0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A178D0-A62E-41D6-A568-4DA6609311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E851B-1B3E-45BC-A40D-230E82C578A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2170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1DB5B8B-1F69-4E55-93F3-42542F82EB8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22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38A241E-0395-41E5-8607-BAA2799A43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1" y="4892040"/>
            <a:ext cx="12191999" cy="1965960"/>
          </a:xfrm>
          <a:prstGeom prst="rect">
            <a:avLst/>
          </a:prstGeom>
          <a:solidFill>
            <a:schemeClr val="bg1">
              <a:alpha val="72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A0D83B4-9825-4670-8BB4-A7F4209CA3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9264" y="5154168"/>
            <a:ext cx="6973204" cy="1261872"/>
          </a:xfrm>
        </p:spPr>
        <p:txBody>
          <a:bodyPr anchor="ctr">
            <a:normAutofit/>
          </a:bodyPr>
          <a:lstStyle/>
          <a:p>
            <a:pPr algn="l"/>
            <a:r>
              <a:rPr lang="de-CH" sz="4100">
                <a:solidFill>
                  <a:schemeClr val="tx1">
                    <a:lumMod val="85000"/>
                    <a:lumOff val="15000"/>
                  </a:schemeClr>
                </a:solidFill>
              </a:rPr>
              <a:t>Subkutane und intramuskuläre Injektionen durchführen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E352288-84AD-4CA8-BCD5-76C29D34E1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138160" y="5325066"/>
            <a:ext cx="0" cy="9144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02947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104F0EE-37BB-4B05-A695-D9072D91E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939159"/>
            <a:ext cx="7644627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Besprechung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Aufgaben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3 und 4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1592852-67F0-4368-8C22-426EDB5BF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8600" y="4782320"/>
            <a:ext cx="7644627" cy="1329443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979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3526558-202D-4AA2-83B0-B138D4D2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de-CH">
                <a:solidFill>
                  <a:srgbClr val="FFFFFF"/>
                </a:solidFill>
              </a:rPr>
              <a:t>Besprechung Aufgaben 3 und 4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88C546-394C-41DB-991D-878F62E0D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CH" sz="1800" dirty="0"/>
              <a:t>3. </a:t>
            </a:r>
            <a:r>
              <a:rPr lang="de-CH" sz="1800" dirty="0">
                <a:effectLst/>
              </a:rPr>
              <a:t>Die Rückkopplung ist eine Form der Selbstregulation bei der Ist- und Sollzustand eines Faktors im Regelkreis stetig überprüft wird und die Aktivität des Regulierenden Elements entsprechend eingestellt wird.</a:t>
            </a:r>
            <a:endParaRPr lang="de-CH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CH" sz="1800" dirty="0"/>
          </a:p>
          <a:p>
            <a:pPr marL="0" indent="0">
              <a:buNone/>
            </a:pPr>
            <a:r>
              <a:rPr lang="de-CH" sz="1800" dirty="0"/>
              <a:t>4. </a:t>
            </a:r>
          </a:p>
          <a:p>
            <a:pPr marL="342900" lvl="0" indent="-342900">
              <a:buFont typeface="+mj-lt"/>
              <a:buAutoNum type="arabicPeriod"/>
            </a:pPr>
            <a:r>
              <a:rPr lang="de-CH" sz="1800" dirty="0"/>
              <a:t>Der Hypothalamus registriert eine tiefe die Hormonkonzentration im Blut und sendet das Korrektursignal an die Hypophyse weiter. </a:t>
            </a:r>
          </a:p>
          <a:p>
            <a:pPr marL="342900" lvl="0" indent="-342900">
              <a:buFont typeface="+mj-lt"/>
              <a:buAutoNum type="arabicPeriod"/>
            </a:pPr>
            <a:r>
              <a:rPr lang="de-CH" sz="1800" dirty="0"/>
              <a:t>Die Hypophyse produziert TSH.</a:t>
            </a:r>
          </a:p>
          <a:p>
            <a:pPr marL="342900" lvl="0" indent="-342900">
              <a:buFont typeface="+mj-lt"/>
              <a:buAutoNum type="arabicPeriod"/>
            </a:pPr>
            <a:r>
              <a:rPr lang="de-CH" sz="1800" dirty="0"/>
              <a:t>TSH wandert durch die Blutbahn zu den Zellen der Schilddrüse. </a:t>
            </a:r>
          </a:p>
          <a:p>
            <a:pPr marL="342900" lvl="0" indent="-342900">
              <a:buFont typeface="+mj-lt"/>
              <a:buAutoNum type="arabicPeriod"/>
            </a:pPr>
            <a:r>
              <a:rPr lang="de-CH" sz="1800" dirty="0"/>
              <a:t>Die Schilddrüse setzt daraufhin Triiodthyronin und Thyroxin frei.</a:t>
            </a:r>
          </a:p>
          <a:p>
            <a:pPr marL="342900" lvl="0" indent="-342900">
              <a:buFont typeface="+mj-lt"/>
              <a:buAutoNum type="arabicPeriod"/>
            </a:pPr>
            <a:r>
              <a:rPr lang="de-CH" sz="1800" dirty="0"/>
              <a:t>Triiodthyronin und Thyroxin aktivieren den Stoffwechsel ihrer Zielzellen.</a:t>
            </a:r>
          </a:p>
          <a:p>
            <a:pPr marL="342900" lvl="0" indent="-342900">
              <a:spcAft>
                <a:spcPts val="800"/>
              </a:spcAft>
              <a:buFont typeface="+mj-lt"/>
              <a:buAutoNum type="arabicPeriod"/>
            </a:pPr>
            <a:r>
              <a:rPr lang="de-CH" sz="1800" dirty="0"/>
              <a:t>Der Hypothalamus registriert eine hohe Hormonkonzentration und sendet weniger Stimulierende Hormone an die Hypophyse. Der Regelkreis beginnt von vorne. </a:t>
            </a:r>
          </a:p>
          <a:p>
            <a:endParaRPr lang="de-CH" sz="1800" dirty="0"/>
          </a:p>
          <a:p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2912114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7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13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104F0EE-37BB-4B05-A695-D9072D91E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5031" y="1380754"/>
            <a:ext cx="5561938" cy="251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Kapitel 2.3.2 lesen, D.6-5 a,b,c 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1592852-67F0-4368-8C22-426EDB5BF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5031" y="4076802"/>
            <a:ext cx="5561938" cy="1534587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Für Schnelle: D.6-5 d</a:t>
            </a:r>
          </a:p>
        </p:txBody>
      </p:sp>
      <p:sp>
        <p:nvSpPr>
          <p:cNvPr id="23" name="Arc 15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529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104F0EE-37BB-4B05-A695-D9072D91E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939159"/>
            <a:ext cx="7644627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Besprechung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Lernaufgaben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Blutzuckerspiegel</a:t>
            </a: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1592852-67F0-4368-8C22-426EDB5BF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8600" y="4782320"/>
            <a:ext cx="7644627" cy="1329443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026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AFDA004-6630-4CD9-8C37-9BD44DE20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de-CH">
                <a:solidFill>
                  <a:srgbClr val="FFFFFF"/>
                </a:solidFill>
              </a:rPr>
              <a:t>D.6-5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7F0048-5C4C-4F9D-BE3B-CB6DD07D4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de-CH" dirty="0"/>
              <a:t>A) Endokrin: Stoffe werden direkt ins Blut abgegeben</a:t>
            </a:r>
          </a:p>
          <a:p>
            <a:pPr marL="0" indent="0">
              <a:buNone/>
            </a:pPr>
            <a:r>
              <a:rPr lang="de-CH" dirty="0"/>
              <a:t>        Exokrin: Sekretion an äussere Haut oder innere Oberflächen</a:t>
            </a:r>
          </a:p>
          <a:p>
            <a:r>
              <a:rPr lang="de-CH" dirty="0"/>
              <a:t>B) Hypothalamus, im Gehirn </a:t>
            </a:r>
          </a:p>
          <a:p>
            <a:r>
              <a:rPr lang="de-CH" dirty="0"/>
              <a:t>C) Schilddrüse</a:t>
            </a:r>
          </a:p>
          <a:p>
            <a:r>
              <a:rPr lang="de-CH" dirty="0"/>
              <a:t>D) Wandtafel </a:t>
            </a:r>
          </a:p>
        </p:txBody>
      </p:sp>
    </p:spTree>
    <p:extLst>
      <p:ext uri="{BB962C8B-B14F-4D97-AF65-F5344CB8AC3E}">
        <p14:creationId xmlns:p14="http://schemas.microsoft.com/office/powerpoint/2010/main" val="2410476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1DF480-4F97-49AD-8D60-F20F1AF50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Inhalte der nächsten 15 Lektionen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90F9ABE-5E39-4A0E-92FB-B727F54119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CH" sz="2800" b="0" dirty="0"/>
              <a:t>Grundlagen</a:t>
            </a:r>
            <a:r>
              <a:rPr lang="de-CH" sz="2800" dirty="0"/>
              <a:t> 	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A2813C5-A6BD-4E81-A121-9BDE608B8DE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07000"/>
              </a:lnSpc>
            </a:pPr>
            <a:r>
              <a:rPr lang="de-CH" sz="480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Bedeutung für den Menschen</a:t>
            </a:r>
          </a:p>
          <a:p>
            <a:pPr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de-CH" sz="4800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Einflussfaktoren</a:t>
            </a:r>
          </a:p>
          <a:p>
            <a:pPr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de-CH" sz="4800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Definition Injektion, subkutan, intramuskulär</a:t>
            </a:r>
          </a:p>
          <a:p>
            <a:pPr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de-CH" sz="4800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Anatomie/ Physiologie Hormonsystem </a:t>
            </a:r>
          </a:p>
          <a:p>
            <a:pPr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de-CH" sz="4800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rPr>
              <a:t>Pathophysiologie Diabetes mellitus </a:t>
            </a:r>
          </a:p>
          <a:p>
            <a:pPr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de-CH" sz="4800" dirty="0">
                <a:latin typeface="+mj-lt"/>
                <a:cs typeface="Arial" panose="020B0604020202020204" pitchFamily="34" charset="0"/>
              </a:rPr>
              <a:t>Wahrnehmung, Beobachtung </a:t>
            </a:r>
            <a:r>
              <a:rPr lang="de-CH" sz="4800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und Interpretation</a:t>
            </a:r>
            <a:endParaRPr lang="de-CH" sz="48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3D8FB02-40C6-46D3-A2C0-0849900677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de-CH" sz="2800" b="0" dirty="0"/>
              <a:t>Berufspraxis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ACF41E5-7410-4F33-8B66-A24248022BD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07000"/>
              </a:lnSpc>
            </a:pPr>
            <a:r>
              <a:rPr lang="de-CH" sz="4800" dirty="0">
                <a:latin typeface="+mj-lt"/>
                <a:cs typeface="Arial" panose="020B0604020202020204" pitchFamily="34" charset="0"/>
              </a:rPr>
              <a:t>Prinzipien bei der Vorbereitung, Durchführung und Nachbereitung von Injektionen</a:t>
            </a:r>
          </a:p>
          <a:p>
            <a:pPr>
              <a:lnSpc>
                <a:spcPct val="107000"/>
              </a:lnSpc>
            </a:pPr>
            <a:r>
              <a:rPr lang="de-CH" sz="4800" dirty="0">
                <a:latin typeface="+mj-lt"/>
                <a:cs typeface="Arial" panose="020B0604020202020204" pitchFamily="34" charset="0"/>
              </a:rPr>
              <a:t>Prävention von Gefahren und Komplikationen </a:t>
            </a:r>
          </a:p>
          <a:p>
            <a:pPr>
              <a:lnSpc>
                <a:spcPct val="107000"/>
              </a:lnSpc>
            </a:pPr>
            <a:r>
              <a:rPr lang="de-CH" sz="4800" dirty="0">
                <a:latin typeface="+mj-lt"/>
                <a:cs typeface="Arial" panose="020B0604020202020204" pitchFamily="34" charset="0"/>
              </a:rPr>
              <a:t>Stichverletzungen </a:t>
            </a:r>
          </a:p>
          <a:p>
            <a:pPr>
              <a:lnSpc>
                <a:spcPct val="107000"/>
              </a:lnSpc>
            </a:pPr>
            <a:r>
              <a:rPr lang="de-CH" sz="4800" dirty="0">
                <a:latin typeface="+mj-lt"/>
                <a:cs typeface="Arial" panose="020B0604020202020204" pitchFamily="34" charset="0"/>
              </a:rPr>
              <a:t>Pflegeinterventionen bei DM 1 und 2 </a:t>
            </a: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None/>
            </a:pPr>
            <a:endParaRPr lang="de-CH" sz="4800" dirty="0">
              <a:latin typeface="+mj-lt"/>
              <a:cs typeface="Arial" panose="020B0604020202020204" pitchFamily="34" charset="0"/>
            </a:endParaRP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24812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75708A2-87C8-40FF-86D0-27F273028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de-CH" sz="3700">
                <a:solidFill>
                  <a:srgbClr val="FFFFFF"/>
                </a:solidFill>
              </a:rPr>
              <a:t>Einstiegsfragen</a:t>
            </a:r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B62728C-1116-449F-BC3F-9F2B19267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CH" dirty="0">
                <a:latin typeface="+mj-lt"/>
              </a:rPr>
              <a:t>Was ist eine Injektion?</a:t>
            </a:r>
          </a:p>
          <a:p>
            <a:pPr marL="514350" indent="-514350">
              <a:buFont typeface="+mj-lt"/>
              <a:buAutoNum type="arabicPeriod"/>
            </a:pPr>
            <a:r>
              <a:rPr lang="de-CH" dirty="0">
                <a:latin typeface="+mj-lt"/>
              </a:rPr>
              <a:t>Welche Bedeutung Haben Injektionen für den Menschen? / Wo habt ihr bereits Injektionen angetroffen?</a:t>
            </a:r>
          </a:p>
          <a:p>
            <a:pPr marL="514350" indent="-514350">
              <a:buFont typeface="+mj-lt"/>
              <a:buAutoNum type="arabicPeriod"/>
            </a:pPr>
            <a:r>
              <a:rPr lang="de-CH" dirty="0">
                <a:latin typeface="+mj-lt"/>
              </a:rPr>
              <a:t>Durch welche Faktoren werden Injektionen beeinflusst?</a:t>
            </a:r>
          </a:p>
          <a:p>
            <a:endParaRPr lang="de-CH" dirty="0">
              <a:latin typeface="+mj-lt"/>
            </a:endParaRPr>
          </a:p>
          <a:p>
            <a:pPr marL="0" indent="0">
              <a:buNone/>
            </a:pPr>
            <a:endParaRPr lang="de-CH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15073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1DF480-4F97-49AD-8D60-F20F1AF50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Inhalte der nächsten 15 Lektionen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90F9ABE-5E39-4A0E-92FB-B727F54119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CH" sz="2800" b="0" dirty="0"/>
              <a:t>Grundlagen</a:t>
            </a:r>
            <a:r>
              <a:rPr lang="de-CH" sz="2800" dirty="0"/>
              <a:t> 	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A2813C5-A6BD-4E81-A121-9BDE608B8DE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07000"/>
              </a:lnSpc>
            </a:pPr>
            <a:r>
              <a:rPr lang="de-CH" sz="4800" dirty="0">
                <a:solidFill>
                  <a:schemeClr val="accent2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Bedeutung für den Menschen</a:t>
            </a:r>
          </a:p>
          <a:p>
            <a:pPr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de-CH" sz="4800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rPr>
              <a:t>Einflussfaktoren</a:t>
            </a:r>
          </a:p>
          <a:p>
            <a:pPr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de-CH" sz="4800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rPr>
              <a:t>Definition Injektion, subkutan, intramuskulär</a:t>
            </a:r>
          </a:p>
          <a:p>
            <a:pPr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de-CH" sz="4800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rPr>
              <a:t>Anatomie/ Physiologie Hormonsystem </a:t>
            </a:r>
          </a:p>
          <a:p>
            <a:pPr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de-CH" sz="4800" dirty="0">
                <a:latin typeface="+mj-lt"/>
                <a:cs typeface="Arial" panose="020B0604020202020204" pitchFamily="34" charset="0"/>
              </a:rPr>
              <a:t>Pathophysiologie Diabetes mellitus </a:t>
            </a:r>
          </a:p>
          <a:p>
            <a:pPr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de-CH" sz="4800" dirty="0">
                <a:latin typeface="+mj-lt"/>
                <a:cs typeface="Arial" panose="020B0604020202020204" pitchFamily="34" charset="0"/>
              </a:rPr>
              <a:t>Wahrnehmung, Beobachtung </a:t>
            </a:r>
            <a:r>
              <a:rPr lang="de-CH" sz="4800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und Interpretation</a:t>
            </a:r>
            <a:endParaRPr lang="de-CH" sz="48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3D8FB02-40C6-46D3-A2C0-0849900677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de-CH" sz="2800" b="0" dirty="0"/>
              <a:t>Berufspraxis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ACF41E5-7410-4F33-8B66-A24248022BD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07000"/>
              </a:lnSpc>
            </a:pPr>
            <a:r>
              <a:rPr lang="de-CH" sz="4800" dirty="0">
                <a:latin typeface="+mj-lt"/>
                <a:cs typeface="Arial" panose="020B0604020202020204" pitchFamily="34" charset="0"/>
              </a:rPr>
              <a:t>Prinzipien bei der Vorbereitung, Durchführung und Nachbereitung von Injektionen</a:t>
            </a:r>
          </a:p>
          <a:p>
            <a:pPr>
              <a:lnSpc>
                <a:spcPct val="107000"/>
              </a:lnSpc>
            </a:pPr>
            <a:r>
              <a:rPr lang="de-CH" sz="4800" dirty="0">
                <a:latin typeface="+mj-lt"/>
                <a:cs typeface="Arial" panose="020B0604020202020204" pitchFamily="34" charset="0"/>
              </a:rPr>
              <a:t>Prävention von Gefahren und Komplikationen </a:t>
            </a:r>
          </a:p>
          <a:p>
            <a:pPr>
              <a:lnSpc>
                <a:spcPct val="107000"/>
              </a:lnSpc>
            </a:pPr>
            <a:r>
              <a:rPr lang="de-CH" sz="4800" dirty="0">
                <a:latin typeface="+mj-lt"/>
                <a:cs typeface="Arial" panose="020B0604020202020204" pitchFamily="34" charset="0"/>
              </a:rPr>
              <a:t>Stichverletzungen </a:t>
            </a:r>
          </a:p>
          <a:p>
            <a:pPr>
              <a:lnSpc>
                <a:spcPct val="107000"/>
              </a:lnSpc>
            </a:pPr>
            <a:r>
              <a:rPr lang="de-CH" sz="4800" dirty="0">
                <a:latin typeface="+mj-lt"/>
                <a:cs typeface="Arial" panose="020B0604020202020204" pitchFamily="34" charset="0"/>
              </a:rPr>
              <a:t>Pflegeinterventionen bei DM 1 und 2 </a:t>
            </a: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None/>
            </a:pPr>
            <a:endParaRPr lang="de-CH" sz="4800" dirty="0">
              <a:latin typeface="+mj-lt"/>
              <a:cs typeface="Arial" panose="020B0604020202020204" pitchFamily="34" charset="0"/>
            </a:endParaRPr>
          </a:p>
          <a:p>
            <a:endParaRPr lang="de-CH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777AD68-93F7-4004-B48C-B1E2D142803A}"/>
              </a:ext>
            </a:extLst>
          </p:cNvPr>
          <p:cNvSpPr txBox="1"/>
          <p:nvPr/>
        </p:nvSpPr>
        <p:spPr>
          <a:xfrm>
            <a:off x="836612" y="5966525"/>
            <a:ext cx="636069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300" dirty="0">
                <a:latin typeface="+mj-lt"/>
                <a:cs typeface="Arial" panose="020B0604020202020204" pitchFamily="34" charset="0"/>
              </a:rPr>
              <a:t>Die Lernziele werden ausgeteilt.</a:t>
            </a:r>
          </a:p>
        </p:txBody>
      </p:sp>
    </p:spTree>
    <p:extLst>
      <p:ext uri="{BB962C8B-B14F-4D97-AF65-F5344CB8AC3E}">
        <p14:creationId xmlns:p14="http://schemas.microsoft.com/office/powerpoint/2010/main" val="4068080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104F0EE-37BB-4B05-A695-D9072D91E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5031" y="1380754"/>
            <a:ext cx="5561938" cy="251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Kapitel 2.1 und 2.2 lesen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1592852-67F0-4368-8C22-426EDB5BF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5031" y="4076802"/>
            <a:ext cx="5561938" cy="1534587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05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104F0EE-37BB-4B05-A695-D9072D91E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939159"/>
            <a:ext cx="7644627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Theorie Haut 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1592852-67F0-4368-8C22-426EDB5BF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8600" y="4782320"/>
            <a:ext cx="7644627" cy="1329443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0911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104F0EE-37BB-4B05-A695-D9072D91E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5031" y="1380754"/>
            <a:ext cx="5561938" cy="251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Lernaufgabe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1592852-67F0-4368-8C22-426EDB5BF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5031" y="4076802"/>
            <a:ext cx="5561938" cy="1534587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458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104F0EE-37BB-4B05-A695-D9072D91E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939159"/>
            <a:ext cx="7644627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Besprechung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Aufgaben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1 und 2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1592852-67F0-4368-8C22-426EDB5BF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8600" y="4782320"/>
            <a:ext cx="7644627" cy="1329443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2504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3C25761-B34E-42CF-9A47-B1B77B28D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de-CH">
                <a:solidFill>
                  <a:srgbClr val="FFFFFF"/>
                </a:solidFill>
              </a:rPr>
              <a:t>Besprechung Aufgaben 1 und 2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D5A1C41-097B-4E75-A84D-4D28AE34F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CH" sz="2600" dirty="0"/>
              <a:t>1. </a:t>
            </a:r>
          </a:p>
          <a:p>
            <a:pPr marL="0" indent="0">
              <a:buNone/>
            </a:pPr>
            <a:r>
              <a:rPr lang="de-CH" sz="2600" dirty="0"/>
              <a:t>A) Ein Hormon ist ein körpereigener Botenstoff, der eine spezifische Reaktion in einer Zielzelle auslöst.</a:t>
            </a:r>
          </a:p>
          <a:p>
            <a:pPr marL="0" indent="0">
              <a:buNone/>
            </a:pPr>
            <a:r>
              <a:rPr lang="de-CH" sz="2600" dirty="0"/>
              <a:t>B) Werden auf einen Reiz hin gebildet, übermitteln Informationen, werden durch Blut und Gewebsflüssigkeiten transportiert, sind Rezeptor-spezifisch…</a:t>
            </a:r>
          </a:p>
          <a:p>
            <a:pPr marL="0" indent="0">
              <a:buNone/>
            </a:pPr>
            <a:endParaRPr lang="de-CH" sz="2600" dirty="0"/>
          </a:p>
          <a:p>
            <a:pPr marL="0" indent="0">
              <a:buNone/>
            </a:pPr>
            <a:r>
              <a:rPr lang="de-CH" sz="2600" dirty="0"/>
              <a:t>2. Insulin – Blutzuckerregulation, Östrogen &amp; Testosteron – Geschlechtshormone, Oxytocin – Kuschelhormon, Adrenalin &amp; Cortisol – Stresshormone… </a:t>
            </a:r>
          </a:p>
        </p:txBody>
      </p:sp>
    </p:spTree>
    <p:extLst>
      <p:ext uri="{BB962C8B-B14F-4D97-AF65-F5344CB8AC3E}">
        <p14:creationId xmlns:p14="http://schemas.microsoft.com/office/powerpoint/2010/main" val="90007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104F0EE-37BB-4B05-A695-D9072D91E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5031" y="1380754"/>
            <a:ext cx="5561938" cy="251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Lernaufgabe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1592852-67F0-4368-8C22-426EDB5BF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5031" y="4076802"/>
            <a:ext cx="5561938" cy="1534587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802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402</Words>
  <Application>Microsoft Office PowerPoint</Application>
  <PresentationFormat>Breitbild</PresentationFormat>
  <Paragraphs>63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</vt:lpstr>
      <vt:lpstr>Subkutane und intramuskuläre Injektionen durchführen</vt:lpstr>
      <vt:lpstr>Einstiegsfragen</vt:lpstr>
      <vt:lpstr>Inhalte der nächsten 15 Lektionen</vt:lpstr>
      <vt:lpstr>Kapitel 2.1 und 2.2 lesen</vt:lpstr>
      <vt:lpstr>Theorie Haut </vt:lpstr>
      <vt:lpstr>Lernaufgabe</vt:lpstr>
      <vt:lpstr>Besprechung Aufgaben 1 und 2</vt:lpstr>
      <vt:lpstr>Besprechung Aufgaben 1 und 2</vt:lpstr>
      <vt:lpstr>Lernaufgabe</vt:lpstr>
      <vt:lpstr>Besprechung Aufgaben 3 und 4</vt:lpstr>
      <vt:lpstr>Besprechung Aufgaben 3 und 4</vt:lpstr>
      <vt:lpstr>Kapitel 2.3.2 lesen, D.6-5 a,b,c </vt:lpstr>
      <vt:lpstr>Besprechung Lernaufgaben, Blutzuckerspiegel</vt:lpstr>
      <vt:lpstr>D.6-5</vt:lpstr>
      <vt:lpstr>Inhalte der nächsten 15 Lektionen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Subkutane und intramuskuläre Injektionen durchführen</dc:title>
  <dc:creator>Meret Keiser</dc:creator>
  <cp:lastModifiedBy>Meret Keiser</cp:lastModifiedBy>
  <cp:revision>1</cp:revision>
  <dcterms:created xsi:type="dcterms:W3CDTF">2022-04-04T18:27:27Z</dcterms:created>
  <dcterms:modified xsi:type="dcterms:W3CDTF">2022-04-04T23:03:31Z</dcterms:modified>
</cp:coreProperties>
</file>