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75" r:id="rId9"/>
    <p:sldId id="267" r:id="rId10"/>
    <p:sldId id="268" r:id="rId11"/>
    <p:sldId id="276" r:id="rId12"/>
    <p:sldId id="269" r:id="rId13"/>
    <p:sldId id="270" r:id="rId14"/>
    <p:sldId id="273" r:id="rId15"/>
    <p:sldId id="272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79" d="100"/>
          <a:sy n="79" d="100"/>
        </p:scale>
        <p:origin x="28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D943E-5220-4539-B4CB-CE4548774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5A6659-5AC6-448E-84EF-9E4F30B6A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19DC51-36A6-4580-AA5E-5CE55EBB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1A0DB6-DCE8-4CFC-B01C-E30DBDE9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D9A85E-873F-49EF-8B0B-14F1EE42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799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2D6A2-9918-4C52-A434-3A6D6A62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F5DF68-87BD-47B2-93CF-A5752FA57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C5ABB5-D0A4-48E3-BF04-70FA3978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57117B-4E54-49B6-8E43-2ABD277B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B38C39-177F-4C76-9FAA-B6BCB638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174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08A76F-A5E4-4845-A3D3-84D3A805A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F5AAF9-31FC-429B-88AB-C36FB5FB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A8993D-0C57-4EA3-ABBF-35B6FA5E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CDB49-4ABC-4E0B-A84D-D627499C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455359-AC61-424F-A5D1-A7C1E02F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760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9ED9F-8307-44D3-AA49-A95DB9FB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54F928-8A47-40F6-9C81-DB820CAA8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F021B1-3DB6-46AB-ACD5-67CC25AD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2CD1B0-27E9-4305-81B2-89A08A32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0CD56F-32F8-4BF8-8596-B3073213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319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16CAA-0555-4604-AB56-07E38C253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28C78D-F7CE-41F0-9A77-965BC550D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E83D66-DE8D-41EF-894D-07BAC139B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A9B523-D4B6-447C-B862-224ED803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FE26F1-3DD6-4DE6-AD57-BD181EFA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401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49A92-4FF9-41ED-B3BA-F7D28F84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EBBE2-BEAA-438B-924E-97904F259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E3B205-07D6-4640-90BC-58239106C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3F8FDD-5D1F-4969-BE20-BA9BDFEC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87D0B2-2F15-4132-BB00-045CEFA0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7BF9E2-7B0D-4FB7-A168-07C03C83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902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44F61-D75D-47E7-92BC-2275C65D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865AC8-A12E-4C2C-AAB5-882AF05E0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5AD100-646B-472B-8D68-6998D5883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1739E72-7339-400C-B400-03794171B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B0D1ABB-0A06-41E3-8932-222DB78F3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33DA93-2635-40C8-9F2A-357EF878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5C5ED04-8A5C-4900-A2B0-48D1830B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65DD7E0-4908-4655-B040-16DF4B98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822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6BCD9F-E2E6-48C3-A055-7830D337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C0516F4-D771-46B3-8F78-6719F47F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BE5463-5A87-45EE-9FF7-83900DA3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6089CB-6705-427D-A84D-FC7D7D38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350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4686FF-DE5D-403F-A7C5-C07ABC4E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B208C1-8775-4D64-8DAC-928C68D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1283C2-A60D-4CF6-A457-DEA08C64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312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7225E-499E-4EA8-9CDF-13BBF889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F2BA60-B60C-4B10-8287-DD4422085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776311-70C9-4DCA-AFC0-4370CF356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D1E157-B798-4249-9787-BEFB6E8C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2BB7EC-6BC9-49FA-A051-6E99055F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F61731-33EC-42EC-953C-DFED51DB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288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E59A7-2E64-4B7F-8A5E-FF7C72D0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8C1807-86E3-4A1C-B36B-193254F16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2F428F-DE90-40F7-B2E1-9E55A5F4B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4D6B10-D77A-4D54-AEDB-F7052C70F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1BE6FF-7439-4B8D-BDAD-F1C6574D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F051DC-A219-481B-8DAE-8ED4B595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366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A63317-5883-4AE8-A6B8-FE4CEFD7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6DD16A-968A-4844-8EB0-AF22AF6FE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5C0E38-5790-41A3-88C3-0CE91F56C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BAA9-FC17-4184-B1D0-971DE7C1B0E2}" type="datetimeFigureOut">
              <a:rPr lang="de-CH" smtClean="0"/>
              <a:t>04.04.2022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6AD364-F2E6-4F58-98A9-E6337C40D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A178D0-A62E-41D6-A568-4DA660931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851B-1B3E-45BC-A40D-230E82C578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17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1DB5B8B-1F69-4E55-93F3-42542F82EB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0D83B4-9825-4670-8BB4-A7F4209CA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261872"/>
          </a:xfrm>
        </p:spPr>
        <p:txBody>
          <a:bodyPr anchor="ctr">
            <a:normAutofit/>
          </a:bodyPr>
          <a:lstStyle/>
          <a:p>
            <a:pPr algn="l"/>
            <a:r>
              <a:rPr lang="de-CH" sz="4100">
                <a:solidFill>
                  <a:schemeClr val="tx1">
                    <a:lumMod val="85000"/>
                    <a:lumOff val="15000"/>
                  </a:schemeClr>
                </a:solidFill>
              </a:rPr>
              <a:t>Subkutane und intramuskuläre Injektionen durchführen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294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Besprechung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Aufgaben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 und 4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79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526558-202D-4AA2-83B0-B138D4D2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CH">
                <a:solidFill>
                  <a:srgbClr val="FFFFFF"/>
                </a:solidFill>
              </a:rPr>
              <a:t>Besprechung Aufgaben 3 und 4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88C546-394C-41DB-991D-878F62E0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1800" dirty="0"/>
              <a:t>3. </a:t>
            </a:r>
            <a:r>
              <a:rPr lang="de-CH" sz="1800" dirty="0">
                <a:effectLst/>
              </a:rPr>
              <a:t>Die Rückkopplung ist eine Form der Selbstregulation bei der Ist- und Sollzustand eines Faktors im Regelkreis stetig überprüft wird und die Aktivität des Regulierenden Elements entsprechend eingestellt wird.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1800" dirty="0"/>
          </a:p>
          <a:p>
            <a:pPr marL="0" indent="0">
              <a:buNone/>
            </a:pPr>
            <a:r>
              <a:rPr lang="de-CH" sz="1800" dirty="0"/>
              <a:t>4.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1800" dirty="0"/>
              <a:t>Der Hypothalamus registriert eine tiefe die Hormonkonzentration im Blut und sendet das Korrektursignal an die Hypophyse weiter.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1800" dirty="0"/>
              <a:t>Die Hypophyse produziert TSH.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1800" dirty="0"/>
              <a:t>TSH wandert durch die Blutbahn zu den Zellen der Schilddrüse.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1800" dirty="0"/>
              <a:t>Die Schilddrüse setzt daraufhin Triiodthyronin und Thyroxin frei.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CH" sz="1800" dirty="0"/>
              <a:t>Triiodthyronin und Thyroxin aktivieren den Stoffwechsel ihrer Zielzellen.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de-CH" sz="1800" dirty="0"/>
              <a:t>Der Hypothalamus registriert eine hohe Hormonkonzentration und sendet weniger Stimulierende Hormone an die Hypophyse. Der Regelkreis beginnt von vorne. </a:t>
            </a:r>
          </a:p>
          <a:p>
            <a:endParaRPr lang="de-CH" sz="1800" dirty="0"/>
          </a:p>
          <a:p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91211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Kapitel 2.3.2 lesen, D.6-5 a,b,c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Für Schnelle: D.6-5 d</a:t>
            </a:r>
          </a:p>
        </p:txBody>
      </p:sp>
      <p:sp>
        <p:nvSpPr>
          <p:cNvPr id="23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2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Besprechung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Lernaufgaben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Blutzuckerspiegel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2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FDA004-6630-4CD9-8C37-9BD44DE2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CH">
                <a:solidFill>
                  <a:srgbClr val="FFFFFF"/>
                </a:solidFill>
              </a:rPr>
              <a:t>D.6-5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7F0048-5C4C-4F9D-BE3B-CB6DD07D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CH" dirty="0"/>
              <a:t>A) Endokrin: Stoffe werden direkt ins Blut abgegeben</a:t>
            </a:r>
          </a:p>
          <a:p>
            <a:pPr marL="0" indent="0">
              <a:buNone/>
            </a:pPr>
            <a:r>
              <a:rPr lang="de-CH" dirty="0"/>
              <a:t>        Exokrin: Sekretion an äussere Haut oder innere Oberflächen</a:t>
            </a:r>
          </a:p>
          <a:p>
            <a:r>
              <a:rPr lang="de-CH" dirty="0"/>
              <a:t>B) Hypothalamus, im Gehirn </a:t>
            </a:r>
          </a:p>
          <a:p>
            <a:r>
              <a:rPr lang="de-CH" dirty="0"/>
              <a:t>C) Schilddrüse</a:t>
            </a:r>
          </a:p>
          <a:p>
            <a:r>
              <a:rPr lang="de-CH" dirty="0"/>
              <a:t>D) Wandtafel </a:t>
            </a:r>
          </a:p>
        </p:txBody>
      </p:sp>
    </p:spTree>
    <p:extLst>
      <p:ext uri="{BB962C8B-B14F-4D97-AF65-F5344CB8AC3E}">
        <p14:creationId xmlns:p14="http://schemas.microsoft.com/office/powerpoint/2010/main" val="24104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DF480-4F97-49AD-8D60-F20F1AF5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Inhalte der nächsten 15 Lektionen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0F9ABE-5E39-4A0E-92FB-B727F5411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sz="2800" b="0" dirty="0"/>
              <a:t>Grundlagen</a:t>
            </a:r>
            <a:r>
              <a:rPr lang="de-CH" sz="2800" dirty="0"/>
              <a:t> 	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2813C5-A6BD-4E81-A121-9BDE608B8D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</a:pPr>
            <a:r>
              <a:rPr lang="de-CH" sz="480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Bedeutung für den Menschen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Einflussfaktoren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Definition Injektion, subkutan, intramuskulär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Anatomie/ Physiologie Hormonsystem 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Pathophysiologie Diabetes mellitus 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Wahrnehmung, Beobachtung </a:t>
            </a:r>
            <a:r>
              <a:rPr lang="de-CH" sz="48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und Interpretation</a:t>
            </a:r>
            <a:endParaRPr lang="de-CH" sz="4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3D8FB02-40C6-46D3-A2C0-084990067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CH" sz="2800" b="0" dirty="0"/>
              <a:t>Berufspraxis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ACF41E5-7410-4F33-8B66-A24248022B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Prinzipien bei der Vorbereitung, Durchführung und Nachbereitung von Injektionen</a:t>
            </a:r>
          </a:p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Prävention von Gefahren und Komplikationen </a:t>
            </a:r>
          </a:p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Stichverletzungen </a:t>
            </a:r>
          </a:p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Pflegeinterventionen bei DM 1 und 2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4800" dirty="0">
              <a:latin typeface="+mj-lt"/>
              <a:cs typeface="Arial" panose="020B060402020202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2481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5708A2-87C8-40FF-86D0-27F27302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CH" sz="3700">
                <a:solidFill>
                  <a:srgbClr val="FFFFFF"/>
                </a:solidFill>
              </a:rPr>
              <a:t>Einstiegsfragen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62728C-1116-449F-BC3F-9F2B19267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dirty="0">
                <a:latin typeface="+mj-lt"/>
              </a:rPr>
              <a:t>Was ist eine Injektion?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>
                <a:latin typeface="+mj-lt"/>
              </a:rPr>
              <a:t>Welche Bedeutung Haben Injektionen für den Menschen? / Wo habt ihr bereits Injektionen angetroffen?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>
                <a:latin typeface="+mj-lt"/>
              </a:rPr>
              <a:t>Durch welche Faktoren werden Injektionen beeinflusst?</a:t>
            </a:r>
          </a:p>
          <a:p>
            <a:endParaRPr lang="de-CH" dirty="0">
              <a:latin typeface="+mj-lt"/>
            </a:endParaRPr>
          </a:p>
          <a:p>
            <a:pPr marL="0" indent="0">
              <a:buNone/>
            </a:pPr>
            <a:endParaRPr lang="de-CH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507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DF480-4F97-49AD-8D60-F20F1AF5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Inhalte der nächsten 15 Lektionen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0F9ABE-5E39-4A0E-92FB-B727F5411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sz="2800" b="0" dirty="0"/>
              <a:t>Grundlagen</a:t>
            </a:r>
            <a:r>
              <a:rPr lang="de-CH" sz="2800" dirty="0"/>
              <a:t> 	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2813C5-A6BD-4E81-A121-9BDE608B8D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</a:pPr>
            <a:r>
              <a:rPr lang="de-CH" sz="4800" dirty="0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Bedeutung für den Menschen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Einflussfaktoren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Definition Injektion, subkutan, intramuskulär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Anatomie/ Physiologie Hormonsystem 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Pathophysiologie Diabetes mellitus 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Wahrnehmung, Beobachtung </a:t>
            </a:r>
            <a:r>
              <a:rPr lang="de-CH" sz="48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und Interpretation</a:t>
            </a:r>
            <a:endParaRPr lang="de-CH" sz="4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3D8FB02-40C6-46D3-A2C0-084990067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CH" sz="2800" b="0" dirty="0"/>
              <a:t>Berufspraxis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ACF41E5-7410-4F33-8B66-A24248022B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Prinzipien bei der Vorbereitung, Durchführung und Nachbereitung von Injektionen</a:t>
            </a:r>
          </a:p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Prävention von Gefahren und Komplikationen </a:t>
            </a:r>
          </a:p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Stichverletzungen </a:t>
            </a:r>
          </a:p>
          <a:p>
            <a:pPr>
              <a:lnSpc>
                <a:spcPct val="107000"/>
              </a:lnSpc>
            </a:pPr>
            <a:r>
              <a:rPr lang="de-CH" sz="4800" dirty="0">
                <a:latin typeface="+mj-lt"/>
                <a:cs typeface="Arial" panose="020B0604020202020204" pitchFamily="34" charset="0"/>
              </a:rPr>
              <a:t>Pflegeinterventionen bei DM 1 und 2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4800" dirty="0">
              <a:latin typeface="+mj-lt"/>
              <a:cs typeface="Arial" panose="020B0604020202020204" pitchFamily="34" charset="0"/>
            </a:endParaRPr>
          </a:p>
          <a:p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777AD68-93F7-4004-B48C-B1E2D142803A}"/>
              </a:ext>
            </a:extLst>
          </p:cNvPr>
          <p:cNvSpPr txBox="1"/>
          <p:nvPr/>
        </p:nvSpPr>
        <p:spPr>
          <a:xfrm>
            <a:off x="836612" y="5966525"/>
            <a:ext cx="636069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>
                <a:latin typeface="+mj-lt"/>
                <a:cs typeface="Arial" panose="020B0604020202020204" pitchFamily="34" charset="0"/>
              </a:rPr>
              <a:t>Die Lernziele werden ausgeteilt.</a:t>
            </a:r>
          </a:p>
        </p:txBody>
      </p:sp>
    </p:spTree>
    <p:extLst>
      <p:ext uri="{BB962C8B-B14F-4D97-AF65-F5344CB8AC3E}">
        <p14:creationId xmlns:p14="http://schemas.microsoft.com/office/powerpoint/2010/main" val="406808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Kapitel 2.1 und 2.2 lesen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0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Theorie Haut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91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Lernaufgabe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Besprechung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Aufgaben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 und 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50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C25761-B34E-42CF-9A47-B1B77B28D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CH">
                <a:solidFill>
                  <a:srgbClr val="FFFFFF"/>
                </a:solidFill>
              </a:rPr>
              <a:t>Besprechung Aufgaben 1 und 2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5A1C41-097B-4E75-A84D-4D28AE34F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600" dirty="0"/>
              <a:t>1. </a:t>
            </a:r>
          </a:p>
          <a:p>
            <a:pPr marL="0" indent="0">
              <a:buNone/>
            </a:pPr>
            <a:r>
              <a:rPr lang="de-CH" sz="2600" dirty="0"/>
              <a:t>A) Ein Hormon ist ein körpereigener Botenstoff, der eine spezifische Reaktion in einer Zielzelle auslöst.</a:t>
            </a:r>
          </a:p>
          <a:p>
            <a:pPr marL="0" indent="0">
              <a:buNone/>
            </a:pPr>
            <a:r>
              <a:rPr lang="de-CH" sz="2600" dirty="0"/>
              <a:t>B) Werden auf einen Reiz hin gebildet, übermitteln Informationen, werden durch Blut und Gewebsflüssigkeiten transportiert, sind Rezeptor-spezifisch…</a:t>
            </a:r>
          </a:p>
          <a:p>
            <a:pPr marL="0" indent="0">
              <a:buNone/>
            </a:pPr>
            <a:endParaRPr lang="de-CH" sz="2600" dirty="0"/>
          </a:p>
          <a:p>
            <a:pPr marL="0" indent="0">
              <a:buNone/>
            </a:pPr>
            <a:r>
              <a:rPr lang="de-CH" sz="2600" dirty="0"/>
              <a:t>2. Insulin – Blutzuckerregulation, Östrogen &amp; Testosteron – Geschlechtshormone, Oxytocin – Kuschelhormon, Adrenalin &amp; Cortisol – Stresshormone… </a:t>
            </a:r>
          </a:p>
        </p:txBody>
      </p:sp>
    </p:spTree>
    <p:extLst>
      <p:ext uri="{BB962C8B-B14F-4D97-AF65-F5344CB8AC3E}">
        <p14:creationId xmlns:p14="http://schemas.microsoft.com/office/powerpoint/2010/main" val="9000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04F0EE-37BB-4B05-A695-D9072D91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Lernaufgabe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2852-67F0-4368-8C22-426EDB5B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Breitbild</PresentationFormat>
  <Paragraphs>63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Subkutane und intramuskuläre Injektionen durchführen</vt:lpstr>
      <vt:lpstr>Einstiegsfragen</vt:lpstr>
      <vt:lpstr>Inhalte der nächsten 15 Lektionen</vt:lpstr>
      <vt:lpstr>Kapitel 2.1 und 2.2 lesen</vt:lpstr>
      <vt:lpstr>Theorie Haut </vt:lpstr>
      <vt:lpstr>Lernaufgabe</vt:lpstr>
      <vt:lpstr>Besprechung Aufgaben 1 und 2</vt:lpstr>
      <vt:lpstr>Besprechung Aufgaben 1 und 2</vt:lpstr>
      <vt:lpstr>Lernaufgabe</vt:lpstr>
      <vt:lpstr>Besprechung Aufgaben 3 und 4</vt:lpstr>
      <vt:lpstr>Besprechung Aufgaben 3 und 4</vt:lpstr>
      <vt:lpstr>Kapitel 2.3.2 lesen, D.6-5 a,b,c </vt:lpstr>
      <vt:lpstr>Besprechung Lernaufgaben, Blutzuckerspiegel</vt:lpstr>
      <vt:lpstr>D.6-5</vt:lpstr>
      <vt:lpstr>Inhalte der nächsten 15 Lektionen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Subkutane und intramuskuläre Injektionen durchführen</dc:title>
  <dc:creator>Meret Keiser</dc:creator>
  <cp:lastModifiedBy>Meret Keiser</cp:lastModifiedBy>
  <cp:revision>1</cp:revision>
  <dcterms:created xsi:type="dcterms:W3CDTF">2022-04-04T18:27:27Z</dcterms:created>
  <dcterms:modified xsi:type="dcterms:W3CDTF">2022-04-04T23:03:31Z</dcterms:modified>
</cp:coreProperties>
</file>