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3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ittlere Formatvorlag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5" autoAdjust="0"/>
    <p:restoredTop sz="88338" autoAdjust="0"/>
  </p:normalViewPr>
  <p:slideViewPr>
    <p:cSldViewPr snapToGrid="0">
      <p:cViewPr>
        <p:scale>
          <a:sx n="46" d="100"/>
          <a:sy n="46" d="100"/>
        </p:scale>
        <p:origin x="1548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15DCE-AD5A-4172-A7DF-5D2C96C46C0E}" type="datetimeFigureOut">
              <a:rPr lang="de-CH" smtClean="0"/>
              <a:t>08.12.2021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49466-FCBE-4DD8-B6FB-CDD83C93F29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53739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149466-FCBE-4DD8-B6FB-CDD83C93F295}" type="slidenum">
              <a:rPr lang="de-CH" smtClean="0"/>
              <a:t>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14004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149466-FCBE-4DD8-B6FB-CDD83C93F295}" type="slidenum">
              <a:rPr lang="de-CH" smtClean="0"/>
              <a:t>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89581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1AB05B-29E6-452B-A474-55578D4D26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2141CAF-D2ED-46C8-953B-4676F3A954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8157A51-39D8-4F3E-A9CC-0316F557B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4944-F7B7-428C-A71B-84699D2A4F34}" type="datetimeFigureOut">
              <a:rPr lang="de-CH" smtClean="0"/>
              <a:t>08.12.2021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E0EAB-1E87-4670-B590-304FA776D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4A529C4-87C1-4A20-9922-ABEFE98DE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CBE7-4BD2-4A86-A937-D4DFA24DC82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6360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BC7C87-6910-45C4-B4C0-A0B6D6784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CF6DB57-7BDE-47B2-AEC7-A2E900B037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0AD6A1E-5A37-4F3E-9647-F422D938E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4944-F7B7-428C-A71B-84699D2A4F34}" type="datetimeFigureOut">
              <a:rPr lang="de-CH" smtClean="0"/>
              <a:t>08.12.2021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6385FAA-7A51-4840-9260-3E80CCE14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FEFDBB-2456-4AED-9715-2DE69478C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CBE7-4BD2-4A86-A937-D4DFA24DC82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35651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139B9AC-9B3D-43A2-AEBC-9F0AA7BF82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C52AF2F-5475-4B32-A745-82A63CE95E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D47B250-F18A-48FC-B333-396C37334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4944-F7B7-428C-A71B-84699D2A4F34}" type="datetimeFigureOut">
              <a:rPr lang="de-CH" smtClean="0"/>
              <a:t>08.12.2021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2BAD13-00BF-4AB5-898F-C6A9945FF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DC8A44-7A39-4D91-9995-6A9C7B78D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CBE7-4BD2-4A86-A937-D4DFA24DC82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82772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D8655F-3F5A-47CB-8EBA-0FBDF50D8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3C44B7-78CF-4EE8-ABF2-C4CD666E4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BFA86B-2E6D-451B-9D3B-E3F8177A9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4944-F7B7-428C-A71B-84699D2A4F34}" type="datetimeFigureOut">
              <a:rPr lang="de-CH" smtClean="0"/>
              <a:t>08.12.2021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E396C8-B68D-4E4A-B7CC-EF3EF1F04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21D809-DD0C-4FA3-8798-8E37CC101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CBE7-4BD2-4A86-A937-D4DFA24DC82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86331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693E74-8904-4C14-A618-0152E3108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6F4C687-9811-4A97-99F8-F25D5FD5DD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0CFEBF-8BF4-45B8-8B43-0F26DC25D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4944-F7B7-428C-A71B-84699D2A4F34}" type="datetimeFigureOut">
              <a:rPr lang="de-CH" smtClean="0"/>
              <a:t>08.12.2021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80BB3E-C2C6-4451-9F71-5D801E366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D30E77-0897-4A2F-AD69-7B9DA68DB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CBE7-4BD2-4A86-A937-D4DFA24DC82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08363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0263C2-07AA-4240-9A0C-87DFDA018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F99C21D-C08C-49F8-8F86-FDEB1E7804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8BB1712-3D57-4FBE-9B64-71968B8A25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82EC98E-58C6-460D-A02C-6BB09C0FA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4944-F7B7-428C-A71B-84699D2A4F34}" type="datetimeFigureOut">
              <a:rPr lang="de-CH" smtClean="0"/>
              <a:t>08.12.2021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B4BE6DA-637B-416D-92CC-11CF60CBF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9630F9B-D013-4CBC-B06C-36C6EDC5F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CBE7-4BD2-4A86-A937-D4DFA24DC82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36944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32DA8-F5DF-4576-8E85-D687D0057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0B42BEC-9803-43D2-AE71-9EF365A550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68DB946-0227-4E57-B985-E1C50B005F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E8197B2-4954-4CF6-B1F9-7CBCD33EAC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7975D82-6BF6-4619-BB2A-F3B7EAD29C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14DFC1D-F5B9-4296-A11E-FCB9EB110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4944-F7B7-428C-A71B-84699D2A4F34}" type="datetimeFigureOut">
              <a:rPr lang="de-CH" smtClean="0"/>
              <a:t>08.12.2021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965093D-C3D7-4EC6-AC96-A90E7B041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1972B1F-F978-4953-A988-1DA88C4F2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CBE7-4BD2-4A86-A937-D4DFA24DC82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70693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82588F-A9FE-4C34-8801-9EFDE7DA5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A0D4FAD-35F7-4FAC-A5B1-7C2F89132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4944-F7B7-428C-A71B-84699D2A4F34}" type="datetimeFigureOut">
              <a:rPr lang="de-CH" smtClean="0"/>
              <a:t>08.12.2021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56EE83B-05F3-466F-92DC-DBC3B917D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4D669EC-7287-4F75-A77D-32CB5617C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CBE7-4BD2-4A86-A937-D4DFA24DC82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23529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5732715-F307-4CAF-B2D0-88F3233F6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4944-F7B7-428C-A71B-84699D2A4F34}" type="datetimeFigureOut">
              <a:rPr lang="de-CH" smtClean="0"/>
              <a:t>08.12.2021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C5420E0-72A3-4151-A0BB-16C856B4A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2E44276-0605-428B-9CE3-F727D4D27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CBE7-4BD2-4A86-A937-D4DFA24DC82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87269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A57D8E-B796-4067-9A47-B58C1E4DC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796AF0-824F-4F23-A87A-FA0931309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22CE456-E828-4D1E-B542-2C19345CBC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B497BF4-0F77-419F-AD36-691E48E4B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4944-F7B7-428C-A71B-84699D2A4F34}" type="datetimeFigureOut">
              <a:rPr lang="de-CH" smtClean="0"/>
              <a:t>08.12.2021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5D6EF2E-486D-4AD8-9711-E4DB86C95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BE9297F-E8EF-4C7D-B332-29BE2B169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CBE7-4BD2-4A86-A937-D4DFA24DC82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91674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444E59-8CFA-4DE4-9105-B10713564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545E4B3-7AA4-49F3-8F6A-BC4E158150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3BECE20-12A7-4DF3-B740-F65A5CB947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8EF7DFB-2148-478E-A178-898CF598B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4944-F7B7-428C-A71B-84699D2A4F34}" type="datetimeFigureOut">
              <a:rPr lang="de-CH" smtClean="0"/>
              <a:t>08.12.2021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67A8A64-5E50-4570-AA23-C54DC61EC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8594177-9F04-44A8-9D94-2F161C316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CBE7-4BD2-4A86-A937-D4DFA24DC82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66833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0194FE5-B58C-49C3-8760-22FAFF1FC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72EE09D-6AF3-464F-B37B-998939313C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A985806-AA1C-45FC-9E8E-B749F07527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14944-F7B7-428C-A71B-84699D2A4F34}" type="datetimeFigureOut">
              <a:rPr lang="de-CH" smtClean="0"/>
              <a:t>08.12.2021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2E40CC-B39B-4516-8ADD-B7C5E60ED3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A6CE5E-3DC9-43D0-B17B-9BED440D45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1CBE7-4BD2-4A86-A937-D4DFA24DC82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44851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8997696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CC161400-CD93-4507-8B36-B547BE5068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669" y="1111086"/>
            <a:ext cx="7690104" cy="2623885"/>
          </a:xfrm>
        </p:spPr>
        <p:txBody>
          <a:bodyPr anchor="ctr">
            <a:normAutofit/>
          </a:bodyPr>
          <a:lstStyle/>
          <a:p>
            <a:pPr algn="l"/>
            <a:r>
              <a:rPr lang="de-CH" sz="6600">
                <a:solidFill>
                  <a:srgbClr val="FFFFFF"/>
                </a:solidFill>
              </a:rPr>
              <a:t>ICT/ Digitale Lernformen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27CAFC9-A675-4314-84EF-236FFA58A3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2490532"/>
            <a:ext cx="2110597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11277600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0221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2D2701FA-20A3-475C-A2B5-DFCEE3FFDE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376"/>
          <a:stretch/>
        </p:blipFill>
        <p:spPr>
          <a:xfrm>
            <a:off x="833004" y="5224233"/>
            <a:ext cx="10525991" cy="691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525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8055"/>
            <a:ext cx="7201941" cy="1508760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7E4C5F6-746A-4281-8569-BF0334555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694944"/>
            <a:ext cx="6610388" cy="1042416"/>
          </a:xfrm>
        </p:spPr>
        <p:txBody>
          <a:bodyPr>
            <a:normAutofit/>
          </a:bodyPr>
          <a:lstStyle/>
          <a:p>
            <a:r>
              <a:rPr lang="de-CH" sz="4200">
                <a:solidFill>
                  <a:srgbClr val="FFFFFF"/>
                </a:solidFill>
              </a:rPr>
              <a:t>Beispiel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45755" y="450222"/>
            <a:ext cx="1861718" cy="150659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70314" y="453269"/>
            <a:ext cx="1862765" cy="1505231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3A87B69-D1B1-4DA7-B224-F220FC5235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2130552"/>
            <a:ext cx="7205472" cy="4270248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Inhaltsplatzhalter 8">
            <a:extLst>
              <a:ext uri="{FF2B5EF4-FFF2-40B4-BE49-F238E27FC236}">
                <a16:creationId xmlns:a16="http://schemas.microsoft.com/office/drawing/2014/main" id="{1EC0A6D6-9C02-4B65-9B2A-2FFFECD3F5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142" y="2361534"/>
            <a:ext cx="6795370" cy="3805407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45755" y="2127680"/>
            <a:ext cx="3887324" cy="4273119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7C786956-801B-4AED-9B99-D78106CA92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9311" y="2393792"/>
            <a:ext cx="3360212" cy="3740893"/>
          </a:xfrm>
        </p:spPr>
        <p:txBody>
          <a:bodyPr anchor="ctr">
            <a:normAutofit/>
          </a:bodyPr>
          <a:lstStyle/>
          <a:p>
            <a:r>
              <a:rPr lang="en-US" sz="1800"/>
              <a:t>Synonyme</a:t>
            </a:r>
            <a:r>
              <a:rPr lang="en-US" sz="1800" dirty="0"/>
              <a:t>, </a:t>
            </a:r>
            <a:r>
              <a:rPr lang="en-US" sz="1800"/>
              <a:t>Beschreibungen</a:t>
            </a:r>
            <a:r>
              <a:rPr lang="en-US" sz="1800" dirty="0"/>
              <a:t>, </a:t>
            </a:r>
            <a:r>
              <a:rPr lang="en-US" sz="1800"/>
              <a:t>Erläuterungen</a:t>
            </a:r>
            <a:r>
              <a:rPr lang="en-US" sz="1800" dirty="0"/>
              <a:t>, </a:t>
            </a:r>
            <a:r>
              <a:rPr lang="en-US" sz="1800"/>
              <a:t>Definitionen</a:t>
            </a:r>
            <a:r>
              <a:rPr lang="en-US" sz="1800" dirty="0"/>
              <a:t> von </a:t>
            </a:r>
            <a:r>
              <a:rPr lang="en-US" sz="1800"/>
              <a:t>Schlüsselbegriffen</a:t>
            </a:r>
            <a:endParaRPr lang="en-US" sz="1800" dirty="0"/>
          </a:p>
          <a:p>
            <a:r>
              <a:rPr lang="en-US" sz="1800" dirty="0"/>
              <a:t>Formatives Assessment</a:t>
            </a:r>
          </a:p>
          <a:p>
            <a:r>
              <a:rPr lang="en-US" sz="1800"/>
              <a:t>Spielerischer</a:t>
            </a:r>
            <a:r>
              <a:rPr lang="en-US" sz="1800" dirty="0"/>
              <a:t> </a:t>
            </a:r>
            <a:r>
              <a:rPr lang="en-US" sz="1800"/>
              <a:t>Aspekt</a:t>
            </a:r>
            <a:r>
              <a:rPr lang="en-US" sz="1800" dirty="0"/>
              <a:t> </a:t>
            </a:r>
            <a:r>
              <a:rPr lang="en-US" sz="1800"/>
              <a:t>kann</a:t>
            </a:r>
            <a:r>
              <a:rPr lang="en-US" sz="1800" dirty="0"/>
              <a:t> </a:t>
            </a:r>
            <a:r>
              <a:rPr lang="en-US" sz="1800"/>
              <a:t>Lernmotivation</a:t>
            </a:r>
            <a:r>
              <a:rPr lang="en-US" sz="1800" dirty="0"/>
              <a:t> und </a:t>
            </a:r>
            <a:r>
              <a:rPr lang="en-US" sz="1800"/>
              <a:t>Kognitive</a:t>
            </a:r>
            <a:r>
              <a:rPr lang="en-US" sz="1800" dirty="0"/>
              <a:t> </a:t>
            </a:r>
            <a:r>
              <a:rPr lang="en-US" sz="1800"/>
              <a:t>Aktivierung</a:t>
            </a:r>
            <a:r>
              <a:rPr lang="en-US" sz="1800" dirty="0"/>
              <a:t> </a:t>
            </a:r>
            <a:r>
              <a:rPr lang="en-US" sz="1800"/>
              <a:t>fördern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75956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8055"/>
            <a:ext cx="7201941" cy="1508760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7E4C5F6-746A-4281-8569-BF0334555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694944"/>
            <a:ext cx="6610388" cy="1042416"/>
          </a:xfrm>
        </p:spPr>
        <p:txBody>
          <a:bodyPr>
            <a:normAutofit/>
          </a:bodyPr>
          <a:lstStyle/>
          <a:p>
            <a:r>
              <a:rPr lang="de-CH" sz="4200">
                <a:solidFill>
                  <a:srgbClr val="FFFFFF"/>
                </a:solidFill>
              </a:rPr>
              <a:t>Beispiel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45755" y="450222"/>
            <a:ext cx="1861718" cy="150659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70314" y="453269"/>
            <a:ext cx="1862765" cy="1505231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3A87B69-D1B1-4DA7-B224-F220FC5235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2130552"/>
            <a:ext cx="7205472" cy="4270248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Inhaltsplatzhalter 4">
            <a:extLst>
              <a:ext uri="{FF2B5EF4-FFF2-40B4-BE49-F238E27FC236}">
                <a16:creationId xmlns:a16="http://schemas.microsoft.com/office/drawing/2014/main" id="{4B0EDF08-0986-46CD-9991-A169CE24FA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142" y="2361534"/>
            <a:ext cx="6795370" cy="3805407"/>
          </a:xfrm>
          <a:prstGeom prst="rect">
            <a:avLst/>
          </a:prstGeom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45755" y="2127680"/>
            <a:ext cx="3887324" cy="4273119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7C786956-801B-4AED-9B99-D78106CA92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9311" y="2393792"/>
            <a:ext cx="3360212" cy="3740893"/>
          </a:xfrm>
        </p:spPr>
        <p:txBody>
          <a:bodyPr anchor="ctr">
            <a:normAutofit/>
          </a:bodyPr>
          <a:lstStyle/>
          <a:p>
            <a:r>
              <a:rPr lang="en-US" sz="2000" dirty="0" err="1">
                <a:latin typeface="+mj-lt"/>
              </a:rPr>
              <a:t>Synonyme</a:t>
            </a:r>
            <a:r>
              <a:rPr lang="en-US" sz="2000" dirty="0">
                <a:latin typeface="+mj-lt"/>
              </a:rPr>
              <a:t>, </a:t>
            </a:r>
            <a:r>
              <a:rPr lang="en-US" sz="2000" dirty="0" err="1">
                <a:latin typeface="+mj-lt"/>
              </a:rPr>
              <a:t>Beschreibungen</a:t>
            </a:r>
            <a:r>
              <a:rPr lang="en-US" sz="2000" dirty="0">
                <a:latin typeface="+mj-lt"/>
              </a:rPr>
              <a:t>, </a:t>
            </a:r>
            <a:r>
              <a:rPr lang="en-US" sz="2000" dirty="0" err="1">
                <a:latin typeface="+mj-lt"/>
              </a:rPr>
              <a:t>Erläuterungen</a:t>
            </a:r>
            <a:r>
              <a:rPr lang="en-US" sz="2000" dirty="0">
                <a:latin typeface="+mj-lt"/>
              </a:rPr>
              <a:t>, </a:t>
            </a:r>
            <a:r>
              <a:rPr lang="en-US" sz="2000" dirty="0" err="1">
                <a:latin typeface="+mj-lt"/>
              </a:rPr>
              <a:t>Definitionen</a:t>
            </a:r>
            <a:r>
              <a:rPr lang="en-US" sz="2000" dirty="0">
                <a:latin typeface="+mj-lt"/>
              </a:rPr>
              <a:t> von </a:t>
            </a:r>
            <a:r>
              <a:rPr lang="en-US" sz="2000" dirty="0" err="1">
                <a:latin typeface="+mj-lt"/>
              </a:rPr>
              <a:t>Schlüsselbegriffen</a:t>
            </a:r>
            <a:endParaRPr lang="en-US" sz="2000" dirty="0">
              <a:latin typeface="+mj-lt"/>
            </a:endParaRPr>
          </a:p>
          <a:p>
            <a:r>
              <a:rPr lang="en-US" sz="2000" dirty="0">
                <a:latin typeface="+mj-lt"/>
              </a:rPr>
              <a:t>Formatives Assessment</a:t>
            </a:r>
          </a:p>
          <a:p>
            <a:r>
              <a:rPr lang="en-US" sz="2000" dirty="0" err="1">
                <a:latin typeface="+mj-lt"/>
              </a:rPr>
              <a:t>Spielerischer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Aspekt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kann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Lernmotivation</a:t>
            </a:r>
            <a:r>
              <a:rPr lang="en-US" sz="2000" dirty="0">
                <a:latin typeface="+mj-lt"/>
              </a:rPr>
              <a:t> und </a:t>
            </a:r>
            <a:r>
              <a:rPr lang="en-US" sz="2000" dirty="0" err="1">
                <a:latin typeface="+mj-lt"/>
              </a:rPr>
              <a:t>Kognitive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Aktivierung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fördern</a:t>
            </a:r>
            <a:endParaRPr lang="en-US" sz="2000" dirty="0">
              <a:latin typeface="+mj-lt"/>
            </a:endParaRPr>
          </a:p>
          <a:p>
            <a:r>
              <a:rPr lang="de-CH" sz="2000" dirty="0">
                <a:latin typeface="+mj-lt"/>
              </a:rPr>
              <a:t>https://www.xwords-generator.de/de/solve/xbthw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04428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8055"/>
            <a:ext cx="7201941" cy="1508760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EF07196-E188-47AD-ADE1-CC2199E0B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694944"/>
            <a:ext cx="6610388" cy="104241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4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Vor- und Nachteile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45755" y="450222"/>
            <a:ext cx="1861718" cy="150659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70314" y="453269"/>
            <a:ext cx="1862765" cy="1505231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3A87B69-D1B1-4DA7-B224-F220FC5235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2130552"/>
            <a:ext cx="7205472" cy="4270248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45755" y="2127680"/>
            <a:ext cx="3887324" cy="4273119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7177897-8096-4ECF-8E0E-31C51CA8EFE2}"/>
              </a:ext>
            </a:extLst>
          </p:cNvPr>
          <p:cNvSpPr/>
          <p:nvPr/>
        </p:nvSpPr>
        <p:spPr>
          <a:xfrm>
            <a:off x="451498" y="2125995"/>
            <a:ext cx="11274158" cy="42731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graphicFrame>
        <p:nvGraphicFramePr>
          <p:cNvPr id="7" name="Inhaltsplatzhalter 3">
            <a:extLst>
              <a:ext uri="{FF2B5EF4-FFF2-40B4-BE49-F238E27FC236}">
                <a16:creationId xmlns:a16="http://schemas.microsoft.com/office/drawing/2014/main" id="{FF51C2CF-BBC0-4AF8-A73C-AB417AB7AA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7861342"/>
              </p:ext>
            </p:extLst>
          </p:nvPr>
        </p:nvGraphicFramePr>
        <p:xfrm>
          <a:off x="609600" y="2459334"/>
          <a:ext cx="10972800" cy="4059412"/>
        </p:xfrm>
        <a:graphic>
          <a:graphicData uri="http://schemas.openxmlformats.org/drawingml/2006/table">
            <a:tbl>
              <a:tblPr firstRow="1" firstCol="1" bandRow="1">
                <a:noFill/>
                <a:tableStyleId>{5C22544A-7EE6-4342-B048-85BDC9FD1C3A}</a:tableStyleId>
              </a:tblPr>
              <a:tblGrid>
                <a:gridCol w="6361999">
                  <a:extLst>
                    <a:ext uri="{9D8B030D-6E8A-4147-A177-3AD203B41FA5}">
                      <a16:colId xmlns:a16="http://schemas.microsoft.com/office/drawing/2014/main" val="3241576678"/>
                    </a:ext>
                  </a:extLst>
                </a:gridCol>
                <a:gridCol w="4610801">
                  <a:extLst>
                    <a:ext uri="{9D8B030D-6E8A-4147-A177-3AD203B41FA5}">
                      <a16:colId xmlns:a16="http://schemas.microsoft.com/office/drawing/2014/main" val="2091018101"/>
                    </a:ext>
                  </a:extLst>
                </a:gridCol>
              </a:tblGrid>
              <a:tr h="5156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CH" sz="2000" b="0" cap="all" spc="150" dirty="0">
                          <a:solidFill>
                            <a:schemeClr val="lt1"/>
                          </a:solidFill>
                          <a:effectLst/>
                          <a:latin typeface="+mj-lt"/>
                        </a:rPr>
                        <a:t>Pro</a:t>
                      </a:r>
                      <a:endParaRPr lang="de-CH" sz="2000" b="0" cap="all" spc="150" dirty="0">
                        <a:solidFill>
                          <a:schemeClr val="lt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0552" marR="130552" marT="130552" marB="13055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5053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CH" sz="2000" b="0" cap="all" spc="150" dirty="0">
                          <a:solidFill>
                            <a:schemeClr val="lt1"/>
                          </a:solidFill>
                          <a:effectLst/>
                          <a:latin typeface="+mj-lt"/>
                        </a:rPr>
                        <a:t>Kontra</a:t>
                      </a:r>
                      <a:endParaRPr lang="de-CH" sz="2000" b="0" cap="all" spc="150" dirty="0">
                        <a:solidFill>
                          <a:schemeClr val="lt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0552" marR="130552" marT="130552" marB="13055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5053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424359"/>
                  </a:ext>
                </a:extLst>
              </a:tr>
              <a:tr h="309076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de-CH" sz="2000" b="0" cap="none" spc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Es können viele verschiedene Aspekte der Unterrichtseinheit abgedeckt werden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de-CH" sz="2000" b="0" cap="none" spc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Abwechslung, Motivationssteigerung, Spass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de-CH" sz="2000" b="0" cap="none" spc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Kreatives und logisches Denken wird gefördert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de-CH" sz="2000" b="0" kern="1200" cap="none" spc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Erfolgserlebnisse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e-CH" sz="2000" b="0" kern="1200" cap="none" spc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Standortüberprüfung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de-CH" sz="2000" b="0" kern="1200" cap="none" spc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Selbstständiges Arbeiten wird gefördert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endParaRPr lang="de-CH" sz="2000" b="0" cap="none" spc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CH" sz="2000" b="0" cap="none" spc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CH" sz="2000" b="0" cap="none" spc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0552" marR="130552" marT="130552" marB="13055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de-CH" sz="2000" cap="none" spc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Nur Grundlagenwissen kann geprüft werden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de-CH" sz="2000" cap="none" spc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Nur sehr kurze Antworten möglich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de-CH" sz="2000" cap="none" spc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Andere (richtige) Lösungsansätze werden nicht beachtet (z.B. sind Synonyme nicht als Antwort möglich)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CH" sz="2000" cap="none" spc="0" dirty="0">
                          <a:solidFill>
                            <a:schemeClr val="tx1"/>
                          </a:solidFill>
                          <a:effectLst/>
                          <a:latin typeface="+mj-lt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de-CH" sz="2000" cap="none" spc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alternative Lösungsbegriffe thematisieren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CH" sz="2000" cap="none" spc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de-CH" sz="2000" cap="none" spc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30552" marR="130552" marT="130552" marB="13055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52918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9276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2" y="453981"/>
            <a:ext cx="6675120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2D82E89-5701-445C-BC15-4C0E30D60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0"/>
            <a:ext cx="6089904" cy="1426464"/>
          </a:xfrm>
        </p:spPr>
        <p:txBody>
          <a:bodyPr>
            <a:normAutofit/>
          </a:bodyPr>
          <a:lstStyle/>
          <a:p>
            <a:r>
              <a:rPr lang="de-CH">
                <a:solidFill>
                  <a:srgbClr val="FFFFFF"/>
                </a:solidFill>
              </a:rPr>
              <a:t>Anpassungen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7100" y="461737"/>
            <a:ext cx="2149361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04F3FB6-6A49-43F0-B7E8-6C0C7942C7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456" y="2798385"/>
            <a:ext cx="10597729" cy="3283260"/>
          </a:xfrm>
        </p:spPr>
        <p:txBody>
          <a:bodyPr anchor="ctr"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de-CH" sz="190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Vereinfachen: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de-CH" sz="190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Lösungsbegriffe vorgeben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de-CH" sz="190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Hilfsmittel verwenden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de-CH" sz="190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Nach einer gewissen Zeit zu zweit besprechen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de-CH" sz="190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Erschweren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de-CH" sz="190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Wettbewerb: wer ist zuerst fertig? Wer hat das Lösungswort zuerst?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de-CH" sz="190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Fertiges Kreuzworträtsel geben und Fragen/Definitionen zu den Lösungsbegriffen formulieren lassen </a:t>
            </a:r>
          </a:p>
          <a:p>
            <a:pPr marL="742950" lvl="1" indent="-285750"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de-CH" sz="190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Eigenständig Kreuzworträtsel erstellen </a:t>
            </a:r>
          </a:p>
          <a:p>
            <a:endParaRPr lang="de-CH" sz="1900"/>
          </a:p>
        </p:txBody>
      </p:sp>
    </p:spTree>
    <p:extLst>
      <p:ext uri="{BB962C8B-B14F-4D97-AF65-F5344CB8AC3E}">
        <p14:creationId xmlns:p14="http://schemas.microsoft.com/office/powerpoint/2010/main" val="227396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B04C6C-CC5B-409C-BE1B-6CF28D13D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D76EE1B-CEB0-4032-817C-607C8F011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CH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DC34FB5-0BCD-4594-A0E7-9688477FAC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1772" y="991502"/>
            <a:ext cx="10072028" cy="5185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723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169</Words>
  <Application>Microsoft Office PowerPoint</Application>
  <PresentationFormat>Breitbild</PresentationFormat>
  <Paragraphs>37</Paragraphs>
  <Slides>6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Symbol</vt:lpstr>
      <vt:lpstr>Office</vt:lpstr>
      <vt:lpstr>ICT/ Digitale Lernformen</vt:lpstr>
      <vt:lpstr>Beispiel</vt:lpstr>
      <vt:lpstr>Beispiel</vt:lpstr>
      <vt:lpstr>Vor- und Nachteile</vt:lpstr>
      <vt:lpstr>Anpassungen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Kreuzworträtsel</dc:title>
  <dc:creator>Meret Keiser</dc:creator>
  <cp:lastModifiedBy>Meret Keiser</cp:lastModifiedBy>
  <cp:revision>2</cp:revision>
  <dcterms:created xsi:type="dcterms:W3CDTF">2021-12-08T12:32:56Z</dcterms:created>
  <dcterms:modified xsi:type="dcterms:W3CDTF">2021-12-08T12:54:06Z</dcterms:modified>
</cp:coreProperties>
</file>