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7" r:id="rId4"/>
    <p:sldId id="264" r:id="rId5"/>
    <p:sldId id="257" r:id="rId6"/>
    <p:sldId id="268" r:id="rId7"/>
    <p:sldId id="270" r:id="rId8"/>
    <p:sldId id="271" r:id="rId9"/>
    <p:sldId id="269" r:id="rId10"/>
    <p:sldId id="272" r:id="rId11"/>
    <p:sldId id="275" r:id="rId12"/>
    <p:sldId id="277" r:id="rId13"/>
    <p:sldId id="278" r:id="rId14"/>
    <p:sldId id="279" r:id="rId15"/>
    <p:sldId id="281" r:id="rId16"/>
    <p:sldId id="282" r:id="rId17"/>
    <p:sldId id="280" r:id="rId18"/>
  </p:sldIdLst>
  <p:sldSz cx="9144000" cy="6858000" type="screen4x3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7"/>
    <p:restoredTop sz="94646"/>
  </p:normalViewPr>
  <p:slideViewPr>
    <p:cSldViewPr snapToGrid="0" snapToObjects="1">
      <p:cViewPr>
        <p:scale>
          <a:sx n="89" d="100"/>
          <a:sy n="89" d="100"/>
        </p:scale>
        <p:origin x="1648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2B51D-1EEC-7646-8C9F-6A4F7E2498F5}" type="datetimeFigureOut">
              <a:rPr lang="de-DE" smtClean="0"/>
              <a:t>12.04.21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E8472-4561-554F-B1C8-0BE3B2C91B4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328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4600-0E53-764D-B7A9-36C79EEA3C16}" type="datetimeFigureOut">
              <a:rPr lang="de-DE" smtClean="0"/>
              <a:t>12.04.21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C92E3-1FF5-9F4A-9209-5D51A3FD1B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385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431F-F6EB-134B-AAC1-1FC7E6147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7E1B2-52CD-CC4A-ADCE-E78B5E078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3A556-D760-2D4E-ACB1-A634B7E9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9900-6980-5F4F-8BCC-309AE60F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7E43A-F823-BB4E-B0C9-12FB7BF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45053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5551-4341-9943-B6E4-69D6F232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81AFB-5AEF-4E4A-BA23-4C65B2E76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F31B7-8CA8-2C43-828E-8E580E5E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863B8-C293-3F46-92F1-7F762635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8B326-90C2-2941-AE62-6F2DEA2C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12533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A708F-ACFF-7642-9126-9A6083A2A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D76EC-5705-7C4A-9503-8464E493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E4858-0746-3F42-BFC1-558EBDCF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D7EB2-A7DF-164E-B456-D59A0670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8D287-BE6E-0041-8D16-86693D6B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26546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64BD-0C34-6844-AF02-2A5D3C98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9E5C5-2EB1-914F-9387-DF5F3F659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09C26-95D4-024C-9EAD-8331B530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3BAAE-923C-4744-803D-8BA018ED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0E7E7-09D4-764D-BCBD-4421962E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61390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0918-5070-4B42-B1E2-ADAA3DEB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6BD52-1A09-4747-952B-42CD0492A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A1A01-F8AC-BB4F-AA75-425C1BE3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0BBD-EB0B-8B49-9884-E75F82F7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00D15-0ABC-8342-8F8D-4AC8EBBB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82671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100B-1FE6-6943-B238-B5922DCC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0C07B-9D0D-7840-AF12-CF5147D09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64587-CFE1-D842-A51A-D71ECCF92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03641-7198-A245-9DCF-4C57631C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FB8B7-2481-6942-B5A0-1C9E75F4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5D980-5B0A-DD4A-9858-4FE57209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50548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9277-96FB-E241-8E76-3E77C5BC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A7DA6-8FB2-084D-A759-CA1E6A3C6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9C803-1ACD-2640-8FB5-13263B58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BCA35-C74F-2640-AF32-C1B398E9E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AF19E-10A4-144F-85B2-36911C5E6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110E6-CE13-4D4F-8305-61E6E59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8390E-9159-CE46-8294-089B0D12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FE165-818C-844D-ABDA-39EC6F4D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31232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A9BD-0D51-7940-BB3D-28277CF1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2DAAE-7ED3-3840-94B6-3355CB67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59AAD-B266-8D49-96BC-9DCCE4E2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8AEED-D58B-6F46-A93E-E98F4F16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15563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988C6-6F67-3441-A6BB-2A8F4F12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9E4A6-6B4C-134A-B2E6-9737D91E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CFA65-23AF-3A47-9F8B-1CD522D0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2423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2BFA-5946-8648-A3B8-404A8DC9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AE64-ECF1-4645-BC7D-41F68E97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9F679-D696-BA47-B40F-A555F68DD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0C146-86A4-9E47-994C-F4D95860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A9977-3EFC-C44E-985C-1411056F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56508-2F5C-2644-9347-AD23E7C4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51193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66FB-F687-BF43-944B-6828F1DD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8F013-347A-B14D-964A-120C97204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D998D-B9A1-8941-BA55-C49A4B137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86126-B1BF-6B44-9A64-18FBF815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CB677-9747-BB40-B208-343669D6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9F19C-BBA4-444A-87A8-12A2EF7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97905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DD40C-DDC5-6843-8FA6-7298BECE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35BD-5780-6948-B145-FD099CB8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2A0A-80C2-1F47-84E9-C873EEAAA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9B87-72D3-AF4A-92B2-BD16A3F9C963}" type="datetime1">
              <a:rPr lang="de-CH" smtClean="0"/>
              <a:t>12.04.21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CF423-6FB2-F24A-98B2-4100F3F8F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Joëlle Metzger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EB200-D6B9-FF4A-B374-7663370D6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1664-2D2F-8542-AB4E-B95ABA058B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9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924440"/>
            <a:ext cx="6858000" cy="2330002"/>
          </a:xfrm>
        </p:spPr>
        <p:txBody>
          <a:bodyPr>
            <a:normAutofit/>
          </a:bodyPr>
          <a:lstStyle/>
          <a:p>
            <a:r>
              <a:rPr lang="de-DE" sz="4700" dirty="0"/>
              <a:t>Pathophysiologie Diabetes Mellitus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279432"/>
          </a:xfrm>
        </p:spPr>
        <p:txBody>
          <a:bodyPr>
            <a:normAutofit/>
          </a:bodyPr>
          <a:lstStyle/>
          <a:p>
            <a:r>
              <a:rPr lang="de-DE" dirty="0"/>
              <a:t>15. April 2021 | Berufsfachschule Gesundheit Baselland | FaGe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101664-2D2F-8542-AB4E-B95ABA058BE0}" type="slidenum">
              <a:rPr lang="de-DE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de-DE">
              <a:solidFill>
                <a:srgbClr val="898989"/>
              </a:solidFill>
            </a:endParaRPr>
          </a:p>
        </p:txBody>
      </p:sp>
      <p:pic>
        <p:nvPicPr>
          <p:cNvPr id="45" name="Picture 44" descr="A pile of cubes&#10;&#10;Description automatically generated with medium confidence">
            <a:extLst>
              <a:ext uri="{FF2B5EF4-FFF2-40B4-BE49-F238E27FC236}">
                <a16:creationId xmlns:a16="http://schemas.microsoft.com/office/drawing/2014/main" id="{50409992-C40F-C848-ACF6-B854FBDF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25" y="4004161"/>
            <a:ext cx="4043950" cy="23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Diabetes Mellitus Typ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800" dirty="0"/>
              <a:t> </a:t>
            </a:r>
            <a:r>
              <a:rPr lang="de-CH" sz="2400" dirty="0">
                <a:sym typeface="Wingdings" pitchFamily="2" charset="2"/>
              </a:rPr>
              <a:t>5-10% der Menschen betroffen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400" dirty="0">
                <a:sym typeface="Wingdings" pitchFamily="2" charset="2"/>
              </a:rPr>
              <a:t> Entzündung B-Zellen des Pankreas  Insulinmangel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400" dirty="0">
                <a:sym typeface="Wingdings" pitchFamily="2" charset="2"/>
              </a:rPr>
              <a:t> ohne Insulin  keine Glukoseaufnahme von Blut in Zellen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400" dirty="0">
                <a:sym typeface="Wingdings" pitchFamily="2" charset="2"/>
              </a:rPr>
              <a:t> Körper wird nicht mehr mit Energie versorgt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400" dirty="0">
                <a:sym typeface="Wingdings" pitchFamily="2" charset="2"/>
              </a:rPr>
              <a:t> Blutzuckeranstieg  Hyperglykämie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400" dirty="0">
                <a:sym typeface="Wingdings" pitchFamily="2" charset="2"/>
              </a:rPr>
              <a:t> Symptome: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Gewichtsverlust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körperliche Schwäche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grössere Harnausscheidung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>
                <a:sym typeface="Wingdings" pitchFamily="2" charset="2"/>
              </a:rPr>
              <a:t>grosser Durst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10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92B0BA4-0B00-D747-8CF8-5BA7E66CF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429" y="3819736"/>
            <a:ext cx="4523844" cy="22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Diabetes Mellitus Typ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800" dirty="0"/>
              <a:t> </a:t>
            </a:r>
            <a:r>
              <a:rPr lang="de-CH" sz="2400" dirty="0">
                <a:sym typeface="Wingdings" pitchFamily="2" charset="2"/>
              </a:rPr>
              <a:t>schwerer Insulinmangel: Körper ist gezwungen </a:t>
            </a:r>
            <a:r>
              <a:rPr lang="de-CH" sz="2400" dirty="0" err="1">
                <a:sym typeface="Wingdings" pitchFamily="2" charset="2"/>
              </a:rPr>
              <a:t>Ketonkörper</a:t>
            </a:r>
            <a:r>
              <a:rPr lang="de-CH" sz="2400" dirty="0">
                <a:sym typeface="Wingdings" pitchFamily="2" charset="2"/>
              </a:rPr>
              <a:t> als Energiequelle herzustellen  </a:t>
            </a:r>
            <a:r>
              <a:rPr lang="de-CH" sz="2400" b="1" dirty="0" err="1">
                <a:sym typeface="Wingdings" pitchFamily="2" charset="2"/>
              </a:rPr>
              <a:t>ketoazidotisches</a:t>
            </a:r>
            <a:r>
              <a:rPr lang="de-CH" sz="2400" b="1" dirty="0">
                <a:sym typeface="Wingdings" pitchFamily="2" charset="2"/>
              </a:rPr>
              <a:t> Koma</a:t>
            </a:r>
            <a:endParaRPr lang="de-CH" sz="24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2400" dirty="0">
                <a:sym typeface="Wingdings" pitchFamily="2" charset="2"/>
              </a:rPr>
              <a:t> </a:t>
            </a:r>
            <a:r>
              <a:rPr lang="de-CH" sz="2400" dirty="0" err="1">
                <a:sym typeface="Wingdings" pitchFamily="2" charset="2"/>
              </a:rPr>
              <a:t>Ketonkörper</a:t>
            </a:r>
            <a:r>
              <a:rPr lang="de-CH" sz="2400" dirty="0">
                <a:sym typeface="Wingdings" pitchFamily="2" charset="2"/>
              </a:rPr>
              <a:t> werden anstatt Glukose verwertet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400" dirty="0">
                <a:sym typeface="Wingdings" pitchFamily="2" charset="2"/>
              </a:rPr>
              <a:t> führt zu Übersäuerung (Azidose) des Bluts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400" b="1" dirty="0">
                <a:sym typeface="Wingdings" pitchFamily="2" charset="2"/>
              </a:rPr>
              <a:t> </a:t>
            </a:r>
            <a:r>
              <a:rPr lang="de-CH" sz="2400" dirty="0">
                <a:sym typeface="Wingdings" pitchFamily="2" charset="2"/>
              </a:rPr>
              <a:t>Symptome: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2100" dirty="0">
                <a:sym typeface="Wingdings" pitchFamily="2" charset="2"/>
              </a:rPr>
              <a:t> vertiefte Atmung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2100" dirty="0">
                <a:sym typeface="Wingdings" pitchFamily="2" charset="2"/>
              </a:rPr>
              <a:t> riecht nach Aceton</a:t>
            </a:r>
          </a:p>
          <a:p>
            <a:pPr marL="342900" lvl="1" indent="0">
              <a:buNone/>
            </a:pPr>
            <a:endParaRPr lang="de-CH" sz="2100" dirty="0">
              <a:sym typeface="Wingdings" pitchFamily="2" charset="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11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88832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Insulintherapie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400" dirty="0"/>
              <a:t> </a:t>
            </a:r>
            <a:r>
              <a:rPr lang="de-CH" sz="2000" dirty="0"/>
              <a:t>das fehlende Insulin wird mit Injektionen ausgeglichen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zieht sich durch das ganze Leben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Dosierung schwierig zu finden (Überdosierung)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zu viel Insulin gespritzt </a:t>
            </a:r>
            <a:r>
              <a:rPr lang="de-CH" sz="2000" dirty="0">
                <a:sym typeface="Wingdings" pitchFamily="2" charset="2"/>
              </a:rPr>
              <a:t> Hypoglykämie  Blutzucker sinkt ! (lebensbedrohlich)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 vor allem das Gehirn reagiert auf zu wenig Glucose: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sym typeface="Wingdings" pitchFamily="2" charset="2"/>
            </a:endParaRPr>
          </a:p>
          <a:p>
            <a:pPr marL="0" indent="0">
              <a:buNone/>
            </a:pPr>
            <a:endParaRPr lang="de-CH" sz="20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12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CB996E1-13F9-D547-A5F1-48A65DF6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825557"/>
            <a:ext cx="6108700" cy="12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Insulintherapie Zusammenhänge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/>
              <a:t>muss unbedingt mit in Dosierung einbezogen werden:</a:t>
            </a:r>
          </a:p>
          <a:p>
            <a:pPr marL="0" indent="0">
              <a:buNone/>
            </a:pPr>
            <a:endParaRPr lang="de-CH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 Nahrungsaufnahme</a:t>
            </a:r>
          </a:p>
          <a:p>
            <a:pPr marL="342900" lvl="1" indent="0">
              <a:buNone/>
            </a:pPr>
            <a:r>
              <a:rPr lang="de-CH" sz="2000" dirty="0">
                <a:sym typeface="Wingdings" pitchFamily="2" charset="2"/>
              </a:rPr>
              <a:t>     zu viel: Hyperglykämie  </a:t>
            </a:r>
            <a:r>
              <a:rPr lang="de-CH" sz="2000" dirty="0">
                <a:solidFill>
                  <a:srgbClr val="00B050"/>
                </a:solidFill>
                <a:sym typeface="Wingdings" pitchFamily="2" charset="2"/>
              </a:rPr>
              <a:t>mehr Insulin spritzen</a:t>
            </a:r>
          </a:p>
          <a:p>
            <a:pPr marL="342900" lvl="1" indent="0">
              <a:buNone/>
            </a:pPr>
            <a:endParaRPr lang="de-CH" sz="2000" dirty="0"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 Muskelarbeit (sportliche Aktivitäten)</a:t>
            </a:r>
            <a:br>
              <a:rPr lang="de-CH" sz="2000" dirty="0">
                <a:sym typeface="Wingdings" pitchFamily="2" charset="2"/>
              </a:rPr>
            </a:br>
            <a:r>
              <a:rPr lang="de-CH" sz="2000" dirty="0">
                <a:sym typeface="Wingdings" pitchFamily="2" charset="2"/>
              </a:rPr>
              <a:t>	zu viel: Hypoglykämie </a:t>
            </a:r>
            <a:r>
              <a:rPr lang="de-CH" sz="2000" dirty="0">
                <a:solidFill>
                  <a:srgbClr val="FF0000"/>
                </a:solidFill>
                <a:sym typeface="Wingdings" pitchFamily="2" charset="2"/>
              </a:rPr>
              <a:t> weniger Insulin spritzen</a:t>
            </a:r>
          </a:p>
          <a:p>
            <a:pPr marL="342900" lvl="1" indent="0">
              <a:buNone/>
            </a:pPr>
            <a:endParaRPr lang="de-CH" sz="2000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r>
              <a:rPr lang="de-CH" sz="2000" dirty="0">
                <a:sym typeface="Wingdings" pitchFamily="2" charset="2"/>
              </a:rPr>
              <a:t> Alkoholkonsum</a:t>
            </a:r>
            <a:br>
              <a:rPr lang="de-CH" sz="2000" dirty="0">
                <a:sym typeface="Wingdings" pitchFamily="2" charset="2"/>
              </a:rPr>
            </a:br>
            <a:r>
              <a:rPr lang="de-CH" sz="2000" dirty="0">
                <a:sym typeface="Wingdings" pitchFamily="2" charset="2"/>
              </a:rPr>
              <a:t>	zu viel: Hypoglykämie  </a:t>
            </a:r>
            <a:r>
              <a:rPr lang="de-CH" sz="2000" dirty="0">
                <a:solidFill>
                  <a:srgbClr val="FF0000"/>
                </a:solidFill>
                <a:sym typeface="Wingdings" pitchFamily="2" charset="2"/>
              </a:rPr>
              <a:t>weniger Insulin spritzen</a:t>
            </a:r>
          </a:p>
          <a:p>
            <a:pPr lvl="1">
              <a:buFont typeface="Wingdings" pitchFamily="2" charset="2"/>
              <a:buChar char="à"/>
            </a:pPr>
            <a:endParaRPr lang="de-CH" sz="17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13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79427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14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6A9EE1-7114-0145-9B17-A4D1512D6B59}"/>
              </a:ext>
            </a:extLst>
          </p:cNvPr>
          <p:cNvSpPr/>
          <p:nvPr/>
        </p:nvSpPr>
        <p:spPr>
          <a:xfrm>
            <a:off x="628650" y="2057400"/>
            <a:ext cx="2171700" cy="1009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  <a:r>
              <a:rPr lang="en-CH" dirty="0"/>
              <a:t>ssen</a:t>
            </a:r>
          </a:p>
          <a:p>
            <a:pPr algn="ctr"/>
            <a:r>
              <a:rPr lang="en-CH" dirty="0"/>
              <a:t>(Kohlenhydrate)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C5A72D-DAAF-6E44-A448-C257A599CBAA}"/>
              </a:ext>
            </a:extLst>
          </p:cNvPr>
          <p:cNvSpPr/>
          <p:nvPr/>
        </p:nvSpPr>
        <p:spPr>
          <a:xfrm>
            <a:off x="628650" y="3964780"/>
            <a:ext cx="2171700" cy="100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Sport</a:t>
            </a:r>
          </a:p>
          <a:p>
            <a:pPr algn="ctr"/>
            <a:r>
              <a:rPr lang="en-CH" dirty="0"/>
              <a:t>Alkohol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E5E8389-3A5F-F349-803E-904E635B0230}"/>
              </a:ext>
            </a:extLst>
          </p:cNvPr>
          <p:cNvSpPr/>
          <p:nvPr/>
        </p:nvSpPr>
        <p:spPr>
          <a:xfrm>
            <a:off x="3134224" y="1918784"/>
            <a:ext cx="421105" cy="55345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407E5D-C81C-E541-92C2-3906CA942B1B}"/>
              </a:ext>
            </a:extLst>
          </p:cNvPr>
          <p:cNvCxnSpPr>
            <a:cxnSpLocks/>
          </p:cNvCxnSpPr>
          <p:nvPr/>
        </p:nvCxnSpPr>
        <p:spPr>
          <a:xfrm>
            <a:off x="3128210" y="2562224"/>
            <a:ext cx="58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B6108-781F-504C-BBB5-8E2E429159EF}"/>
              </a:ext>
            </a:extLst>
          </p:cNvPr>
          <p:cNvSpPr/>
          <p:nvPr/>
        </p:nvSpPr>
        <p:spPr>
          <a:xfrm>
            <a:off x="4129836" y="2017813"/>
            <a:ext cx="2171700" cy="1009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Blutzuckerspiegel steigt</a:t>
            </a:r>
          </a:p>
          <a:p>
            <a:pPr algn="ctr"/>
            <a:r>
              <a:rPr lang="de-CH" sz="1200" b="1" dirty="0">
                <a:solidFill>
                  <a:srgbClr val="FF0000"/>
                </a:solidFill>
              </a:rPr>
              <a:t>Hyper</a:t>
            </a:r>
            <a:r>
              <a:rPr lang="de-CH" sz="1200" dirty="0">
                <a:solidFill>
                  <a:srgbClr val="FF0000"/>
                </a:solidFill>
              </a:rPr>
              <a:t>glykämie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B005-A639-C040-B3D8-DA5E394C10EB}"/>
              </a:ext>
            </a:extLst>
          </p:cNvPr>
          <p:cNvSpPr txBox="1"/>
          <p:nvPr/>
        </p:nvSpPr>
        <p:spPr>
          <a:xfrm>
            <a:off x="6457950" y="2017813"/>
            <a:ext cx="266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da PatientInnen mit Diabetes Typ 1</a:t>
            </a:r>
          </a:p>
          <a:p>
            <a:r>
              <a:rPr lang="de-CH" sz="1200" dirty="0"/>
              <a:t>kein körpereigenes Insulin besitzen</a:t>
            </a:r>
          </a:p>
          <a:p>
            <a:endParaRPr lang="de-CH" sz="1200" dirty="0"/>
          </a:p>
          <a:p>
            <a:pPr marL="171450" indent="-171450">
              <a:buFont typeface="Wingdings" pitchFamily="2" charset="2"/>
              <a:buChar char="à"/>
            </a:pPr>
            <a:r>
              <a:rPr lang="de-CH" sz="1200" dirty="0">
                <a:sym typeface="Wingdings" pitchFamily="2" charset="2"/>
              </a:rPr>
              <a:t>Insulin spritzen, dass Glukose in </a:t>
            </a:r>
            <a:br>
              <a:rPr lang="de-CH" sz="1200" dirty="0">
                <a:sym typeface="Wingdings" pitchFamily="2" charset="2"/>
              </a:rPr>
            </a:br>
            <a:r>
              <a:rPr lang="de-CH" sz="1200" dirty="0">
                <a:sym typeface="Wingdings" pitchFamily="2" charset="2"/>
              </a:rPr>
              <a:t>die Zellen aufgenommen werden kann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7C927A-CF65-0D4C-9934-356CD21AE28F}"/>
              </a:ext>
            </a:extLst>
          </p:cNvPr>
          <p:cNvCxnSpPr>
            <a:cxnSpLocks/>
          </p:cNvCxnSpPr>
          <p:nvPr/>
        </p:nvCxnSpPr>
        <p:spPr>
          <a:xfrm>
            <a:off x="3043989" y="4469605"/>
            <a:ext cx="58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5">
            <a:extLst>
              <a:ext uri="{FF2B5EF4-FFF2-40B4-BE49-F238E27FC236}">
                <a16:creationId xmlns:a16="http://schemas.microsoft.com/office/drawing/2014/main" id="{B486F7F2-3527-FC4A-9F0F-07ED6D5F10D8}"/>
              </a:ext>
            </a:extLst>
          </p:cNvPr>
          <p:cNvSpPr/>
          <p:nvPr/>
        </p:nvSpPr>
        <p:spPr>
          <a:xfrm rot="10800000">
            <a:off x="3128210" y="4556712"/>
            <a:ext cx="421105" cy="553453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798D47-45F3-7147-BE51-0EA547021324}"/>
              </a:ext>
            </a:extLst>
          </p:cNvPr>
          <p:cNvSpPr/>
          <p:nvPr/>
        </p:nvSpPr>
        <p:spPr>
          <a:xfrm>
            <a:off x="4129836" y="3963776"/>
            <a:ext cx="2171700" cy="1009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Blutzuckerspiegel sinkt</a:t>
            </a:r>
          </a:p>
          <a:p>
            <a:pPr algn="ctr"/>
            <a:r>
              <a:rPr lang="de-CH" sz="1200" b="1" dirty="0">
                <a:solidFill>
                  <a:srgbClr val="00B050"/>
                </a:solidFill>
              </a:rPr>
              <a:t>Hypo</a:t>
            </a:r>
            <a:r>
              <a:rPr lang="de-CH" sz="1200" dirty="0">
                <a:solidFill>
                  <a:srgbClr val="00B050"/>
                </a:solidFill>
              </a:rPr>
              <a:t>glykämie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F1D2-3750-A342-9633-9B1DDF89F7CC}"/>
              </a:ext>
            </a:extLst>
          </p:cNvPr>
          <p:cNvSpPr txBox="1"/>
          <p:nvPr/>
        </p:nvSpPr>
        <p:spPr>
          <a:xfrm>
            <a:off x="6457950" y="3899004"/>
            <a:ext cx="266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Körperzellen verbrauchen als Energiequelle Glukose </a:t>
            </a:r>
          </a:p>
          <a:p>
            <a:endParaRPr lang="de-CH" sz="1200" dirty="0">
              <a:sym typeface="Wingdings" pitchFamily="2" charset="2"/>
            </a:endParaRPr>
          </a:p>
          <a:p>
            <a:r>
              <a:rPr lang="de-CH" sz="1200" dirty="0">
                <a:sym typeface="Wingdings" pitchFamily="2" charset="2"/>
              </a:rPr>
              <a:t> weniger Insulin spritzen, dass Glukose im Blut bleibt und der Blutzuckerspiegel nicht zu tief absinkt</a:t>
            </a:r>
          </a:p>
        </p:txBody>
      </p:sp>
    </p:spTree>
    <p:extLst>
      <p:ext uri="{BB962C8B-B14F-4D97-AF65-F5344CB8AC3E}">
        <p14:creationId xmlns:p14="http://schemas.microsoft.com/office/powerpoint/2010/main" val="195446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Insulin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50132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400" dirty="0"/>
              <a:t> </a:t>
            </a:r>
            <a:r>
              <a:rPr lang="de-CH" sz="2000" dirty="0"/>
              <a:t>Injektionen müssen zuerst von der Subkutis (Injektionsort) ins Blut aufgenommen werden </a:t>
            </a:r>
            <a:r>
              <a:rPr lang="de-CH" sz="2000" dirty="0">
                <a:sym typeface="Wingdings" pitchFamily="2" charset="2"/>
              </a:rPr>
              <a:t> Verzögerung</a:t>
            </a:r>
          </a:p>
          <a:p>
            <a:pPr marL="0" indent="0">
              <a:buNone/>
            </a:pPr>
            <a:endParaRPr lang="de-CH" sz="20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 verschiedene Insulinmedikamente haben verschiedene Wirkungsdauer</a:t>
            </a:r>
          </a:p>
          <a:p>
            <a:pPr marL="0" indent="0">
              <a:buNone/>
            </a:pPr>
            <a:endParaRPr lang="de-CH" sz="20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 Normalinsulin: </a:t>
            </a:r>
            <a:br>
              <a:rPr lang="de-CH" sz="2000" dirty="0">
                <a:sym typeface="Wingdings" pitchFamily="2" charset="2"/>
              </a:rPr>
            </a:br>
            <a:r>
              <a:rPr lang="de-CH" sz="2000" dirty="0">
                <a:sym typeface="Wingdings" pitchFamily="2" charset="2"/>
              </a:rPr>
              <a:t> fängt nach 30-60 Minuten (nach Injektion) an zu wirken</a:t>
            </a:r>
            <a:br>
              <a:rPr lang="de-CH" sz="2000" dirty="0">
                <a:sym typeface="Wingdings" pitchFamily="2" charset="2"/>
              </a:rPr>
            </a:br>
            <a:r>
              <a:rPr lang="de-CH" sz="2000" dirty="0">
                <a:sym typeface="Wingdings" pitchFamily="2" charset="2"/>
              </a:rPr>
              <a:t> baut sich nach 5 Stunden wieder ab</a:t>
            </a:r>
            <a:br>
              <a:rPr lang="de-CH" sz="2000" dirty="0">
                <a:sym typeface="Wingdings" pitchFamily="2" charset="2"/>
              </a:rPr>
            </a:br>
            <a:r>
              <a:rPr lang="de-CH" sz="2000" dirty="0">
                <a:sym typeface="Wingdings" pitchFamily="2" charset="2"/>
              </a:rPr>
              <a:t> «</a:t>
            </a:r>
            <a:r>
              <a:rPr lang="de-CH" sz="2000" dirty="0" err="1">
                <a:sym typeface="Wingdings" pitchFamily="2" charset="2"/>
              </a:rPr>
              <a:t>Actrapid</a:t>
            </a:r>
            <a:r>
              <a:rPr lang="de-CH" sz="2000" dirty="0">
                <a:sym typeface="Wingdings" pitchFamily="2" charset="2"/>
              </a:rPr>
              <a:t>»</a:t>
            </a:r>
          </a:p>
          <a:p>
            <a:pPr marL="0" indent="0">
              <a:buNone/>
            </a:pPr>
            <a:endParaRPr lang="de-CH" sz="17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Kurzwirkende Insulin-Analoga</a:t>
            </a:r>
            <a:br>
              <a:rPr lang="de-CH" sz="2000" dirty="0"/>
            </a:br>
            <a:r>
              <a:rPr lang="de-CH" sz="2000" dirty="0">
                <a:sym typeface="Wingdings" pitchFamily="2" charset="2"/>
              </a:rPr>
              <a:t> wirken schon nach 10 Minuten, Wirkungsdauer 3.5 Stunden</a:t>
            </a:r>
            <a:br>
              <a:rPr lang="de-CH" sz="2000" dirty="0"/>
            </a:br>
            <a:r>
              <a:rPr lang="de-CH" sz="2000" dirty="0">
                <a:sym typeface="Wingdings" pitchFamily="2" charset="2"/>
              </a:rPr>
              <a:t> Risiko Hypoglykämie senken</a:t>
            </a:r>
            <a:br>
              <a:rPr lang="de-CH" sz="2000" dirty="0">
                <a:sym typeface="Wingdings" pitchFamily="2" charset="2"/>
              </a:rPr>
            </a:br>
            <a:r>
              <a:rPr lang="de-CH" sz="2000" dirty="0">
                <a:sym typeface="Wingdings" pitchFamily="2" charset="2"/>
              </a:rPr>
              <a:t> «</a:t>
            </a:r>
            <a:r>
              <a:rPr lang="de-CH" sz="2000" dirty="0" err="1">
                <a:sym typeface="Wingdings" pitchFamily="2" charset="2"/>
              </a:rPr>
              <a:t>Humalog</a:t>
            </a:r>
            <a:r>
              <a:rPr lang="de-CH" sz="2000" dirty="0">
                <a:sym typeface="Wingdings" pitchFamily="2" charset="2"/>
              </a:rPr>
              <a:t>», «</a:t>
            </a:r>
            <a:r>
              <a:rPr lang="de-CH" sz="2000" dirty="0" err="1">
                <a:sym typeface="Wingdings" pitchFamily="2" charset="2"/>
              </a:rPr>
              <a:t>NovoRapid</a:t>
            </a:r>
            <a:r>
              <a:rPr lang="de-CH" sz="2000" dirty="0">
                <a:sym typeface="Wingdings" pitchFamily="2" charset="2"/>
              </a:rPr>
              <a:t>»</a:t>
            </a:r>
            <a:br>
              <a:rPr lang="de-CH" sz="2000" dirty="0">
                <a:sym typeface="Wingdings" pitchFamily="2" charset="2"/>
              </a:rPr>
            </a:br>
            <a:br>
              <a:rPr lang="de-CH" sz="2000" dirty="0"/>
            </a:br>
            <a:endParaRPr lang="de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15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16480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Insulin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50132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400" dirty="0"/>
              <a:t> </a:t>
            </a:r>
            <a:r>
              <a:rPr lang="de-CH" sz="2000" dirty="0"/>
              <a:t>andere Insulin-Analoga</a:t>
            </a:r>
            <a:br>
              <a:rPr lang="de-CH" sz="2000" dirty="0"/>
            </a:br>
            <a:r>
              <a:rPr lang="de-CH" sz="2000" dirty="0">
                <a:sym typeface="Wingdings" pitchFamily="2" charset="2"/>
              </a:rPr>
              <a:t> nach 60 Minuten, Wirkungsdauer 9-18 Stunden</a:t>
            </a:r>
            <a:br>
              <a:rPr lang="de-CH" sz="2000" dirty="0">
                <a:sym typeface="Wingdings" pitchFamily="2" charset="2"/>
              </a:rPr>
            </a:br>
            <a:r>
              <a:rPr lang="de-CH" sz="2000" dirty="0">
                <a:sym typeface="Wingdings" pitchFamily="2" charset="2"/>
              </a:rPr>
              <a:t> «</a:t>
            </a:r>
            <a:r>
              <a:rPr lang="de-CH" sz="2000" dirty="0" err="1">
                <a:sym typeface="Wingdings" pitchFamily="2" charset="2"/>
              </a:rPr>
              <a:t>Insuman</a:t>
            </a:r>
            <a:r>
              <a:rPr lang="de-CH" sz="2000" dirty="0">
                <a:sym typeface="Wingdings" pitchFamily="2" charset="2"/>
              </a:rPr>
              <a:t> Basal», «</a:t>
            </a:r>
            <a:r>
              <a:rPr lang="de-CH" sz="2000" dirty="0" err="1">
                <a:sym typeface="Wingdings" pitchFamily="2" charset="2"/>
              </a:rPr>
              <a:t>Huminuslin</a:t>
            </a:r>
            <a:r>
              <a:rPr lang="de-CH" sz="2000" dirty="0">
                <a:sym typeface="Wingdings" pitchFamily="2" charset="2"/>
              </a:rPr>
              <a:t>»</a:t>
            </a:r>
          </a:p>
          <a:p>
            <a:pPr marL="0" indent="0">
              <a:buNone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Langwirkende Insulin-Analoga</a:t>
            </a:r>
            <a:br>
              <a:rPr lang="de-CH" sz="2000" dirty="0"/>
            </a:br>
            <a:r>
              <a:rPr lang="de-CH" sz="2000" dirty="0">
                <a:sym typeface="Wingdings" pitchFamily="2" charset="2"/>
              </a:rPr>
              <a:t> nach 60 Minuten, Wirkungsdauer 20-42 Stunden</a:t>
            </a:r>
            <a:br>
              <a:rPr lang="de-CH" sz="2000" dirty="0">
                <a:sym typeface="Wingdings" pitchFamily="2" charset="2"/>
              </a:rPr>
            </a:br>
            <a:r>
              <a:rPr lang="de-CH" sz="2000" dirty="0">
                <a:sym typeface="Wingdings" pitchFamily="2" charset="2"/>
              </a:rPr>
              <a:t> «</a:t>
            </a:r>
            <a:r>
              <a:rPr lang="de-CH" sz="2000" dirty="0" err="1">
                <a:sym typeface="Wingdings" pitchFamily="2" charset="2"/>
              </a:rPr>
              <a:t>Glargin</a:t>
            </a:r>
            <a:r>
              <a:rPr lang="de-CH" sz="2000" dirty="0">
                <a:sym typeface="Wingdings" pitchFamily="2" charset="2"/>
              </a:rPr>
              <a:t>»</a:t>
            </a:r>
          </a:p>
          <a:p>
            <a:pPr marL="0" indent="0">
              <a:buNone/>
            </a:pPr>
            <a:endParaRPr lang="de-CH" sz="20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 Individuelle Bedürfnisse sind somit gut abgedeckt</a:t>
            </a:r>
          </a:p>
          <a:p>
            <a:pPr marL="0" indent="0">
              <a:buNone/>
            </a:pPr>
            <a:endParaRPr lang="de-CH" sz="20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 2-3 mal/ Tag wird Insulin normalerweise gespritzt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700" dirty="0">
                <a:sym typeface="Wingdings" pitchFamily="2" charset="2"/>
              </a:rPr>
              <a:t>2/3 morgens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700" dirty="0">
                <a:sym typeface="Wingdings" pitchFamily="2" charset="2"/>
              </a:rPr>
              <a:t>1/3 abends</a:t>
            </a:r>
            <a:br>
              <a:rPr lang="de-CH" sz="1700" dirty="0"/>
            </a:br>
            <a:endParaRPr lang="de-CH" sz="17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16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7224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Insulin – Wirkungsdauer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17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C9F8035-2CE4-674E-86CC-D9AC3629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61" y="1822053"/>
            <a:ext cx="6890677" cy="37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3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(auf Wandtafel notieren)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4351338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de-DE" sz="2400" dirty="0"/>
              <a:t> Definition &amp; Ursachen Diabetes Mellitus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DE" sz="2400" dirty="0"/>
              <a:t> Folgen und Langzeiterkrankungen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DE" sz="2400" dirty="0"/>
              <a:t> Diabetes Mellitus Typ 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100" dirty="0"/>
              <a:t> Ursachen und Symptome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100" dirty="0"/>
              <a:t> Insulintherapie und Hypoglykämie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100" dirty="0"/>
              <a:t> Insulin</a:t>
            </a:r>
          </a:p>
          <a:p>
            <a:pPr marL="268288" lvl="1" indent="-220663">
              <a:buFont typeface="Courier New" panose="02070309020205020404" pitchFamily="49" charset="0"/>
              <a:buChar char="o"/>
            </a:pPr>
            <a:r>
              <a:rPr lang="de-DE" sz="2400" dirty="0"/>
              <a:t>Diabetes Mellitus Typ 2</a:t>
            </a:r>
          </a:p>
          <a:p>
            <a:pPr marL="611188" lvl="2" indent="-220663">
              <a:buFont typeface="Courier New" panose="02070309020205020404" pitchFamily="49" charset="0"/>
              <a:buChar char="o"/>
            </a:pPr>
            <a:r>
              <a:rPr lang="de-DE" sz="2100" dirty="0"/>
              <a:t>Ursachen</a:t>
            </a:r>
          </a:p>
          <a:p>
            <a:pPr marL="611188" lvl="2" indent="-220663">
              <a:buFont typeface="Courier New" panose="02070309020205020404" pitchFamily="49" charset="0"/>
              <a:buChar char="o"/>
            </a:pPr>
            <a:r>
              <a:rPr lang="de-DE" sz="2100" dirty="0"/>
              <a:t>Metabolisches Syndrom</a:t>
            </a:r>
          </a:p>
          <a:p>
            <a:pPr marL="611188" lvl="2" indent="-220663">
              <a:buFont typeface="Courier New" panose="02070309020205020404" pitchFamily="49" charset="0"/>
              <a:buChar char="o"/>
            </a:pPr>
            <a:r>
              <a:rPr lang="de-DE" sz="2100" dirty="0"/>
              <a:t>Therapie Grundsätze</a:t>
            </a:r>
          </a:p>
          <a:p>
            <a:pPr marL="611188" lvl="2" indent="-220663">
              <a:buFont typeface="Courier New" panose="02070309020205020404" pitchFamily="49" charset="0"/>
              <a:buChar char="o"/>
            </a:pPr>
            <a:r>
              <a:rPr lang="de-DE" sz="2100" dirty="0"/>
              <a:t>Medikamentöse Therapie</a:t>
            </a:r>
          </a:p>
          <a:p>
            <a:pPr marL="611188" lvl="2" indent="-220663">
              <a:buFont typeface="Courier New" panose="02070309020205020404" pitchFamily="49" charset="0"/>
              <a:buChar char="o"/>
            </a:pPr>
            <a:r>
              <a:rPr lang="de-DE" sz="2100" dirty="0"/>
              <a:t>weitere therapeutische </a:t>
            </a:r>
            <a:r>
              <a:rPr lang="de-CH" sz="2100" dirty="0"/>
              <a:t>Massnahmen</a:t>
            </a:r>
          </a:p>
          <a:p>
            <a:pPr marL="268288" lvl="1" indent="-220663">
              <a:buFont typeface="Courier New" panose="02070309020205020404" pitchFamily="49" charset="0"/>
              <a:buChar char="o"/>
            </a:pPr>
            <a:endParaRPr lang="de-DE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de-DE" sz="2100" dirty="0"/>
          </a:p>
          <a:p>
            <a:pPr lvl="0">
              <a:buFont typeface="Courier New" panose="02070309020205020404" pitchFamily="49" charset="0"/>
              <a:buChar char="o"/>
            </a:pP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04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400" dirty="0"/>
              <a:t> </a:t>
            </a:r>
            <a:r>
              <a:rPr lang="de-CH" sz="2000" dirty="0"/>
              <a:t>Diabetes Mellitus definieren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Folgen von unbehandeltem Diabetes Mellitus erläutern</a:t>
            </a:r>
          </a:p>
          <a:p>
            <a:pPr marL="0" indent="0">
              <a:buNone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Unterschied zwischen Typ 1 und Typ 2 Diabetes beschreiben</a:t>
            </a:r>
          </a:p>
          <a:p>
            <a:pPr marL="0" indent="0">
              <a:buNone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genaue Dosis Insulin anfertigen und zur richtigen Zeit anwenden</a:t>
            </a:r>
          </a:p>
          <a:p>
            <a:pPr marL="0" indent="0">
              <a:buNone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Ursachen und Symptome von Typ 1 und Typ 2 Diabetes kategorisieren</a:t>
            </a:r>
          </a:p>
          <a:p>
            <a:pPr marL="0" indent="0">
              <a:buNone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Therapiemassnahmen kennen</a:t>
            </a:r>
            <a:endParaRPr lang="de-CH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de-CH" sz="2000" dirty="0"/>
          </a:p>
          <a:p>
            <a:pPr lvl="0"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81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4</a:t>
            </a:fld>
            <a:endParaRPr lang="de-DE"/>
          </a:p>
        </p:txBody>
      </p:sp>
      <p:pic>
        <p:nvPicPr>
          <p:cNvPr id="3" name="Kurz und verständlich_ Was passiert bei Diabetes?" descr="Kurz und verständlich_ Was passiert bei Diabetes?">
            <a:hlinkClick r:id="" action="ppaction://media"/>
            <a:extLst>
              <a:ext uri="{FF2B5EF4-FFF2-40B4-BE49-F238E27FC236}">
                <a16:creationId xmlns:a16="http://schemas.microsoft.com/office/drawing/2014/main" id="{BD8884EB-5FE2-5145-8C28-1FF3E9A9E4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6225" y="1209502"/>
            <a:ext cx="7891549" cy="44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23319"/>
            <a:ext cx="7886700" cy="4582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r>
              <a:rPr lang="de-DE" sz="4000" dirty="0"/>
              <a:t>Kann sich nach diesem Video noch jemand an den Unterschied zwischen Typ 1 und Typ 2 Diabetes erinnern?</a:t>
            </a:r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Joëlle Metzger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46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und Ursachen Diabetes Mellitus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400" dirty="0"/>
              <a:t> </a:t>
            </a:r>
            <a:r>
              <a:rPr lang="de-CH" sz="2000" dirty="0"/>
              <a:t>chronische Krankheit</a:t>
            </a:r>
          </a:p>
          <a:p>
            <a:pPr marL="0" indent="0">
              <a:buNone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dauerhaft erhöhter Blutzuckerspiegel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/>
              <a:t> Ausscheidung zuckerhaltiger Urin</a:t>
            </a:r>
          </a:p>
          <a:p>
            <a:pPr marL="0" indent="0">
              <a:buNone/>
            </a:pPr>
            <a:r>
              <a:rPr lang="de-CH" sz="2000" dirty="0">
                <a:sym typeface="Wingdings" pitchFamily="2" charset="2"/>
              </a:rPr>
              <a:t> Diabetes Mellitus heisst übersetzt </a:t>
            </a:r>
            <a:r>
              <a:rPr lang="de-CH" sz="2000" dirty="0"/>
              <a:t>«honigsüsser Durchfluss»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EC7FD99-9488-004C-B485-603D1ECE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66218"/>
            <a:ext cx="715803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8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400" dirty="0"/>
              <a:t> </a:t>
            </a:r>
            <a:r>
              <a:rPr lang="de-CH" sz="2000" dirty="0"/>
              <a:t>bei Mangel oder Überdosierung Insulin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700" dirty="0">
                <a:sym typeface="Wingdings" pitchFamily="2" charset="2"/>
              </a:rPr>
              <a:t>akute Stoffwechselstörungen, lebensbedrohlich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700" dirty="0"/>
              <a:t>Extremfall: diabetisches Koma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CH" sz="17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2400" dirty="0"/>
              <a:t> </a:t>
            </a:r>
            <a:r>
              <a:rPr lang="de-CH" sz="2000" dirty="0"/>
              <a:t>Langzeitschäden von erhöhtem Blutzuckerspiegel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700" dirty="0">
                <a:sym typeface="Wingdings" pitchFamily="2" charset="2"/>
              </a:rPr>
              <a:t>betroffen sind Nieren, Augen, periphere Nerven und Blutgefässe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700" dirty="0">
                <a:sym typeface="Wingdings" pitchFamily="2" charset="2"/>
              </a:rPr>
              <a:t>Risiko für Herzinfarkt und Schlaganfall</a:t>
            </a:r>
            <a:endParaRPr lang="de-CH" sz="1700" dirty="0"/>
          </a:p>
          <a:p>
            <a:pPr marL="0" lvl="0" indent="0">
              <a:buNone/>
            </a:pPr>
            <a:endParaRPr lang="de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7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96276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Therapieprinzip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79636"/>
            <a:ext cx="78867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2400" dirty="0"/>
              <a:t> </a:t>
            </a:r>
            <a:r>
              <a:rPr lang="de-CH" sz="2000" dirty="0">
                <a:sym typeface="Wingdings" pitchFamily="2" charset="2"/>
              </a:rPr>
              <a:t>Therapien fokussieren sich auf die </a:t>
            </a:r>
            <a:r>
              <a:rPr lang="de-CH" sz="2000" b="1" dirty="0">
                <a:sym typeface="Wingdings" pitchFamily="2" charset="2"/>
              </a:rPr>
              <a:t>verlässliche, kontinuierliche funktionierende Blutzuckereinstellung</a:t>
            </a:r>
            <a:r>
              <a:rPr lang="de-CH" sz="2000" dirty="0">
                <a:sym typeface="Wingdings" pitchFamily="2" charset="2"/>
              </a:rPr>
              <a:t> im Normbereich</a:t>
            </a:r>
          </a:p>
          <a:p>
            <a:pPr>
              <a:buFont typeface="Courier New" panose="02070309020205020404" pitchFamily="49" charset="0"/>
              <a:buChar char="o"/>
            </a:pPr>
            <a:endParaRPr lang="de-CH" sz="2000" dirty="0">
              <a:sym typeface="Wingdings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nicht nur durch Medikamente (Insulin), sondern auch durch </a:t>
            </a:r>
            <a:r>
              <a:rPr lang="de-CH" sz="2000" b="1" dirty="0">
                <a:sym typeface="Wingdings" pitchFamily="2" charset="2"/>
              </a:rPr>
              <a:t>Ernährung</a:t>
            </a:r>
            <a:r>
              <a:rPr lang="de-CH" sz="2000" dirty="0">
                <a:sym typeface="Wingdings" pitchFamily="2" charset="2"/>
              </a:rPr>
              <a:t> und </a:t>
            </a:r>
            <a:r>
              <a:rPr lang="de-CH" sz="2000" b="1" dirty="0">
                <a:sym typeface="Wingdings" pitchFamily="2" charset="2"/>
              </a:rPr>
              <a:t>Bewegung</a:t>
            </a:r>
            <a:endParaRPr lang="de-CH" sz="2000" b="1" dirty="0"/>
          </a:p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8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CA2294-4B1F-DA45-B1DF-BA49411BA099}"/>
              </a:ext>
            </a:extLst>
          </p:cNvPr>
          <p:cNvSpPr txBox="1">
            <a:spLocks/>
          </p:cNvSpPr>
          <p:nvPr/>
        </p:nvSpPr>
        <p:spPr>
          <a:xfrm>
            <a:off x="628650" y="4698207"/>
            <a:ext cx="7886700" cy="179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37544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 Diabetes Typ 1 und Typ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5D80A-5158-9C43-92EB-0D8D23734C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Typ 1:</a:t>
            </a:r>
          </a:p>
          <a:p>
            <a:r>
              <a:rPr lang="en-CH" dirty="0"/>
              <a:t>Insulin wird nicht vom Pankreas produziert</a:t>
            </a:r>
          </a:p>
          <a:p>
            <a:r>
              <a:rPr lang="en-CH" dirty="0"/>
              <a:t>Insulinmangel !</a:t>
            </a:r>
          </a:p>
          <a:p>
            <a:r>
              <a:rPr lang="en-CH" b="1" dirty="0"/>
              <a:t>Autoimmunkrankheit</a:t>
            </a:r>
          </a:p>
          <a:p>
            <a:pPr marL="0" indent="0">
              <a:buNone/>
            </a:pPr>
            <a:endParaRPr lang="en-CH" b="1" dirty="0"/>
          </a:p>
          <a:p>
            <a:pPr marL="0" indent="0">
              <a:buNone/>
            </a:pPr>
            <a:endParaRPr lang="en-CH" b="1" dirty="0"/>
          </a:p>
          <a:p>
            <a:pPr marL="0" indent="0">
              <a:buNone/>
            </a:pPr>
            <a:endParaRPr lang="en-CH" b="1" dirty="0"/>
          </a:p>
          <a:p>
            <a:pPr marL="0" indent="0">
              <a:buNone/>
            </a:pPr>
            <a:endParaRPr lang="en-CH" b="1" dirty="0"/>
          </a:p>
          <a:p>
            <a:pPr marL="0" indent="0" algn="ctr">
              <a:buNone/>
            </a:pPr>
            <a:r>
              <a:rPr lang="en-CH" dirty="0">
                <a:solidFill>
                  <a:srgbClr val="FF0000"/>
                </a:solidFill>
              </a:rPr>
              <a:t>Blutzucker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C59DE-32EA-BA44-B915-91C1D517C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Typ 2:</a:t>
            </a:r>
          </a:p>
          <a:p>
            <a:r>
              <a:rPr lang="en-CH" dirty="0"/>
              <a:t>Insulin ist vorhanden, aber wirkt nicht mehr</a:t>
            </a:r>
          </a:p>
          <a:p>
            <a:r>
              <a:rPr lang="en-CH" b="1" dirty="0"/>
              <a:t>Insulinresistenz</a:t>
            </a:r>
          </a:p>
          <a:p>
            <a:endParaRPr lang="en-CH" b="1" dirty="0"/>
          </a:p>
          <a:p>
            <a:pPr marL="0" indent="0">
              <a:buNone/>
            </a:pPr>
            <a:endParaRPr lang="en-CH" b="1" dirty="0"/>
          </a:p>
          <a:p>
            <a:pPr marL="0" indent="0">
              <a:buNone/>
            </a:pPr>
            <a:endParaRPr lang="en-CH" b="1" dirty="0"/>
          </a:p>
          <a:p>
            <a:endParaRPr lang="en-CH" b="1" dirty="0"/>
          </a:p>
          <a:p>
            <a:endParaRPr lang="en-CH" b="1" dirty="0"/>
          </a:p>
          <a:p>
            <a:pPr marL="0" indent="0" algn="ctr">
              <a:buNone/>
            </a:pPr>
            <a:r>
              <a:rPr lang="en-CH" dirty="0">
                <a:solidFill>
                  <a:srgbClr val="FF0000"/>
                </a:solidFill>
              </a:rPr>
              <a:t>Blutzucker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664-2D2F-8542-AB4E-B95ABA058BE0}" type="slidenum">
              <a:rPr lang="de-DE" smtClean="0"/>
              <a:t>9</a:t>
            </a:fld>
            <a:endParaRPr lang="de-DE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BC1205E2-F955-1342-9EB2-64917C03E894}"/>
              </a:ext>
            </a:extLst>
          </p:cNvPr>
          <p:cNvSpPr/>
          <p:nvPr/>
        </p:nvSpPr>
        <p:spPr>
          <a:xfrm>
            <a:off x="3225114" y="5177482"/>
            <a:ext cx="296562" cy="37070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04E3068D-A3A3-AC42-BBA6-22176C589E87}"/>
              </a:ext>
            </a:extLst>
          </p:cNvPr>
          <p:cNvSpPr/>
          <p:nvPr/>
        </p:nvSpPr>
        <p:spPr>
          <a:xfrm>
            <a:off x="7190088" y="5177482"/>
            <a:ext cx="296562" cy="37070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2083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656</Words>
  <Application>Microsoft Macintosh PowerPoint</Application>
  <PresentationFormat>On-screen Show (4:3)</PresentationFormat>
  <Paragraphs>162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Pathophysiologie Diabetes Mellitus</vt:lpstr>
      <vt:lpstr>Ablauf (auf Wandtafel notieren)</vt:lpstr>
      <vt:lpstr>Lernziele</vt:lpstr>
      <vt:lpstr>PowerPoint Presentation</vt:lpstr>
      <vt:lpstr>PowerPoint Presentation</vt:lpstr>
      <vt:lpstr>Definition und Ursachen Diabetes Mellitus</vt:lpstr>
      <vt:lpstr>Folgen</vt:lpstr>
      <vt:lpstr>Therapieprinzip</vt:lpstr>
      <vt:lpstr>Unterschied Diabetes Typ 1 und Typ 2</vt:lpstr>
      <vt:lpstr>Diabetes Mellitus Typ 1</vt:lpstr>
      <vt:lpstr>Diabetes Mellitus Typ 1</vt:lpstr>
      <vt:lpstr>Insulintherapie</vt:lpstr>
      <vt:lpstr>Insulintherapie Zusammenhänge</vt:lpstr>
      <vt:lpstr>Zusammenfassung</vt:lpstr>
      <vt:lpstr>Insulin</vt:lpstr>
      <vt:lpstr>Insulin</vt:lpstr>
      <vt:lpstr>Insulin – Wirkungsdauer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Joëlle Metzger</dc:creator>
  <cp:lastModifiedBy>Joëlle Metzger</cp:lastModifiedBy>
  <cp:revision>24</cp:revision>
  <dcterms:created xsi:type="dcterms:W3CDTF">2019-10-02T20:10:41Z</dcterms:created>
  <dcterms:modified xsi:type="dcterms:W3CDTF">2021-04-12T17:56:28Z</dcterms:modified>
</cp:coreProperties>
</file>