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70" r:id="rId5"/>
    <p:sldId id="259" r:id="rId6"/>
    <p:sldId id="306" r:id="rId7"/>
    <p:sldId id="269" r:id="rId8"/>
    <p:sldId id="307" r:id="rId9"/>
    <p:sldId id="261" r:id="rId10"/>
    <p:sldId id="303" r:id="rId11"/>
    <p:sldId id="263" r:id="rId12"/>
    <p:sldId id="264" r:id="rId13"/>
    <p:sldId id="271" r:id="rId14"/>
    <p:sldId id="302" r:id="rId15"/>
    <p:sldId id="265" r:id="rId16"/>
    <p:sldId id="266" r:id="rId17"/>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5" autoAdjust="0"/>
    <p:restoredTop sz="64675" autoAdjust="0"/>
  </p:normalViewPr>
  <p:slideViewPr>
    <p:cSldViewPr snapToGrid="0" snapToObjects="1">
      <p:cViewPr>
        <p:scale>
          <a:sx n="82" d="100"/>
          <a:sy n="82" d="100"/>
        </p:scale>
        <p:origin x="1104"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3AAD-CA73-A141-B9C4-344617E69D3D}" type="datetimeFigureOut">
              <a:rPr lang="en-GB" smtClean="0"/>
              <a:t>04/05/2021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6BBF1-EB1A-6942-9E30-D74606AB312C}" type="slidenum">
              <a:rPr lang="en-GB" smtClean="0"/>
              <a:t>‹#›</a:t>
            </a:fld>
            <a:endParaRPr lang="en-GB"/>
          </a:p>
        </p:txBody>
      </p:sp>
    </p:spTree>
    <p:extLst>
      <p:ext uri="{BB962C8B-B14F-4D97-AF65-F5344CB8AC3E}">
        <p14:creationId xmlns:p14="http://schemas.microsoft.com/office/powerpoint/2010/main" val="221200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noProof="0" dirty="0"/>
              <a:t>Nun zu einer kleinen </a:t>
            </a:r>
            <a:r>
              <a:rPr lang="de-CH" b="1" noProof="0" dirty="0"/>
              <a:t>Repetition </a:t>
            </a:r>
            <a:r>
              <a:rPr lang="de-CH" noProof="0" dirty="0"/>
              <a:t>über das Nervensystem. Hier sehen sie eine Nervenzelle, diese sollte Ihnen </a:t>
            </a:r>
            <a:r>
              <a:rPr lang="de-CH" b="1" noProof="0" dirty="0"/>
              <a:t>schon bekannt </a:t>
            </a:r>
            <a:r>
              <a:rPr lang="de-CH" noProof="0" dirty="0"/>
              <a:t>erscheinen. Wir bitten Sie nun auf das </a:t>
            </a:r>
            <a:r>
              <a:rPr lang="de-CH" b="1" noProof="0" dirty="0"/>
              <a:t>Notizblatt</a:t>
            </a:r>
            <a:r>
              <a:rPr lang="de-CH" noProof="0" dirty="0"/>
              <a:t> vor Ihnen eine </a:t>
            </a:r>
            <a:r>
              <a:rPr lang="de-CH" b="1" noProof="0" dirty="0"/>
              <a:t>Nervenzelle von einem MS Patienten </a:t>
            </a:r>
            <a:r>
              <a:rPr lang="de-CH" noProof="0" dirty="0"/>
              <a:t>zu skizzieren. </a:t>
            </a:r>
          </a:p>
          <a:p>
            <a:endParaRPr lang="de-CH" noProof="0" dirty="0"/>
          </a:p>
          <a:p>
            <a:r>
              <a:rPr lang="de-CH" noProof="0" dirty="0"/>
              <a:t>Dafür haben sie 2 Minuten Zeit und danach hängen Sie bitte alle Skizzen vorne an die Wandtafel, wo wir Ihre Ergebnisse kurz zusammen diskutieren. </a:t>
            </a:r>
          </a:p>
          <a:p>
            <a:endParaRPr lang="de-CH" noProof="0" dirty="0"/>
          </a:p>
          <a:p>
            <a:r>
              <a:rPr lang="de-CH" noProof="0" dirty="0"/>
              <a:t>(Diskussion 4 Minuten)</a:t>
            </a:r>
          </a:p>
          <a:p>
            <a:endParaRPr lang="de-CH" noProof="0" dirty="0"/>
          </a:p>
          <a:p>
            <a:r>
              <a:rPr lang="de-CH" i="1" noProof="0" dirty="0"/>
              <a:t>Slide zeigen und Auftrag erklären, anschliessend zur nächsten Slide (Auftrag schriftlich) übergehen. </a:t>
            </a:r>
          </a:p>
        </p:txBody>
      </p:sp>
      <p:sp>
        <p:nvSpPr>
          <p:cNvPr id="4" name="Slide Number Placeholder 3"/>
          <p:cNvSpPr>
            <a:spLocks noGrp="1"/>
          </p:cNvSpPr>
          <p:nvPr>
            <p:ph type="sldNum" sz="quarter" idx="5"/>
          </p:nvPr>
        </p:nvSpPr>
        <p:spPr/>
        <p:txBody>
          <a:bodyPr/>
          <a:lstStyle/>
          <a:p>
            <a:fld id="{F0B6BBF1-EB1A-6942-9E30-D74606AB312C}" type="slidenum">
              <a:rPr lang="en-GB" smtClean="0"/>
              <a:t>4</a:t>
            </a:fld>
            <a:endParaRPr lang="en-GB"/>
          </a:p>
        </p:txBody>
      </p:sp>
    </p:spTree>
    <p:extLst>
      <p:ext uri="{BB962C8B-B14F-4D97-AF65-F5344CB8AC3E}">
        <p14:creationId xmlns:p14="http://schemas.microsoft.com/office/powerpoint/2010/main" val="2302550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a:p>
            <a:r>
              <a:rPr lang="de-CH" b="1" dirty="0"/>
              <a:t>Die dritte Säule ist noch die symptomatische Therapie</a:t>
            </a:r>
            <a:r>
              <a:rPr lang="de-CH" dirty="0"/>
              <a:t>. Wie es der Name schon impliziert, ist das Ziel dieser Therapie die Symptomen, die zusammen mit der MS Erkrankung auftreten zu lindern. Es kann sich dabei sowohl um medikamentöse wie auch nicht-medikamentöse Therapien handeln. Einige Bespiele dafür sind z.B. Physiotherapie als eine Therapieform um Muskelkrämpfe, Muskelmüdigkeit, Ataxie und die abnehmende Beweglichkeit zu behandeln. Ein weiteres Beispiel ist die Abgabe von Antidepressiva und eine psychologische Betreuung zur Behandlung von Depressionen, was ebenfalls ein Symptom von MS sein kann, oder auch die Ergotherapie, welche zum Ziel hat, dass der/die Betroffene möglich lange selbstständig den Alltag meistern kann. </a:t>
            </a:r>
          </a:p>
          <a:p>
            <a:endParaRPr lang="de-CH" dirty="0"/>
          </a:p>
          <a:p>
            <a:pPr marL="171450" indent="-171450">
              <a:buFont typeface="Arial" panose="020B0604020202020204" pitchFamily="34" charset="0"/>
              <a:buChar char="•"/>
            </a:pPr>
            <a:r>
              <a:rPr lang="de-CH" dirty="0"/>
              <a:t>Spastische Muskelkrämpfe = Antispastika</a:t>
            </a:r>
          </a:p>
          <a:p>
            <a:pPr marL="171450" indent="-171450">
              <a:buFont typeface="Arial" panose="020B0604020202020204" pitchFamily="34" charset="0"/>
              <a:buChar char="•"/>
            </a:pPr>
            <a:endParaRPr lang="de-CH" dirty="0"/>
          </a:p>
          <a:p>
            <a:pPr marL="171450" indent="-171450">
              <a:buFont typeface="Arial" panose="020B0604020202020204" pitchFamily="34" charset="0"/>
              <a:buChar char="•"/>
            </a:pPr>
            <a:r>
              <a:rPr lang="de-CH" dirty="0"/>
              <a:t>FRAGEN?</a:t>
            </a:r>
          </a:p>
          <a:p>
            <a:endParaRPr lang="en-GB" dirty="0"/>
          </a:p>
        </p:txBody>
      </p:sp>
      <p:sp>
        <p:nvSpPr>
          <p:cNvPr id="4" name="Slide Number Placeholder 3"/>
          <p:cNvSpPr>
            <a:spLocks noGrp="1"/>
          </p:cNvSpPr>
          <p:nvPr>
            <p:ph type="sldNum" sz="quarter" idx="5"/>
          </p:nvPr>
        </p:nvSpPr>
        <p:spPr/>
        <p:txBody>
          <a:bodyPr/>
          <a:lstStyle/>
          <a:p>
            <a:fld id="{F0B6BBF1-EB1A-6942-9E30-D74606AB312C}" type="slidenum">
              <a:rPr lang="en-GB" smtClean="0"/>
              <a:t>13</a:t>
            </a:fld>
            <a:endParaRPr lang="en-GB"/>
          </a:p>
        </p:txBody>
      </p:sp>
    </p:spTree>
    <p:extLst>
      <p:ext uri="{BB962C8B-B14F-4D97-AF65-F5344CB8AC3E}">
        <p14:creationId xmlns:p14="http://schemas.microsoft.com/office/powerpoint/2010/main" val="815822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itchFamily="2" charset="2"/>
              <a:buChar char="à"/>
            </a:pPr>
            <a:r>
              <a:rPr lang="de-CH" dirty="0">
                <a:sym typeface="Wingdings" pitchFamily="2" charset="2"/>
              </a:rPr>
              <a:t>Andere teilt Blatt aus</a:t>
            </a:r>
            <a:endParaRPr lang="de-CH" dirty="0"/>
          </a:p>
          <a:p>
            <a:endParaRPr lang="de-CH" dirty="0"/>
          </a:p>
          <a:p>
            <a:r>
              <a:rPr lang="de-CH" dirty="0"/>
              <a:t>Gruppe 1: Pino, Ramona, Melissa, Oliver, </a:t>
            </a:r>
            <a:r>
              <a:rPr lang="de-CH" dirty="0" err="1"/>
              <a:t>Junia</a:t>
            </a:r>
            <a:endParaRPr lang="de-CH" dirty="0"/>
          </a:p>
          <a:p>
            <a:r>
              <a:rPr lang="de-CH" dirty="0"/>
              <a:t>Gruppe 2: </a:t>
            </a:r>
            <a:r>
              <a:rPr lang="de-CH" dirty="0" err="1"/>
              <a:t>Paciane</a:t>
            </a:r>
            <a:r>
              <a:rPr lang="de-CH" dirty="0"/>
              <a:t>, Lukas, </a:t>
            </a:r>
            <a:r>
              <a:rPr lang="de-CH" dirty="0" err="1"/>
              <a:t>Rosella</a:t>
            </a:r>
            <a:r>
              <a:rPr lang="de-CH" dirty="0"/>
              <a:t>, Viktoria</a:t>
            </a:r>
          </a:p>
          <a:p>
            <a:endParaRPr lang="de-CH" dirty="0"/>
          </a:p>
          <a:p>
            <a:r>
              <a:rPr lang="de-CH" dirty="0"/>
              <a:t>Gruppenmitglied bestimmen</a:t>
            </a:r>
          </a:p>
          <a:p>
            <a:endParaRPr lang="de-CH" dirty="0"/>
          </a:p>
          <a:p>
            <a:endParaRPr lang="de-CH" dirty="0"/>
          </a:p>
        </p:txBody>
      </p:sp>
      <p:sp>
        <p:nvSpPr>
          <p:cNvPr id="4" name="Foliennummernplatzhalter 3"/>
          <p:cNvSpPr>
            <a:spLocks noGrp="1"/>
          </p:cNvSpPr>
          <p:nvPr>
            <p:ph type="sldNum" sz="quarter" idx="5"/>
          </p:nvPr>
        </p:nvSpPr>
        <p:spPr/>
        <p:txBody>
          <a:bodyPr/>
          <a:lstStyle/>
          <a:p>
            <a:fld id="{F0B6BBF1-EB1A-6942-9E30-D74606AB312C}" type="slidenum">
              <a:rPr lang="en-GB" smtClean="0"/>
              <a:t>14</a:t>
            </a:fld>
            <a:endParaRPr lang="en-GB"/>
          </a:p>
        </p:txBody>
      </p:sp>
    </p:spTree>
    <p:extLst>
      <p:ext uri="{BB962C8B-B14F-4D97-AF65-F5344CB8AC3E}">
        <p14:creationId xmlns:p14="http://schemas.microsoft.com/office/powerpoint/2010/main" val="3501388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Hier</a:t>
            </a:r>
            <a:r>
              <a:rPr lang="en-GB" dirty="0"/>
              <a:t> </a:t>
            </a:r>
            <a:r>
              <a:rPr lang="en-GB" dirty="0" err="1"/>
              <a:t>seht</a:t>
            </a:r>
            <a:r>
              <a:rPr lang="en-GB" dirty="0"/>
              <a:t> </a:t>
            </a:r>
            <a:r>
              <a:rPr lang="en-GB" dirty="0" err="1"/>
              <a:t>ihr</a:t>
            </a:r>
            <a:r>
              <a:rPr lang="en-GB" dirty="0"/>
              <a:t> die </a:t>
            </a:r>
            <a:r>
              <a:rPr lang="en-GB" dirty="0" err="1"/>
              <a:t>Stichworte</a:t>
            </a:r>
            <a:r>
              <a:rPr lang="en-GB" dirty="0"/>
              <a:t>, </a:t>
            </a:r>
            <a:r>
              <a:rPr lang="en-GB" dirty="0" err="1"/>
              <a:t>leeres</a:t>
            </a:r>
            <a:r>
              <a:rPr lang="en-GB" dirty="0"/>
              <a:t> Blatt </a:t>
            </a:r>
            <a:r>
              <a:rPr lang="en-GB" dirty="0" err="1"/>
              <a:t>vor</a:t>
            </a:r>
            <a:r>
              <a:rPr lang="en-GB" dirty="0"/>
              <a:t> </a:t>
            </a:r>
            <a:r>
              <a:rPr lang="en-GB" dirty="0" err="1"/>
              <a:t>euch</a:t>
            </a:r>
            <a:r>
              <a:rPr lang="en-GB" dirty="0"/>
              <a:t>, in </a:t>
            </a:r>
            <a:r>
              <a:rPr lang="en-GB" dirty="0" err="1"/>
              <a:t>Mindmap</a:t>
            </a:r>
            <a:r>
              <a:rPr lang="en-GB" dirty="0"/>
              <a:t> </a:t>
            </a:r>
            <a:r>
              <a:rPr lang="en-GB" dirty="0" err="1"/>
              <a:t>darstellen</a:t>
            </a:r>
            <a:r>
              <a:rPr lang="en-GB" dirty="0"/>
              <a:t>, </a:t>
            </a:r>
            <a:r>
              <a:rPr lang="en-GB" dirty="0" err="1"/>
              <a:t>Einzelarbeit</a:t>
            </a:r>
            <a:endParaRPr lang="en-GB" dirty="0"/>
          </a:p>
          <a:p>
            <a:r>
              <a:rPr lang="en-GB" dirty="0"/>
              <a:t>2 Min</a:t>
            </a:r>
          </a:p>
          <a:p>
            <a:endParaRPr lang="en-GB" dirty="0"/>
          </a:p>
          <a:p>
            <a:r>
              <a:rPr lang="en-GB" dirty="0"/>
              <a:t>In </a:t>
            </a:r>
            <a:r>
              <a:rPr lang="en-GB" dirty="0" err="1"/>
              <a:t>überarbeiteten</a:t>
            </a:r>
            <a:r>
              <a:rPr lang="en-GB" dirty="0"/>
              <a:t> Slides </a:t>
            </a:r>
            <a:r>
              <a:rPr lang="en-GB" dirty="0" err="1"/>
              <a:t>findet</a:t>
            </a:r>
            <a:r>
              <a:rPr lang="en-GB" dirty="0"/>
              <a:t> </a:t>
            </a:r>
            <a:r>
              <a:rPr lang="en-GB" dirty="0" err="1"/>
              <a:t>ihr</a:t>
            </a:r>
            <a:r>
              <a:rPr lang="en-GB" dirty="0"/>
              <a:t> </a:t>
            </a:r>
            <a:r>
              <a:rPr lang="en-GB" dirty="0" err="1"/>
              <a:t>eure</a:t>
            </a:r>
            <a:r>
              <a:rPr lang="en-GB" dirty="0"/>
              <a:t> </a:t>
            </a:r>
            <a:r>
              <a:rPr lang="en-GB" dirty="0" err="1"/>
              <a:t>Lösungen</a:t>
            </a:r>
            <a:r>
              <a:rPr lang="en-GB" dirty="0"/>
              <a:t> der </a:t>
            </a:r>
            <a:r>
              <a:rPr lang="en-GB" dirty="0" err="1"/>
              <a:t>Fallbeispiele</a:t>
            </a:r>
            <a:r>
              <a:rPr lang="en-GB" dirty="0"/>
              <a:t> </a:t>
            </a:r>
            <a:r>
              <a:rPr lang="en-GB" dirty="0" err="1"/>
              <a:t>mit</a:t>
            </a:r>
            <a:r>
              <a:rPr lang="en-GB" dirty="0"/>
              <a:t> </a:t>
            </a:r>
            <a:r>
              <a:rPr lang="en-GB" dirty="0" err="1"/>
              <a:t>Ergänzungen</a:t>
            </a:r>
            <a:r>
              <a:rPr lang="en-GB" dirty="0"/>
              <a:t> und </a:t>
            </a:r>
            <a:r>
              <a:rPr lang="en-GB" dirty="0" err="1"/>
              <a:t>Beispielmindmap</a:t>
            </a:r>
            <a:r>
              <a:rPr lang="en-GB" dirty="0"/>
              <a:t>.</a:t>
            </a:r>
          </a:p>
          <a:p>
            <a:endParaRPr lang="en-GB" dirty="0"/>
          </a:p>
          <a:p>
            <a:r>
              <a:rPr lang="en-GB" dirty="0" err="1"/>
              <a:t>Ausblick</a:t>
            </a:r>
            <a:r>
              <a:rPr lang="en-GB" dirty="0"/>
              <a:t>: In der </a:t>
            </a:r>
            <a:r>
              <a:rPr lang="en-GB" dirty="0" err="1"/>
              <a:t>nächsten</a:t>
            </a:r>
            <a:r>
              <a:rPr lang="en-GB" dirty="0"/>
              <a:t> </a:t>
            </a:r>
            <a:r>
              <a:rPr lang="en-GB" dirty="0" err="1"/>
              <a:t>Lektion</a:t>
            </a:r>
            <a:r>
              <a:rPr lang="en-GB" dirty="0"/>
              <a:t> </a:t>
            </a:r>
            <a:r>
              <a:rPr lang="en-GB" dirty="0" err="1"/>
              <a:t>beginnen</a:t>
            </a:r>
            <a:r>
              <a:rPr lang="en-GB" dirty="0"/>
              <a:t> </a:t>
            </a:r>
            <a:r>
              <a:rPr lang="en-GB" dirty="0" err="1"/>
              <a:t>wir</a:t>
            </a:r>
            <a:r>
              <a:rPr lang="en-GB" dirty="0"/>
              <a:t> </a:t>
            </a:r>
            <a:r>
              <a:rPr lang="en-GB" dirty="0" err="1"/>
              <a:t>mit</a:t>
            </a:r>
            <a:r>
              <a:rPr lang="en-GB" dirty="0"/>
              <a:t> </a:t>
            </a:r>
            <a:r>
              <a:rPr lang="en-GB" dirty="0" err="1"/>
              <a:t>dem</a:t>
            </a:r>
            <a:r>
              <a:rPr lang="en-GB" dirty="0"/>
              <a:t> </a:t>
            </a:r>
            <a:r>
              <a:rPr lang="en-GB" dirty="0" err="1"/>
              <a:t>Thema</a:t>
            </a:r>
            <a:r>
              <a:rPr lang="en-GB" dirty="0"/>
              <a:t> Meningitis (= </a:t>
            </a:r>
            <a:r>
              <a:rPr lang="en-GB" dirty="0" err="1"/>
              <a:t>Entzündung</a:t>
            </a:r>
            <a:r>
              <a:rPr lang="en-GB" dirty="0"/>
              <a:t> der </a:t>
            </a:r>
            <a:r>
              <a:rPr lang="en-GB" dirty="0" err="1"/>
              <a:t>Hirnhäute</a:t>
            </a:r>
            <a:r>
              <a:rPr lang="en-GB" dirty="0"/>
              <a:t>) – und bis </a:t>
            </a:r>
            <a:r>
              <a:rPr lang="en-GB" dirty="0" err="1"/>
              <a:t>nächste</a:t>
            </a:r>
            <a:r>
              <a:rPr lang="en-GB" dirty="0"/>
              <a:t> </a:t>
            </a:r>
            <a:r>
              <a:rPr lang="en-GB" dirty="0" err="1"/>
              <a:t>Woche</a:t>
            </a:r>
            <a:r>
              <a:rPr lang="en-GB" dirty="0"/>
              <a:t>.</a:t>
            </a:r>
          </a:p>
        </p:txBody>
      </p:sp>
      <p:sp>
        <p:nvSpPr>
          <p:cNvPr id="4" name="Slide Number Placeholder 3"/>
          <p:cNvSpPr>
            <a:spLocks noGrp="1"/>
          </p:cNvSpPr>
          <p:nvPr>
            <p:ph type="sldNum" sz="quarter" idx="5"/>
          </p:nvPr>
        </p:nvSpPr>
        <p:spPr/>
        <p:txBody>
          <a:bodyPr/>
          <a:lstStyle/>
          <a:p>
            <a:fld id="{F0B6BBF1-EB1A-6942-9E30-D74606AB312C}" type="slidenum">
              <a:rPr lang="en-GB" smtClean="0"/>
              <a:t>16</a:t>
            </a:fld>
            <a:endParaRPr lang="en-GB"/>
          </a:p>
        </p:txBody>
      </p:sp>
    </p:spTree>
    <p:extLst>
      <p:ext uri="{BB962C8B-B14F-4D97-AF65-F5344CB8AC3E}">
        <p14:creationId xmlns:p14="http://schemas.microsoft.com/office/powerpoint/2010/main" val="1477763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noProof="0" dirty="0"/>
              <a:t>Alle bleiben vorne und 4 Minuten besprechen (3 Minuten besprechen, 1 Minute Zeit, um wieder zum Platz zu gehen)</a:t>
            </a:r>
          </a:p>
          <a:p>
            <a:endParaRPr lang="de-CH" noProof="0" dirty="0"/>
          </a:p>
          <a:p>
            <a:r>
              <a:rPr lang="de-CH" noProof="0" dirty="0"/>
              <a:t>Gemeinsamkeiten, Auffälligkeiten?</a:t>
            </a:r>
          </a:p>
          <a:p>
            <a:endParaRPr lang="de-CH" noProof="0" dirty="0"/>
          </a:p>
          <a:p>
            <a:r>
              <a:rPr lang="de-CH" noProof="0" dirty="0">
                <a:sym typeface="Wingdings" pitchFamily="2" charset="2"/>
              </a:rPr>
              <a:t> Hauptpunkt: Myelinscheide beschädigt</a:t>
            </a:r>
            <a:endParaRPr lang="de-CH" noProof="0" dirty="0"/>
          </a:p>
        </p:txBody>
      </p:sp>
      <p:sp>
        <p:nvSpPr>
          <p:cNvPr id="4" name="Slide Number Placeholder 3"/>
          <p:cNvSpPr>
            <a:spLocks noGrp="1"/>
          </p:cNvSpPr>
          <p:nvPr>
            <p:ph type="sldNum" sz="quarter" idx="5"/>
          </p:nvPr>
        </p:nvSpPr>
        <p:spPr/>
        <p:txBody>
          <a:bodyPr/>
          <a:lstStyle/>
          <a:p>
            <a:fld id="{F0B6BBF1-EB1A-6942-9E30-D74606AB312C}" type="slidenum">
              <a:rPr lang="en-GB" smtClean="0"/>
              <a:t>5</a:t>
            </a:fld>
            <a:endParaRPr lang="en-GB"/>
          </a:p>
        </p:txBody>
      </p:sp>
    </p:spTree>
    <p:extLst>
      <p:ext uri="{BB962C8B-B14F-4D97-AF65-F5344CB8AC3E}">
        <p14:creationId xmlns:p14="http://schemas.microsoft.com/office/powerpoint/2010/main" val="147844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noProof="0" dirty="0"/>
              <a:t>Wie Sie bereits wissen, haben wir die </a:t>
            </a:r>
            <a:r>
              <a:rPr lang="de-CH" b="1" noProof="0" dirty="0"/>
              <a:t>Grundlagen des Nervensystems </a:t>
            </a:r>
            <a:r>
              <a:rPr lang="de-CH" noProof="0" dirty="0"/>
              <a:t>schon im ersten Jahr kennengelernt. Wir befinden uns nun schon im 3. Jahr und deshalb behandeln wir die Pathologie von MS. In der letzten Lektion haben wir uns schon mit der Definition, der Epidemiologie, der Prognose, den Risikofaktoren und den Ursachen beschäftigt und heute lernen wir die Symptome und Therapiemassnahmen von MS kennen.  </a:t>
            </a:r>
          </a:p>
        </p:txBody>
      </p:sp>
      <p:sp>
        <p:nvSpPr>
          <p:cNvPr id="4" name="Slide Number Placeholder 3"/>
          <p:cNvSpPr>
            <a:spLocks noGrp="1"/>
          </p:cNvSpPr>
          <p:nvPr>
            <p:ph type="sldNum" sz="quarter" idx="5"/>
          </p:nvPr>
        </p:nvSpPr>
        <p:spPr/>
        <p:txBody>
          <a:bodyPr/>
          <a:lstStyle/>
          <a:p>
            <a:fld id="{F0B6BBF1-EB1A-6942-9E30-D74606AB312C}" type="slidenum">
              <a:rPr lang="en-GB" smtClean="0"/>
              <a:t>6</a:t>
            </a:fld>
            <a:endParaRPr lang="en-GB"/>
          </a:p>
        </p:txBody>
      </p:sp>
    </p:spTree>
    <p:extLst>
      <p:ext uri="{BB962C8B-B14F-4D97-AF65-F5344CB8AC3E}">
        <p14:creationId xmlns:p14="http://schemas.microsoft.com/office/powerpoint/2010/main" val="2877518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de-CH" noProof="0" dirty="0"/>
              <a:t>Symptome treten bei MS zu Beginn schubweise auf (es gibt Phasen, in welchem der Patient keine Symptome hat und sich in guter Gesundheit befindet) und monosymptomatisch (häufig nur ein Symptom am Anfang)</a:t>
            </a:r>
          </a:p>
          <a:p>
            <a:pPr marL="171450" indent="-171450">
              <a:buFont typeface="Arial" panose="020B0604020202020204" pitchFamily="34" charset="0"/>
              <a:buChar char="•"/>
            </a:pPr>
            <a:r>
              <a:rPr lang="de-CH" noProof="0" dirty="0"/>
              <a:t>jeder MS Verlauf ist anders, denn es gibt eine Vielzahl von Symptomen und daraus resultierende Kombinationen</a:t>
            </a:r>
          </a:p>
          <a:p>
            <a:pPr marL="171450" indent="-171450">
              <a:buFont typeface="Arial" panose="020B0604020202020204" pitchFamily="34" charset="0"/>
              <a:buChar char="•"/>
            </a:pPr>
            <a:r>
              <a:rPr lang="de-CH" noProof="0" dirty="0"/>
              <a:t>zu den häufigsten Symptomen gehören zu Beginn sensorische Störungen (Nervenfasern, die Sinnesinformationen tragen), wie zum Beispiel Sehstörungen, weil der Sehnerv sehr oft als erstes betroffen ist </a:t>
            </a:r>
          </a:p>
          <a:p>
            <a:pPr marL="171450" indent="-171450">
              <a:buFont typeface="Arial" panose="020B0604020202020204" pitchFamily="34" charset="0"/>
              <a:buChar char="•"/>
            </a:pPr>
            <a:r>
              <a:rPr lang="de-CH" noProof="0" dirty="0"/>
              <a:t>andere sehr häufige Symptome sind Kribbeln oder Taubheitsgefühl an Armen und Beinen, starke Müdigkeit/ Energielosigkeit und Gang-/Gleichgewichtsstörungen, unter dem Fachbegriff ATAXIE bekannt</a:t>
            </a:r>
          </a:p>
        </p:txBody>
      </p:sp>
      <p:sp>
        <p:nvSpPr>
          <p:cNvPr id="4" name="Slide Number Placeholder 3"/>
          <p:cNvSpPr>
            <a:spLocks noGrp="1"/>
          </p:cNvSpPr>
          <p:nvPr>
            <p:ph type="sldNum" sz="quarter" idx="5"/>
          </p:nvPr>
        </p:nvSpPr>
        <p:spPr/>
        <p:txBody>
          <a:bodyPr/>
          <a:lstStyle/>
          <a:p>
            <a:fld id="{F0B6BBF1-EB1A-6942-9E30-D74606AB312C}" type="slidenum">
              <a:rPr lang="en-GB" smtClean="0"/>
              <a:t>7</a:t>
            </a:fld>
            <a:endParaRPr lang="en-GB"/>
          </a:p>
        </p:txBody>
      </p:sp>
    </p:spTree>
    <p:extLst>
      <p:ext uri="{BB962C8B-B14F-4D97-AF65-F5344CB8AC3E}">
        <p14:creationId xmlns:p14="http://schemas.microsoft.com/office/powerpoint/2010/main" val="1094465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noProof="0" dirty="0"/>
              <a:t>Zu den häufigen Symptomen gehören sehr oft motorische Probleme, wie Paresen, Spastiken und Tremor (kennt man auch als häufiges Symptome von Parkinson) </a:t>
            </a:r>
          </a:p>
          <a:p>
            <a:pPr marL="171450" indent="-171450">
              <a:buFont typeface="Arial" panose="020B0604020202020204" pitchFamily="34" charset="0"/>
              <a:buChar char="•"/>
            </a:pPr>
            <a:r>
              <a:rPr lang="de-CH" noProof="0" dirty="0"/>
              <a:t>Weitere sehr häufige Symptome im Verlaufe einer MS Erkrankung sind vegetative Probleme, wie Obstipation, Störungen der Sexualfunktionen und Blasenstörungen</a:t>
            </a:r>
          </a:p>
          <a:p>
            <a:pPr marL="171450" indent="-171450">
              <a:buFont typeface="Arial" panose="020B0604020202020204" pitchFamily="34" charset="0"/>
              <a:buChar char="•"/>
            </a:pPr>
            <a:r>
              <a:rPr lang="de-CH" noProof="0" dirty="0"/>
              <a:t>Zu den </a:t>
            </a:r>
            <a:r>
              <a:rPr lang="de-CH" b="0" noProof="0" dirty="0"/>
              <a:t>späteren Folgen </a:t>
            </a:r>
            <a:r>
              <a:rPr lang="de-CH" noProof="0" dirty="0"/>
              <a:t>von MS gehören Probleme beim Sprechen, da die Sprache langsam unklar wird oder wenn ganze Körperhälften gelähmt sind &amp; Depressionen </a:t>
            </a:r>
          </a:p>
          <a:p>
            <a:pPr marL="171450" indent="-171450">
              <a:buFont typeface="Arial" panose="020B0604020202020204" pitchFamily="34" charset="0"/>
              <a:buChar char="•"/>
            </a:pPr>
            <a:endParaRPr lang="de-CH" noProof="0" dirty="0"/>
          </a:p>
          <a:p>
            <a:pPr marL="171450" indent="-171450">
              <a:buFont typeface="Arial" panose="020B0604020202020204" pitchFamily="34" charset="0"/>
              <a:buChar char="•"/>
            </a:pPr>
            <a:endParaRPr lang="de-CH" noProof="0" dirty="0"/>
          </a:p>
          <a:p>
            <a:pPr marL="0" indent="0">
              <a:buFont typeface="Arial" panose="020B0604020202020204" pitchFamily="34" charset="0"/>
              <a:buNone/>
            </a:pPr>
            <a:r>
              <a:rPr lang="de-CH" noProof="0" dirty="0"/>
              <a:t>Wie ihr sehen könnt, kann möglicherweise jeder Teil vom Körper betroffen sein, einfach weil alles von den Nervenzellen interveniert wird. Somit ist MS sehr unberechenbar und vielfältig. </a:t>
            </a:r>
          </a:p>
          <a:p>
            <a:pPr marL="0" indent="0">
              <a:buFont typeface="Arial" panose="020B0604020202020204" pitchFamily="34" charset="0"/>
              <a:buNone/>
            </a:pPr>
            <a:endParaRPr lang="de-CH" noProof="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CH" noProof="0" dirty="0">
                <a:sym typeface="Wingdings" pitchFamily="2" charset="2"/>
              </a:rPr>
              <a:t>FRAGEN?</a:t>
            </a:r>
            <a:endParaRPr lang="de-CH" noProof="0" dirty="0"/>
          </a:p>
          <a:p>
            <a:pPr marL="0" indent="0">
              <a:buFont typeface="Arial" panose="020B0604020202020204" pitchFamily="34" charset="0"/>
              <a:buNone/>
            </a:pPr>
            <a:endParaRPr lang="de-CH" noProof="0" dirty="0"/>
          </a:p>
        </p:txBody>
      </p:sp>
      <p:sp>
        <p:nvSpPr>
          <p:cNvPr id="4" name="Slide Number Placeholder 3"/>
          <p:cNvSpPr>
            <a:spLocks noGrp="1"/>
          </p:cNvSpPr>
          <p:nvPr>
            <p:ph type="sldNum" sz="quarter" idx="5"/>
          </p:nvPr>
        </p:nvSpPr>
        <p:spPr/>
        <p:txBody>
          <a:bodyPr/>
          <a:lstStyle/>
          <a:p>
            <a:fld id="{F0B6BBF1-EB1A-6942-9E30-D74606AB312C}" type="slidenum">
              <a:rPr lang="en-GB" smtClean="0"/>
              <a:t>8</a:t>
            </a:fld>
            <a:endParaRPr lang="en-GB"/>
          </a:p>
        </p:txBody>
      </p:sp>
    </p:spTree>
    <p:extLst>
      <p:ext uri="{BB962C8B-B14F-4D97-AF65-F5344CB8AC3E}">
        <p14:creationId xmlns:p14="http://schemas.microsoft.com/office/powerpoint/2010/main" val="240498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Hier</a:t>
            </a:r>
            <a:r>
              <a:rPr lang="en-GB" dirty="0"/>
              <a:t> </a:t>
            </a:r>
            <a:r>
              <a:rPr lang="en-GB" dirty="0" err="1"/>
              <a:t>seht</a:t>
            </a:r>
            <a:r>
              <a:rPr lang="en-GB" dirty="0"/>
              <a:t> </a:t>
            </a:r>
            <a:r>
              <a:rPr lang="en-GB" dirty="0" err="1"/>
              <a:t>ihr</a:t>
            </a:r>
            <a:r>
              <a:rPr lang="en-GB" dirty="0"/>
              <a:t> das </a:t>
            </a:r>
            <a:r>
              <a:rPr lang="en-GB" dirty="0" err="1"/>
              <a:t>Fallbeispiel</a:t>
            </a:r>
            <a:r>
              <a:rPr lang="en-GB" dirty="0"/>
              <a:t>, </a:t>
            </a:r>
            <a:r>
              <a:rPr lang="en-GB" dirty="0" err="1"/>
              <a:t>findet</a:t>
            </a:r>
            <a:r>
              <a:rPr lang="en-GB" dirty="0"/>
              <a:t> </a:t>
            </a:r>
            <a:r>
              <a:rPr lang="en-GB" dirty="0" err="1"/>
              <a:t>euch</a:t>
            </a:r>
            <a:r>
              <a:rPr lang="en-GB" dirty="0"/>
              <a:t> in den </a:t>
            </a:r>
            <a:r>
              <a:rPr lang="en-GB" dirty="0" err="1"/>
              <a:t>folgenden</a:t>
            </a:r>
            <a:r>
              <a:rPr lang="en-GB" dirty="0"/>
              <a:t> 3-er Gruppen </a:t>
            </a:r>
            <a:r>
              <a:rPr lang="en-GB" dirty="0" err="1"/>
              <a:t>zusammen</a:t>
            </a:r>
            <a:r>
              <a:rPr lang="en-GB" dirty="0"/>
              <a:t> </a:t>
            </a:r>
          </a:p>
          <a:p>
            <a:r>
              <a:rPr lang="en-GB" dirty="0"/>
              <a:t>Gruppe 1 : Rosella, Ramona, Viktoria</a:t>
            </a:r>
          </a:p>
          <a:p>
            <a:r>
              <a:rPr lang="en-GB" dirty="0"/>
              <a:t>Gruppe 2: </a:t>
            </a:r>
            <a:r>
              <a:rPr lang="en-GB" dirty="0" err="1"/>
              <a:t>Junia</a:t>
            </a:r>
            <a:r>
              <a:rPr lang="en-GB" dirty="0"/>
              <a:t>, Pino, </a:t>
            </a:r>
            <a:r>
              <a:rPr lang="en-GB" dirty="0" err="1"/>
              <a:t>Paciane</a:t>
            </a:r>
            <a:endParaRPr lang="en-GB" dirty="0"/>
          </a:p>
          <a:p>
            <a:r>
              <a:rPr lang="en-GB" dirty="0"/>
              <a:t>Gruppe 3: Lukas, Melissa, Oliver</a:t>
            </a:r>
          </a:p>
          <a:p>
            <a:endParaRPr lang="en-GB" dirty="0"/>
          </a:p>
          <a:p>
            <a:r>
              <a:rPr lang="en-GB" dirty="0"/>
              <a:t>Lest das FB </a:t>
            </a:r>
            <a:r>
              <a:rPr lang="en-GB" dirty="0" err="1"/>
              <a:t>individuell</a:t>
            </a:r>
            <a:r>
              <a:rPr lang="en-GB" dirty="0"/>
              <a:t> </a:t>
            </a:r>
            <a:r>
              <a:rPr lang="en-GB" dirty="0" err="1"/>
              <a:t>durch</a:t>
            </a:r>
            <a:r>
              <a:rPr lang="en-GB" dirty="0"/>
              <a:t> und </a:t>
            </a:r>
            <a:r>
              <a:rPr lang="en-GB" dirty="0" err="1"/>
              <a:t>diskutiert</a:t>
            </a:r>
            <a:r>
              <a:rPr lang="en-GB" dirty="0"/>
              <a:t> die </a:t>
            </a:r>
            <a:r>
              <a:rPr lang="en-GB" dirty="0" err="1"/>
              <a:t>Symptome</a:t>
            </a:r>
            <a:r>
              <a:rPr lang="en-GB" dirty="0"/>
              <a:t>, die </a:t>
            </a:r>
            <a:r>
              <a:rPr lang="en-GB" dirty="0" err="1"/>
              <a:t>ihr</a:t>
            </a:r>
            <a:r>
              <a:rPr lang="en-GB" dirty="0"/>
              <a:t> </a:t>
            </a:r>
            <a:r>
              <a:rPr lang="en-GB" dirty="0" err="1"/>
              <a:t>erkennen</a:t>
            </a:r>
            <a:r>
              <a:rPr lang="en-GB" dirty="0"/>
              <a:t> </a:t>
            </a:r>
            <a:r>
              <a:rPr lang="en-GB" dirty="0" err="1"/>
              <a:t>könnt</a:t>
            </a:r>
            <a:r>
              <a:rPr lang="en-GB" dirty="0"/>
              <a:t>. </a:t>
            </a:r>
            <a:r>
              <a:rPr lang="en-GB" dirty="0" err="1"/>
              <a:t>Dafür</a:t>
            </a:r>
            <a:r>
              <a:rPr lang="en-GB" dirty="0"/>
              <a:t> </a:t>
            </a:r>
            <a:r>
              <a:rPr lang="en-GB" dirty="0" err="1"/>
              <a:t>habt</a:t>
            </a:r>
            <a:r>
              <a:rPr lang="en-GB" dirty="0"/>
              <a:t> </a:t>
            </a:r>
            <a:r>
              <a:rPr lang="en-GB" dirty="0" err="1"/>
              <a:t>ihr</a:t>
            </a:r>
            <a:r>
              <a:rPr lang="en-GB" dirty="0"/>
              <a:t> 6 </a:t>
            </a:r>
            <a:r>
              <a:rPr lang="en-GB" dirty="0" err="1"/>
              <a:t>Minuten</a:t>
            </a:r>
            <a:r>
              <a:rPr lang="en-GB" dirty="0"/>
              <a:t> Zeit.</a:t>
            </a:r>
          </a:p>
          <a:p>
            <a:endParaRPr lang="en-GB" dirty="0"/>
          </a:p>
        </p:txBody>
      </p:sp>
      <p:sp>
        <p:nvSpPr>
          <p:cNvPr id="4" name="Slide Number Placeholder 3"/>
          <p:cNvSpPr>
            <a:spLocks noGrp="1"/>
          </p:cNvSpPr>
          <p:nvPr>
            <p:ph type="sldNum" sz="quarter" idx="5"/>
          </p:nvPr>
        </p:nvSpPr>
        <p:spPr/>
        <p:txBody>
          <a:bodyPr/>
          <a:lstStyle/>
          <a:p>
            <a:fld id="{F0B6BBF1-EB1A-6942-9E30-D74606AB312C}" type="slidenum">
              <a:rPr lang="en-GB" smtClean="0"/>
              <a:t>9</a:t>
            </a:fld>
            <a:endParaRPr lang="en-GB"/>
          </a:p>
        </p:txBody>
      </p:sp>
    </p:spTree>
    <p:extLst>
      <p:ext uri="{BB962C8B-B14F-4D97-AF65-F5344CB8AC3E}">
        <p14:creationId xmlns:p14="http://schemas.microsoft.com/office/powerpoint/2010/main" val="2151222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de-CH" noProof="0" dirty="0">
                <a:sym typeface="Wingdings" pitchFamily="2" charset="2"/>
              </a:rPr>
              <a:t> Gruppen aufrufen</a:t>
            </a:r>
            <a:endParaRPr lang="de-CH" noProof="0" dirty="0"/>
          </a:p>
          <a:p>
            <a:pPr marL="0" indent="0">
              <a:buFont typeface="Arial" panose="020B0604020202020204" pitchFamily="34" charset="0"/>
              <a:buNone/>
            </a:pPr>
            <a:r>
              <a:rPr lang="de-CH" noProof="0" dirty="0"/>
              <a:t>Stichworte von SuS sollten beinhalten:</a:t>
            </a:r>
          </a:p>
          <a:p>
            <a:pPr marL="285750" indent="-285750">
              <a:buFont typeface="Arial" panose="020B0604020202020204" pitchFamily="34" charset="0"/>
              <a:buChar char="•"/>
            </a:pPr>
            <a:endParaRPr lang="de-CH" noProof="0" dirty="0"/>
          </a:p>
          <a:p>
            <a:pPr marL="285750" indent="-285750">
              <a:buFont typeface="Arial" panose="020B0604020202020204" pitchFamily="34" charset="0"/>
              <a:buChar char="•"/>
            </a:pPr>
            <a:r>
              <a:rPr lang="de-CH" noProof="0" dirty="0"/>
              <a:t>Allgemeine, chronische Schmerzen</a:t>
            </a:r>
          </a:p>
          <a:p>
            <a:pPr marL="285750" indent="-285750">
              <a:buFont typeface="Arial" panose="020B0604020202020204" pitchFamily="34" charset="0"/>
              <a:buChar char="•"/>
            </a:pPr>
            <a:r>
              <a:rPr lang="de-CH" noProof="0" dirty="0"/>
              <a:t>Schwäche im linken Bein</a:t>
            </a:r>
          </a:p>
          <a:p>
            <a:pPr marL="285750" indent="-285750">
              <a:buFont typeface="Arial" panose="020B0604020202020204" pitchFamily="34" charset="0"/>
              <a:buChar char="•"/>
            </a:pPr>
            <a:r>
              <a:rPr lang="de-CH" noProof="0" dirty="0"/>
              <a:t>Spastiken</a:t>
            </a:r>
          </a:p>
          <a:p>
            <a:pPr marL="285750" indent="-285750">
              <a:buFont typeface="Arial" panose="020B0604020202020204" pitchFamily="34" charset="0"/>
              <a:buChar char="•"/>
            </a:pPr>
            <a:r>
              <a:rPr lang="de-CH" noProof="0" dirty="0"/>
              <a:t>Stolpern </a:t>
            </a:r>
          </a:p>
          <a:p>
            <a:pPr marL="285750" indent="-285750">
              <a:buFont typeface="Arial" panose="020B0604020202020204" pitchFamily="34" charset="0"/>
              <a:buChar char="•"/>
            </a:pPr>
            <a:r>
              <a:rPr lang="de-CH" noProof="0" dirty="0"/>
              <a:t>Seh- und Gleichgewichtstörungen (Ataxie)</a:t>
            </a:r>
          </a:p>
          <a:p>
            <a:pPr marL="285750" indent="-285750">
              <a:buFont typeface="Arial" panose="020B0604020202020204" pitchFamily="34" charset="0"/>
              <a:buChar char="•"/>
            </a:pPr>
            <a:endParaRPr lang="de-CH" noProof="0" dirty="0"/>
          </a:p>
          <a:p>
            <a:pPr marL="0" indent="0">
              <a:buFont typeface="Arial" panose="020B0604020202020204" pitchFamily="34" charset="0"/>
              <a:buNone/>
            </a:pPr>
            <a:r>
              <a:rPr lang="de-CH" noProof="0" dirty="0"/>
              <a:t>Es ist wichtig zu erkennen, dass Spastiken (= Muskelkrämpfe) oft zu Gleichgewichtsstörungen führen, weil die Patienten ihre Muskeln kurzzeitig nicht mehr kontrollieren können. Ein weiterer Grund, warum die Patientin möglicherweise oft stolpern muss sind Seh- und Gleichgewichtstörungen, welche mit grosser Wahrscheinlichkeit auch bei der Patientin auftreten.</a:t>
            </a:r>
          </a:p>
          <a:p>
            <a:pPr marL="0" indent="0">
              <a:buFont typeface="Arial" panose="020B0604020202020204" pitchFamily="34" charset="0"/>
              <a:buNone/>
            </a:pPr>
            <a:endParaRPr lang="de-CH" noProof="0" dirty="0"/>
          </a:p>
          <a:p>
            <a:pPr marL="0" indent="0">
              <a:buFont typeface="Arial" panose="020B0604020202020204" pitchFamily="34" charset="0"/>
              <a:buNone/>
            </a:pPr>
            <a:r>
              <a:rPr lang="de-CH" noProof="0" dirty="0"/>
              <a:t>Die chronischen Schmerzen werden teilweise durch die auftretenden Spastiken ausgelöst, denn diese führen bei den meisten Patienten zu extremen Störungen. </a:t>
            </a:r>
          </a:p>
          <a:p>
            <a:pPr marL="0" indent="0">
              <a:buFont typeface="Arial" panose="020B0604020202020204" pitchFamily="34" charset="0"/>
              <a:buNone/>
            </a:pPr>
            <a:endParaRPr lang="de-CH" noProof="0" dirty="0"/>
          </a:p>
          <a:p>
            <a:pPr marL="0" indent="0">
              <a:buFont typeface="Arial" panose="020B0604020202020204" pitchFamily="34" charset="0"/>
              <a:buNone/>
            </a:pPr>
            <a:r>
              <a:rPr lang="de-CH" noProof="0" dirty="0"/>
              <a:t>Es entsteht ein Teufelskreis, wenn die Patientin nur noch im Rollstuhl sitzt und sich nicht bewegt, kann sie keine Muskeln mehr aufbauen und somit keine Physiotherapie mehr machen, was noch mehr zur Abnahme von Muskulatur führt. </a:t>
            </a:r>
            <a:r>
              <a:rPr lang="de-CH" noProof="0" dirty="0">
                <a:sym typeface="Wingdings" pitchFamily="2" charset="2"/>
              </a:rPr>
              <a:t>Somit bleibt sie im Rollstuhl und leidet immer mehr an Schmerzen. </a:t>
            </a:r>
          </a:p>
          <a:p>
            <a:pPr marL="0" indent="0">
              <a:buFont typeface="Arial" panose="020B0604020202020204" pitchFamily="34" charset="0"/>
              <a:buNone/>
            </a:pPr>
            <a:endParaRPr lang="de-CH" noProof="0" dirty="0">
              <a:sym typeface="Wingdings" pitchFamily="2" charset="2"/>
            </a:endParaRPr>
          </a:p>
        </p:txBody>
      </p:sp>
      <p:sp>
        <p:nvSpPr>
          <p:cNvPr id="4" name="Slide Number Placeholder 3"/>
          <p:cNvSpPr>
            <a:spLocks noGrp="1"/>
          </p:cNvSpPr>
          <p:nvPr>
            <p:ph type="sldNum" sz="quarter" idx="5"/>
          </p:nvPr>
        </p:nvSpPr>
        <p:spPr/>
        <p:txBody>
          <a:bodyPr/>
          <a:lstStyle/>
          <a:p>
            <a:fld id="{F0B6BBF1-EB1A-6942-9E30-D74606AB312C}" type="slidenum">
              <a:rPr lang="en-GB" smtClean="0"/>
              <a:t>10</a:t>
            </a:fld>
            <a:endParaRPr lang="en-GB"/>
          </a:p>
        </p:txBody>
      </p:sp>
    </p:spTree>
    <p:extLst>
      <p:ext uri="{BB962C8B-B14F-4D97-AF65-F5344CB8AC3E}">
        <p14:creationId xmlns:p14="http://schemas.microsoft.com/office/powerpoint/2010/main" val="425969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dirty="0"/>
              <a:t>Wie wir bereits wissen, kann MS nicht geheilt werden. Dennoch gibt es verschiedene Therapien, die die Symptome kurz- und langfristig lindern können. </a:t>
            </a:r>
          </a:p>
          <a:p>
            <a:r>
              <a:rPr lang="de-CH" dirty="0"/>
              <a:t>Die Therapie von MS baut auf drei Säulen auf. </a:t>
            </a:r>
          </a:p>
          <a:p>
            <a:endParaRPr lang="de-CH" dirty="0"/>
          </a:p>
          <a:p>
            <a:r>
              <a:rPr lang="de-CH" b="1" dirty="0"/>
              <a:t>Die erste Säule ist die Schubtherapie: </a:t>
            </a:r>
          </a:p>
          <a:p>
            <a:r>
              <a:rPr lang="de-CH" dirty="0"/>
              <a:t>Bei einer Schubtherapie soll ein akuter Schub (innerhalb von 2– 5 Tagen) stationär behandelt werden =&gt; Ziel: starke Symptome rasch zum Abklingen zu bringen. Dazu werden </a:t>
            </a:r>
            <a:r>
              <a:rPr lang="de-CH" dirty="0" err="1"/>
              <a:t>Kortisonspräparate</a:t>
            </a:r>
            <a:r>
              <a:rPr lang="de-CH" dirty="0"/>
              <a:t> eingesetzt, die während 3-5 Tagen als hochdosierte Pulstherapie intravenös verabreicht werden. </a:t>
            </a:r>
          </a:p>
          <a:p>
            <a:endParaRPr lang="de-CH" dirty="0"/>
          </a:p>
          <a:p>
            <a:r>
              <a:rPr lang="de-CH" dirty="0"/>
              <a:t>Kortison wirkt indem das Immunsystem unterdrückt und dadurch die Entzündung gehemmt wird (</a:t>
            </a:r>
            <a:r>
              <a:rPr lang="de-CH" sz="1200" kern="1200" dirty="0">
                <a:solidFill>
                  <a:schemeClr val="tx1"/>
                </a:solidFill>
                <a:effectLst/>
                <a:latin typeface="+mn-lt"/>
                <a:ea typeface="+mn-ea"/>
                <a:cs typeface="+mn-cs"/>
              </a:rPr>
              <a:t>Abdichten Blut-Hirn-Schranke, Reduktion d. Wasseransammlung im Gehirn, Verbesserung der Weiterleitung von Nervenimpulsen)</a:t>
            </a:r>
            <a:r>
              <a:rPr lang="de-CH" dirty="0"/>
              <a:t>. </a:t>
            </a:r>
          </a:p>
          <a:p>
            <a:endParaRPr lang="de-CH" dirty="0"/>
          </a:p>
          <a:p>
            <a:r>
              <a:rPr lang="de-CH" dirty="0"/>
              <a:t>Die Medikamente werden aufgrund verschiedener Nebenwirkungen z.B. Schlafstörungen oder Hypertonie üblicherweise nur über einen kurzen Zeitraum abgegeben. Da sie zudem auch oft zu Magenproblemen führen können, erhält des Patient meist Magenschutzmittel. </a:t>
            </a:r>
          </a:p>
          <a:p>
            <a:endParaRPr lang="de-CH" dirty="0"/>
          </a:p>
          <a:p>
            <a:r>
              <a:rPr lang="de-CH" dirty="0"/>
              <a:t>Sie müssen hier nicht eine Liste von Präparaten auswendig lernen (=&gt; kann man nachlesen) doch das am häufigsten eingesetzte Präparat sollten sie beim Namen kennen: </a:t>
            </a:r>
            <a:r>
              <a:rPr lang="de-CH" b="1" dirty="0"/>
              <a:t>Methylprednisolon</a:t>
            </a:r>
          </a:p>
          <a:p>
            <a:endParaRPr lang="en-GB" dirty="0"/>
          </a:p>
        </p:txBody>
      </p:sp>
      <p:sp>
        <p:nvSpPr>
          <p:cNvPr id="4" name="Slide Number Placeholder 3"/>
          <p:cNvSpPr>
            <a:spLocks noGrp="1"/>
          </p:cNvSpPr>
          <p:nvPr>
            <p:ph type="sldNum" sz="quarter" idx="5"/>
          </p:nvPr>
        </p:nvSpPr>
        <p:spPr/>
        <p:txBody>
          <a:bodyPr/>
          <a:lstStyle/>
          <a:p>
            <a:fld id="{F0B6BBF1-EB1A-6942-9E30-D74606AB312C}" type="slidenum">
              <a:rPr lang="en-GB" smtClean="0"/>
              <a:t>11</a:t>
            </a:fld>
            <a:endParaRPr lang="en-GB"/>
          </a:p>
        </p:txBody>
      </p:sp>
    </p:spTree>
    <p:extLst>
      <p:ext uri="{BB962C8B-B14F-4D97-AF65-F5344CB8AC3E}">
        <p14:creationId xmlns:p14="http://schemas.microsoft.com/office/powerpoint/2010/main" val="1206584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b="1" dirty="0"/>
              <a:t>Die zweite Säule ist die Basistherapie</a:t>
            </a:r>
            <a:r>
              <a:rPr lang="de-CH" dirty="0"/>
              <a:t> oder die manchmal auch «Verlaufsmodifizierende Therapie» genannt wird. </a:t>
            </a:r>
          </a:p>
          <a:p>
            <a:r>
              <a:rPr lang="de-CH" dirty="0"/>
              <a:t>Ziel dieser Therapieform ist es, die Anzahl und Schwere der Schübe zu verringern und dadurch die Krankheit zu verlangsamen. </a:t>
            </a:r>
          </a:p>
          <a:p>
            <a:r>
              <a:rPr lang="de-CH" dirty="0"/>
              <a:t>Die Basistherapie umfasst verschiedene Medikamente, die über Monate/Jahre eingenommen werden. Es existiert hier eine ganze Liste von möglichen </a:t>
            </a:r>
            <a:r>
              <a:rPr lang="de-CH" dirty="0" err="1"/>
              <a:t>Medis</a:t>
            </a:r>
            <a:r>
              <a:rPr lang="de-CH" dirty="0"/>
              <a:t> mit unterschiedlichen Wirkungsmechanismen. Die Wahl eines </a:t>
            </a:r>
            <a:r>
              <a:rPr lang="de-CH" dirty="0" err="1"/>
              <a:t>Medis</a:t>
            </a:r>
            <a:r>
              <a:rPr lang="de-CH" dirty="0"/>
              <a:t> hängt von der Verlaufsform sowie auch von vielen Patientenspezifischen Faktoren (z.B. Alter, Kinderwunsch etc.) ab.</a:t>
            </a:r>
          </a:p>
          <a:p>
            <a:r>
              <a:rPr lang="de-CH" dirty="0"/>
              <a:t>Hier möchte ich ein bekanntes Beispiel für eine Gruppe solcher </a:t>
            </a:r>
            <a:r>
              <a:rPr lang="de-CH" dirty="0" err="1"/>
              <a:t>Medis</a:t>
            </a:r>
            <a:r>
              <a:rPr lang="de-CH" dirty="0"/>
              <a:t> nennen: Die interferon-Beta Präparate, die bei einer milden bis moderaten Verlaufsform eingesetzt werden. Hier werden Interferone, die auch natürlich in unserem Körper vorkommen,  in die Haut oder Muskulatur gespritzt, wodurch die Zahl der aktiven Entzündungszellen gesenkt werden kann. </a:t>
            </a:r>
          </a:p>
          <a:p>
            <a:endParaRPr lang="de-CH"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sz="1200" kern="1200" dirty="0">
                <a:solidFill>
                  <a:schemeClr val="tx1"/>
                </a:solidFill>
                <a:effectLst/>
                <a:latin typeface="+mn-lt"/>
                <a:ea typeface="+mn-ea"/>
                <a:cs typeface="+mn-cs"/>
              </a:rPr>
              <a:t>Immunmodulatoren (gezielte Veränderung von Immunreaktionen)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sz="1200" kern="1200" dirty="0" err="1">
                <a:solidFill>
                  <a:schemeClr val="tx1"/>
                </a:solidFill>
                <a:effectLst/>
                <a:latin typeface="+mn-lt"/>
                <a:ea typeface="+mn-ea"/>
                <a:cs typeface="+mn-cs"/>
              </a:rPr>
              <a:t>Immunsuppressiva</a:t>
            </a:r>
            <a:r>
              <a:rPr lang="de-CH" sz="1200" kern="1200" dirty="0">
                <a:solidFill>
                  <a:schemeClr val="tx1"/>
                </a:solidFill>
                <a:effectLst/>
                <a:latin typeface="+mn-lt"/>
                <a:ea typeface="+mn-ea"/>
                <a:cs typeface="+mn-cs"/>
              </a:rPr>
              <a:t> (Unterdrückung des Immunsystems) </a:t>
            </a:r>
            <a:endParaRPr lang="en-CH" sz="1200" kern="1200" dirty="0">
              <a:solidFill>
                <a:schemeClr val="tx1"/>
              </a:solidFill>
              <a:effectLst/>
              <a:latin typeface="+mn-lt"/>
              <a:ea typeface="+mn-ea"/>
              <a:cs typeface="+mn-cs"/>
            </a:endParaRPr>
          </a:p>
          <a:p>
            <a:endParaRPr lang="de-CH" dirty="0"/>
          </a:p>
          <a:p>
            <a:endParaRPr lang="en-GB" dirty="0"/>
          </a:p>
        </p:txBody>
      </p:sp>
      <p:sp>
        <p:nvSpPr>
          <p:cNvPr id="4" name="Slide Number Placeholder 3"/>
          <p:cNvSpPr>
            <a:spLocks noGrp="1"/>
          </p:cNvSpPr>
          <p:nvPr>
            <p:ph type="sldNum" sz="quarter" idx="5"/>
          </p:nvPr>
        </p:nvSpPr>
        <p:spPr/>
        <p:txBody>
          <a:bodyPr/>
          <a:lstStyle/>
          <a:p>
            <a:fld id="{F0B6BBF1-EB1A-6942-9E30-D74606AB312C}" type="slidenum">
              <a:rPr lang="en-GB" smtClean="0"/>
              <a:t>12</a:t>
            </a:fld>
            <a:endParaRPr lang="en-GB"/>
          </a:p>
        </p:txBody>
      </p:sp>
    </p:spTree>
    <p:extLst>
      <p:ext uri="{BB962C8B-B14F-4D97-AF65-F5344CB8AC3E}">
        <p14:creationId xmlns:p14="http://schemas.microsoft.com/office/powerpoint/2010/main" val="104376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360C-0A2A-554B-9352-51F052F27FB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7917B44-4148-1A4D-93BD-4CF7BA773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E062233-ECE0-F44B-9905-FA31CD9D4D36}"/>
              </a:ext>
            </a:extLst>
          </p:cNvPr>
          <p:cNvSpPr>
            <a:spLocks noGrp="1"/>
          </p:cNvSpPr>
          <p:nvPr>
            <p:ph type="dt" sz="half" idx="10"/>
          </p:nvPr>
        </p:nvSpPr>
        <p:spPr/>
        <p:txBody>
          <a:bodyPr/>
          <a:lstStyle/>
          <a:p>
            <a:r>
              <a:rPr lang="de-CH"/>
              <a:t>6. Mai 2021</a:t>
            </a:r>
            <a:endParaRPr lang="en-GB"/>
          </a:p>
        </p:txBody>
      </p:sp>
      <p:sp>
        <p:nvSpPr>
          <p:cNvPr id="5" name="Footer Placeholder 4">
            <a:extLst>
              <a:ext uri="{FF2B5EF4-FFF2-40B4-BE49-F238E27FC236}">
                <a16:creationId xmlns:a16="http://schemas.microsoft.com/office/drawing/2014/main" id="{DFA578EE-8FCC-EA41-8DAF-717E834390EB}"/>
              </a:ext>
            </a:extLst>
          </p:cNvPr>
          <p:cNvSpPr>
            <a:spLocks noGrp="1"/>
          </p:cNvSpPr>
          <p:nvPr>
            <p:ph type="ftr" sz="quarter" idx="11"/>
          </p:nvPr>
        </p:nvSpPr>
        <p:spPr/>
        <p:txBody>
          <a:bodyPr/>
          <a:lstStyle/>
          <a:p>
            <a:r>
              <a:rPr lang="en-GB"/>
              <a:t>F. Stich/ J.Metzger</a:t>
            </a:r>
          </a:p>
        </p:txBody>
      </p:sp>
      <p:sp>
        <p:nvSpPr>
          <p:cNvPr id="6" name="Slide Number Placeholder 5">
            <a:extLst>
              <a:ext uri="{FF2B5EF4-FFF2-40B4-BE49-F238E27FC236}">
                <a16:creationId xmlns:a16="http://schemas.microsoft.com/office/drawing/2014/main" id="{FCD9EA53-9F8F-9446-84D2-51A31E8F3BB1}"/>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1752171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9DAC-0D91-4A41-A81C-EB6042DE35C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AA18261-7CA4-AC47-B56E-02829A3854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9215551-8BE7-C14F-944C-DB498EED2DB6}"/>
              </a:ext>
            </a:extLst>
          </p:cNvPr>
          <p:cNvSpPr>
            <a:spLocks noGrp="1"/>
          </p:cNvSpPr>
          <p:nvPr>
            <p:ph type="dt" sz="half" idx="10"/>
          </p:nvPr>
        </p:nvSpPr>
        <p:spPr/>
        <p:txBody>
          <a:bodyPr/>
          <a:lstStyle/>
          <a:p>
            <a:r>
              <a:rPr lang="de-CH"/>
              <a:t>6. Mai 2021</a:t>
            </a:r>
            <a:endParaRPr lang="en-GB"/>
          </a:p>
        </p:txBody>
      </p:sp>
      <p:sp>
        <p:nvSpPr>
          <p:cNvPr id="5" name="Footer Placeholder 4">
            <a:extLst>
              <a:ext uri="{FF2B5EF4-FFF2-40B4-BE49-F238E27FC236}">
                <a16:creationId xmlns:a16="http://schemas.microsoft.com/office/drawing/2014/main" id="{58AB0F64-4602-0140-B372-EBCA3EC66C72}"/>
              </a:ext>
            </a:extLst>
          </p:cNvPr>
          <p:cNvSpPr>
            <a:spLocks noGrp="1"/>
          </p:cNvSpPr>
          <p:nvPr>
            <p:ph type="ftr" sz="quarter" idx="11"/>
          </p:nvPr>
        </p:nvSpPr>
        <p:spPr/>
        <p:txBody>
          <a:bodyPr/>
          <a:lstStyle/>
          <a:p>
            <a:r>
              <a:rPr lang="en-GB"/>
              <a:t>F. Stich/ J.Metzger</a:t>
            </a:r>
          </a:p>
        </p:txBody>
      </p:sp>
      <p:sp>
        <p:nvSpPr>
          <p:cNvPr id="6" name="Slide Number Placeholder 5">
            <a:extLst>
              <a:ext uri="{FF2B5EF4-FFF2-40B4-BE49-F238E27FC236}">
                <a16:creationId xmlns:a16="http://schemas.microsoft.com/office/drawing/2014/main" id="{B022E4F4-D31C-F04F-A737-474396C642DF}"/>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75001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9084DA-46C3-584B-A8CB-8ACA0F66B03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BC343B2-2468-4144-9BF3-FC67F77F5A1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671AF0-08A5-F849-B327-CF2398836FCD}"/>
              </a:ext>
            </a:extLst>
          </p:cNvPr>
          <p:cNvSpPr>
            <a:spLocks noGrp="1"/>
          </p:cNvSpPr>
          <p:nvPr>
            <p:ph type="dt" sz="half" idx="10"/>
          </p:nvPr>
        </p:nvSpPr>
        <p:spPr/>
        <p:txBody>
          <a:bodyPr/>
          <a:lstStyle/>
          <a:p>
            <a:r>
              <a:rPr lang="de-CH"/>
              <a:t>6. Mai 2021</a:t>
            </a:r>
            <a:endParaRPr lang="en-GB"/>
          </a:p>
        </p:txBody>
      </p:sp>
      <p:sp>
        <p:nvSpPr>
          <p:cNvPr id="5" name="Footer Placeholder 4">
            <a:extLst>
              <a:ext uri="{FF2B5EF4-FFF2-40B4-BE49-F238E27FC236}">
                <a16:creationId xmlns:a16="http://schemas.microsoft.com/office/drawing/2014/main" id="{356F0DB3-71BB-CA43-B705-ACB103DF1D2B}"/>
              </a:ext>
            </a:extLst>
          </p:cNvPr>
          <p:cNvSpPr>
            <a:spLocks noGrp="1"/>
          </p:cNvSpPr>
          <p:nvPr>
            <p:ph type="ftr" sz="quarter" idx="11"/>
          </p:nvPr>
        </p:nvSpPr>
        <p:spPr/>
        <p:txBody>
          <a:bodyPr/>
          <a:lstStyle/>
          <a:p>
            <a:r>
              <a:rPr lang="en-GB"/>
              <a:t>F. Stich/ J.Metzger</a:t>
            </a:r>
          </a:p>
        </p:txBody>
      </p:sp>
      <p:sp>
        <p:nvSpPr>
          <p:cNvPr id="6" name="Slide Number Placeholder 5">
            <a:extLst>
              <a:ext uri="{FF2B5EF4-FFF2-40B4-BE49-F238E27FC236}">
                <a16:creationId xmlns:a16="http://schemas.microsoft.com/office/drawing/2014/main" id="{E75B01DA-AD33-5C47-B9E9-B37AF906F1DC}"/>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236796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6877E-C3A3-574A-B16A-3CD31D28E8F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5917A31-E16F-D04F-94EB-1E26BCDF99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233F15-F416-FB4C-8FED-82468B66EDCE}"/>
              </a:ext>
            </a:extLst>
          </p:cNvPr>
          <p:cNvSpPr>
            <a:spLocks noGrp="1"/>
          </p:cNvSpPr>
          <p:nvPr>
            <p:ph type="dt" sz="half" idx="10"/>
          </p:nvPr>
        </p:nvSpPr>
        <p:spPr/>
        <p:txBody>
          <a:bodyPr/>
          <a:lstStyle/>
          <a:p>
            <a:r>
              <a:rPr lang="de-CH"/>
              <a:t>6. Mai 2021</a:t>
            </a:r>
            <a:endParaRPr lang="en-GB" dirty="0"/>
          </a:p>
        </p:txBody>
      </p:sp>
      <p:sp>
        <p:nvSpPr>
          <p:cNvPr id="5" name="Footer Placeholder 4">
            <a:extLst>
              <a:ext uri="{FF2B5EF4-FFF2-40B4-BE49-F238E27FC236}">
                <a16:creationId xmlns:a16="http://schemas.microsoft.com/office/drawing/2014/main" id="{2AEF625D-34B4-4542-A42B-883A23906E58}"/>
              </a:ext>
            </a:extLst>
          </p:cNvPr>
          <p:cNvSpPr>
            <a:spLocks noGrp="1"/>
          </p:cNvSpPr>
          <p:nvPr>
            <p:ph type="ftr" sz="quarter" idx="11"/>
          </p:nvPr>
        </p:nvSpPr>
        <p:spPr/>
        <p:txBody>
          <a:bodyPr/>
          <a:lstStyle/>
          <a:p>
            <a:r>
              <a:rPr lang="en-GB"/>
              <a:t>F. Stich/ J.Metzger</a:t>
            </a:r>
          </a:p>
        </p:txBody>
      </p:sp>
      <p:sp>
        <p:nvSpPr>
          <p:cNvPr id="6" name="Slide Number Placeholder 5">
            <a:extLst>
              <a:ext uri="{FF2B5EF4-FFF2-40B4-BE49-F238E27FC236}">
                <a16:creationId xmlns:a16="http://schemas.microsoft.com/office/drawing/2014/main" id="{C7081BB6-D9E2-A24A-A071-FDF64D7312F3}"/>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26200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09364-FD78-F04A-BEAB-BD6C4FF730D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8A207F1-A2C8-6E49-B4A9-07707E75CA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CDFBF73-23F5-024D-A9DE-2CBB496268E9}"/>
              </a:ext>
            </a:extLst>
          </p:cNvPr>
          <p:cNvSpPr>
            <a:spLocks noGrp="1"/>
          </p:cNvSpPr>
          <p:nvPr>
            <p:ph type="dt" sz="half" idx="10"/>
          </p:nvPr>
        </p:nvSpPr>
        <p:spPr/>
        <p:txBody>
          <a:bodyPr/>
          <a:lstStyle/>
          <a:p>
            <a:r>
              <a:rPr lang="de-CH"/>
              <a:t>6. Mai 2021</a:t>
            </a:r>
            <a:endParaRPr lang="en-GB"/>
          </a:p>
        </p:txBody>
      </p:sp>
      <p:sp>
        <p:nvSpPr>
          <p:cNvPr id="5" name="Footer Placeholder 4">
            <a:extLst>
              <a:ext uri="{FF2B5EF4-FFF2-40B4-BE49-F238E27FC236}">
                <a16:creationId xmlns:a16="http://schemas.microsoft.com/office/drawing/2014/main" id="{92DF5F6C-CC8B-644E-B628-B7C2B48A7EC9}"/>
              </a:ext>
            </a:extLst>
          </p:cNvPr>
          <p:cNvSpPr>
            <a:spLocks noGrp="1"/>
          </p:cNvSpPr>
          <p:nvPr>
            <p:ph type="ftr" sz="quarter" idx="11"/>
          </p:nvPr>
        </p:nvSpPr>
        <p:spPr/>
        <p:txBody>
          <a:bodyPr/>
          <a:lstStyle/>
          <a:p>
            <a:r>
              <a:rPr lang="en-GB"/>
              <a:t>F. Stich/ J.Metzger</a:t>
            </a:r>
          </a:p>
        </p:txBody>
      </p:sp>
      <p:sp>
        <p:nvSpPr>
          <p:cNvPr id="6" name="Slide Number Placeholder 5">
            <a:extLst>
              <a:ext uri="{FF2B5EF4-FFF2-40B4-BE49-F238E27FC236}">
                <a16:creationId xmlns:a16="http://schemas.microsoft.com/office/drawing/2014/main" id="{CAF91131-F97A-164F-819B-73554720E829}"/>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417855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C138-0FDA-B64C-88E7-C49358F0B07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ABBC3D8-2270-314D-90D7-B44C1F5BC4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443D687-BB11-3A45-BBD6-0F9ACDFB0E3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A61A3B7-51CF-E241-91BF-C3506F95065E}"/>
              </a:ext>
            </a:extLst>
          </p:cNvPr>
          <p:cNvSpPr>
            <a:spLocks noGrp="1"/>
          </p:cNvSpPr>
          <p:nvPr>
            <p:ph type="dt" sz="half" idx="10"/>
          </p:nvPr>
        </p:nvSpPr>
        <p:spPr/>
        <p:txBody>
          <a:bodyPr/>
          <a:lstStyle/>
          <a:p>
            <a:r>
              <a:rPr lang="de-CH"/>
              <a:t>6. Mai 2021</a:t>
            </a:r>
            <a:endParaRPr lang="en-GB"/>
          </a:p>
        </p:txBody>
      </p:sp>
      <p:sp>
        <p:nvSpPr>
          <p:cNvPr id="6" name="Footer Placeholder 5">
            <a:extLst>
              <a:ext uri="{FF2B5EF4-FFF2-40B4-BE49-F238E27FC236}">
                <a16:creationId xmlns:a16="http://schemas.microsoft.com/office/drawing/2014/main" id="{2D8E36E4-4518-4D4A-8196-EEE5DCDB6524}"/>
              </a:ext>
            </a:extLst>
          </p:cNvPr>
          <p:cNvSpPr>
            <a:spLocks noGrp="1"/>
          </p:cNvSpPr>
          <p:nvPr>
            <p:ph type="ftr" sz="quarter" idx="11"/>
          </p:nvPr>
        </p:nvSpPr>
        <p:spPr/>
        <p:txBody>
          <a:bodyPr/>
          <a:lstStyle/>
          <a:p>
            <a:r>
              <a:rPr lang="en-GB"/>
              <a:t>F. Stich/ J.Metzger</a:t>
            </a:r>
          </a:p>
        </p:txBody>
      </p:sp>
      <p:sp>
        <p:nvSpPr>
          <p:cNvPr id="7" name="Slide Number Placeholder 6">
            <a:extLst>
              <a:ext uri="{FF2B5EF4-FFF2-40B4-BE49-F238E27FC236}">
                <a16:creationId xmlns:a16="http://schemas.microsoft.com/office/drawing/2014/main" id="{58FB5D17-797F-E445-BDDE-CBAEC4AAF456}"/>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118273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E0AB-D686-FA46-A62D-0F0D5FF7B94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887BE58-295F-6942-B459-0147F19EC0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35172D4-8B8E-2A49-A03F-9BB969228A9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F7000DC-D3FE-D147-B293-D10900ABF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10951E0-498E-CA4B-B512-BA087A0C2BA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1460FBE-C52F-BE48-ADB2-E4B7F2B15846}"/>
              </a:ext>
            </a:extLst>
          </p:cNvPr>
          <p:cNvSpPr>
            <a:spLocks noGrp="1"/>
          </p:cNvSpPr>
          <p:nvPr>
            <p:ph type="dt" sz="half" idx="10"/>
          </p:nvPr>
        </p:nvSpPr>
        <p:spPr/>
        <p:txBody>
          <a:bodyPr/>
          <a:lstStyle/>
          <a:p>
            <a:r>
              <a:rPr lang="de-CH"/>
              <a:t>6. Mai 2021</a:t>
            </a:r>
            <a:endParaRPr lang="en-GB"/>
          </a:p>
        </p:txBody>
      </p:sp>
      <p:sp>
        <p:nvSpPr>
          <p:cNvPr id="8" name="Footer Placeholder 7">
            <a:extLst>
              <a:ext uri="{FF2B5EF4-FFF2-40B4-BE49-F238E27FC236}">
                <a16:creationId xmlns:a16="http://schemas.microsoft.com/office/drawing/2014/main" id="{E4C6DD5E-79D8-9E43-8C5F-BEF0B11F8CED}"/>
              </a:ext>
            </a:extLst>
          </p:cNvPr>
          <p:cNvSpPr>
            <a:spLocks noGrp="1"/>
          </p:cNvSpPr>
          <p:nvPr>
            <p:ph type="ftr" sz="quarter" idx="11"/>
          </p:nvPr>
        </p:nvSpPr>
        <p:spPr/>
        <p:txBody>
          <a:bodyPr/>
          <a:lstStyle/>
          <a:p>
            <a:r>
              <a:rPr lang="en-GB"/>
              <a:t>F. Stich/ J.Metzger</a:t>
            </a:r>
          </a:p>
        </p:txBody>
      </p:sp>
      <p:sp>
        <p:nvSpPr>
          <p:cNvPr id="9" name="Slide Number Placeholder 8">
            <a:extLst>
              <a:ext uri="{FF2B5EF4-FFF2-40B4-BE49-F238E27FC236}">
                <a16:creationId xmlns:a16="http://schemas.microsoft.com/office/drawing/2014/main" id="{1991DA87-F62A-5449-B419-A7D6590572CA}"/>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99076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D5E7-E6A8-C444-A586-1ED8E0F79A7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40F1F3C-6F63-D741-AB18-567DB4D100CD}"/>
              </a:ext>
            </a:extLst>
          </p:cNvPr>
          <p:cNvSpPr>
            <a:spLocks noGrp="1"/>
          </p:cNvSpPr>
          <p:nvPr>
            <p:ph type="dt" sz="half" idx="10"/>
          </p:nvPr>
        </p:nvSpPr>
        <p:spPr/>
        <p:txBody>
          <a:bodyPr/>
          <a:lstStyle/>
          <a:p>
            <a:r>
              <a:rPr lang="de-CH"/>
              <a:t>6. Mai 2021</a:t>
            </a:r>
            <a:endParaRPr lang="en-GB"/>
          </a:p>
        </p:txBody>
      </p:sp>
      <p:sp>
        <p:nvSpPr>
          <p:cNvPr id="4" name="Footer Placeholder 3">
            <a:extLst>
              <a:ext uri="{FF2B5EF4-FFF2-40B4-BE49-F238E27FC236}">
                <a16:creationId xmlns:a16="http://schemas.microsoft.com/office/drawing/2014/main" id="{FC7068A6-C604-8540-A1C8-52DE79E02C66}"/>
              </a:ext>
            </a:extLst>
          </p:cNvPr>
          <p:cNvSpPr>
            <a:spLocks noGrp="1"/>
          </p:cNvSpPr>
          <p:nvPr>
            <p:ph type="ftr" sz="quarter" idx="11"/>
          </p:nvPr>
        </p:nvSpPr>
        <p:spPr/>
        <p:txBody>
          <a:bodyPr/>
          <a:lstStyle/>
          <a:p>
            <a:r>
              <a:rPr lang="en-GB"/>
              <a:t>F. Stich/ J.Metzger</a:t>
            </a:r>
          </a:p>
        </p:txBody>
      </p:sp>
      <p:sp>
        <p:nvSpPr>
          <p:cNvPr id="5" name="Slide Number Placeholder 4">
            <a:extLst>
              <a:ext uri="{FF2B5EF4-FFF2-40B4-BE49-F238E27FC236}">
                <a16:creationId xmlns:a16="http://schemas.microsoft.com/office/drawing/2014/main" id="{7DBD8CA8-BEF7-4247-994D-468BEC632709}"/>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224216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F44519-C29E-164B-95CD-1C38ED66E78A}"/>
              </a:ext>
            </a:extLst>
          </p:cNvPr>
          <p:cNvSpPr>
            <a:spLocks noGrp="1"/>
          </p:cNvSpPr>
          <p:nvPr>
            <p:ph type="dt" sz="half" idx="10"/>
          </p:nvPr>
        </p:nvSpPr>
        <p:spPr/>
        <p:txBody>
          <a:bodyPr/>
          <a:lstStyle/>
          <a:p>
            <a:r>
              <a:rPr lang="de-CH"/>
              <a:t>6. Mai 2021</a:t>
            </a:r>
            <a:endParaRPr lang="en-GB"/>
          </a:p>
        </p:txBody>
      </p:sp>
      <p:sp>
        <p:nvSpPr>
          <p:cNvPr id="3" name="Footer Placeholder 2">
            <a:extLst>
              <a:ext uri="{FF2B5EF4-FFF2-40B4-BE49-F238E27FC236}">
                <a16:creationId xmlns:a16="http://schemas.microsoft.com/office/drawing/2014/main" id="{0027627A-F146-644F-90CD-BBF70F2512C7}"/>
              </a:ext>
            </a:extLst>
          </p:cNvPr>
          <p:cNvSpPr>
            <a:spLocks noGrp="1"/>
          </p:cNvSpPr>
          <p:nvPr>
            <p:ph type="ftr" sz="quarter" idx="11"/>
          </p:nvPr>
        </p:nvSpPr>
        <p:spPr/>
        <p:txBody>
          <a:bodyPr/>
          <a:lstStyle/>
          <a:p>
            <a:r>
              <a:rPr lang="en-GB"/>
              <a:t>F. Stich/ J.Metzger</a:t>
            </a:r>
          </a:p>
        </p:txBody>
      </p:sp>
      <p:sp>
        <p:nvSpPr>
          <p:cNvPr id="4" name="Slide Number Placeholder 3">
            <a:extLst>
              <a:ext uri="{FF2B5EF4-FFF2-40B4-BE49-F238E27FC236}">
                <a16:creationId xmlns:a16="http://schemas.microsoft.com/office/drawing/2014/main" id="{36A36F37-8989-ED4C-8A93-C2BE711F9617}"/>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262280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0502-FA9B-224C-B0F1-761CCC6286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4FA3AFC-1BB9-7C43-B1EC-D494D6654A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BA9776C-D679-3F45-8698-9770C7182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4A9550-7291-4D41-9D03-21E968E93032}"/>
              </a:ext>
            </a:extLst>
          </p:cNvPr>
          <p:cNvSpPr>
            <a:spLocks noGrp="1"/>
          </p:cNvSpPr>
          <p:nvPr>
            <p:ph type="dt" sz="half" idx="10"/>
          </p:nvPr>
        </p:nvSpPr>
        <p:spPr/>
        <p:txBody>
          <a:bodyPr/>
          <a:lstStyle/>
          <a:p>
            <a:r>
              <a:rPr lang="de-CH"/>
              <a:t>6. Mai 2021</a:t>
            </a:r>
            <a:endParaRPr lang="en-GB"/>
          </a:p>
        </p:txBody>
      </p:sp>
      <p:sp>
        <p:nvSpPr>
          <p:cNvPr id="6" name="Footer Placeholder 5">
            <a:extLst>
              <a:ext uri="{FF2B5EF4-FFF2-40B4-BE49-F238E27FC236}">
                <a16:creationId xmlns:a16="http://schemas.microsoft.com/office/drawing/2014/main" id="{8ABCDB09-3DF5-4F4A-BC37-C75C94D37D2D}"/>
              </a:ext>
            </a:extLst>
          </p:cNvPr>
          <p:cNvSpPr>
            <a:spLocks noGrp="1"/>
          </p:cNvSpPr>
          <p:nvPr>
            <p:ph type="ftr" sz="quarter" idx="11"/>
          </p:nvPr>
        </p:nvSpPr>
        <p:spPr/>
        <p:txBody>
          <a:bodyPr/>
          <a:lstStyle/>
          <a:p>
            <a:r>
              <a:rPr lang="en-GB"/>
              <a:t>F. Stich/ J.Metzger</a:t>
            </a:r>
          </a:p>
        </p:txBody>
      </p:sp>
      <p:sp>
        <p:nvSpPr>
          <p:cNvPr id="7" name="Slide Number Placeholder 6">
            <a:extLst>
              <a:ext uri="{FF2B5EF4-FFF2-40B4-BE49-F238E27FC236}">
                <a16:creationId xmlns:a16="http://schemas.microsoft.com/office/drawing/2014/main" id="{D12E7324-B21F-6549-BE6B-A385A0C6624C}"/>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189867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61F58-1D89-6143-B1BD-CCE2F11199F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A92400D-750F-2544-8C06-74F017F7C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DE72C2-5602-5F46-A385-329C1FAE12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092BC1-326E-3A40-A420-EB018E998488}"/>
              </a:ext>
            </a:extLst>
          </p:cNvPr>
          <p:cNvSpPr>
            <a:spLocks noGrp="1"/>
          </p:cNvSpPr>
          <p:nvPr>
            <p:ph type="dt" sz="half" idx="10"/>
          </p:nvPr>
        </p:nvSpPr>
        <p:spPr/>
        <p:txBody>
          <a:bodyPr/>
          <a:lstStyle/>
          <a:p>
            <a:r>
              <a:rPr lang="de-CH"/>
              <a:t>6. Mai 2021</a:t>
            </a:r>
            <a:endParaRPr lang="en-GB"/>
          </a:p>
        </p:txBody>
      </p:sp>
      <p:sp>
        <p:nvSpPr>
          <p:cNvPr id="6" name="Footer Placeholder 5">
            <a:extLst>
              <a:ext uri="{FF2B5EF4-FFF2-40B4-BE49-F238E27FC236}">
                <a16:creationId xmlns:a16="http://schemas.microsoft.com/office/drawing/2014/main" id="{7223CFC5-DD29-644F-8166-0CD8658B09DC}"/>
              </a:ext>
            </a:extLst>
          </p:cNvPr>
          <p:cNvSpPr>
            <a:spLocks noGrp="1"/>
          </p:cNvSpPr>
          <p:nvPr>
            <p:ph type="ftr" sz="quarter" idx="11"/>
          </p:nvPr>
        </p:nvSpPr>
        <p:spPr/>
        <p:txBody>
          <a:bodyPr/>
          <a:lstStyle/>
          <a:p>
            <a:r>
              <a:rPr lang="en-GB"/>
              <a:t>F. Stich/ J.Metzger</a:t>
            </a:r>
          </a:p>
        </p:txBody>
      </p:sp>
      <p:sp>
        <p:nvSpPr>
          <p:cNvPr id="7" name="Slide Number Placeholder 6">
            <a:extLst>
              <a:ext uri="{FF2B5EF4-FFF2-40B4-BE49-F238E27FC236}">
                <a16:creationId xmlns:a16="http://schemas.microsoft.com/office/drawing/2014/main" id="{EABF6540-24DD-EF4A-B562-616C60A44CCD}"/>
              </a:ext>
            </a:extLst>
          </p:cNvPr>
          <p:cNvSpPr>
            <a:spLocks noGrp="1"/>
          </p:cNvSpPr>
          <p:nvPr>
            <p:ph type="sldNum" sz="quarter" idx="12"/>
          </p:nvPr>
        </p:nvSpPr>
        <p:spPr/>
        <p:txBody>
          <a:bodyPr/>
          <a:lstStyle/>
          <a:p>
            <a:fld id="{2C1FD92D-2F45-9448-9AB6-745BDEC04B21}" type="slidenum">
              <a:rPr lang="en-GB" smtClean="0"/>
              <a:t>‹#›</a:t>
            </a:fld>
            <a:endParaRPr lang="en-GB"/>
          </a:p>
        </p:txBody>
      </p:sp>
    </p:spTree>
    <p:extLst>
      <p:ext uri="{BB962C8B-B14F-4D97-AF65-F5344CB8AC3E}">
        <p14:creationId xmlns:p14="http://schemas.microsoft.com/office/powerpoint/2010/main" val="32244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6943F-9343-E346-A6B7-13F6C7D9C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2461CB5-843C-794D-AFD0-7E13BC65C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64F58F7C-62F9-1245-B1C6-E0C2C819E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CH"/>
              <a:t>6. Mai 2021</a:t>
            </a:r>
            <a:endParaRPr lang="en-GB" dirty="0"/>
          </a:p>
        </p:txBody>
      </p:sp>
      <p:sp>
        <p:nvSpPr>
          <p:cNvPr id="5" name="Footer Placeholder 4">
            <a:extLst>
              <a:ext uri="{FF2B5EF4-FFF2-40B4-BE49-F238E27FC236}">
                <a16:creationId xmlns:a16="http://schemas.microsoft.com/office/drawing/2014/main" id="{35FE12E9-9A68-1146-8CB2-66AE12DC0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F. Stich/ J.Metzger</a:t>
            </a:r>
            <a:endParaRPr lang="en-GB" dirty="0"/>
          </a:p>
        </p:txBody>
      </p:sp>
      <p:sp>
        <p:nvSpPr>
          <p:cNvPr id="6" name="Slide Number Placeholder 5">
            <a:extLst>
              <a:ext uri="{FF2B5EF4-FFF2-40B4-BE49-F238E27FC236}">
                <a16:creationId xmlns:a16="http://schemas.microsoft.com/office/drawing/2014/main" id="{D50DB6AC-E00A-C943-B652-DA8DBB1166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FD92D-2F45-9448-9AB6-745BDEC04B21}" type="slidenum">
              <a:rPr lang="en-GB" smtClean="0"/>
              <a:t>‹#›</a:t>
            </a:fld>
            <a:endParaRPr lang="en-GB" dirty="0"/>
          </a:p>
        </p:txBody>
      </p:sp>
    </p:spTree>
    <p:extLst>
      <p:ext uri="{BB962C8B-B14F-4D97-AF65-F5344CB8AC3E}">
        <p14:creationId xmlns:p14="http://schemas.microsoft.com/office/powerpoint/2010/main" val="1246155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07300AA-F11A-B248-A3BA-90830C37597E}"/>
              </a:ext>
            </a:extLst>
          </p:cNvPr>
          <p:cNvPicPr>
            <a:picLocks noChangeAspect="1"/>
          </p:cNvPicPr>
          <p:nvPr/>
        </p:nvPicPr>
        <p:blipFill rotWithShape="1">
          <a:blip r:embed="rId2">
            <a:alphaModFix amt="50000"/>
          </a:blip>
          <a:srcRect l="7919" r="3192"/>
          <a:stretch/>
        </p:blipFill>
        <p:spPr>
          <a:xfrm>
            <a:off x="20" y="1"/>
            <a:ext cx="12191980" cy="6857999"/>
          </a:xfrm>
          <a:prstGeom prst="rect">
            <a:avLst/>
          </a:prstGeom>
        </p:spPr>
      </p:pic>
      <p:sp>
        <p:nvSpPr>
          <p:cNvPr id="2" name="Title 1">
            <a:extLst>
              <a:ext uri="{FF2B5EF4-FFF2-40B4-BE49-F238E27FC236}">
                <a16:creationId xmlns:a16="http://schemas.microsoft.com/office/drawing/2014/main" id="{13EAF9F7-38F5-3546-86B4-3A3987CC6D2C}"/>
              </a:ext>
            </a:extLst>
          </p:cNvPr>
          <p:cNvSpPr>
            <a:spLocks noGrp="1"/>
          </p:cNvSpPr>
          <p:nvPr>
            <p:ph type="ctrTitle"/>
          </p:nvPr>
        </p:nvSpPr>
        <p:spPr>
          <a:xfrm>
            <a:off x="1524000" y="1122362"/>
            <a:ext cx="9144000" cy="2900518"/>
          </a:xfrm>
        </p:spPr>
        <p:txBody>
          <a:bodyPr>
            <a:normAutofit/>
          </a:bodyPr>
          <a:lstStyle/>
          <a:p>
            <a:r>
              <a:rPr lang="de-CH">
                <a:solidFill>
                  <a:srgbClr val="FFFFFF"/>
                </a:solidFill>
              </a:rPr>
              <a:t>Multiple Sklerose (MS)</a:t>
            </a:r>
          </a:p>
        </p:txBody>
      </p:sp>
      <p:sp>
        <p:nvSpPr>
          <p:cNvPr id="4" name="Date Placeholder 3">
            <a:extLst>
              <a:ext uri="{FF2B5EF4-FFF2-40B4-BE49-F238E27FC236}">
                <a16:creationId xmlns:a16="http://schemas.microsoft.com/office/drawing/2014/main" id="{36B93E99-8BEB-B14A-B3F6-A367CCF0D649}"/>
              </a:ext>
            </a:extLst>
          </p:cNvPr>
          <p:cNvSpPr>
            <a:spLocks noGrp="1"/>
          </p:cNvSpPr>
          <p:nvPr>
            <p:ph type="dt" sz="half" idx="10"/>
          </p:nvPr>
        </p:nvSpPr>
        <p:spPr>
          <a:xfrm>
            <a:off x="838200" y="6356350"/>
            <a:ext cx="2743200" cy="365125"/>
          </a:xfrm>
        </p:spPr>
        <p:txBody>
          <a:bodyPr>
            <a:normAutofit/>
          </a:bodyPr>
          <a:lstStyle/>
          <a:p>
            <a:pPr>
              <a:spcAft>
                <a:spcPts val="600"/>
              </a:spcAft>
            </a:pPr>
            <a:r>
              <a:rPr lang="de-CH">
                <a:solidFill>
                  <a:srgbClr val="FFFFFF"/>
                </a:solidFill>
              </a:rPr>
              <a:t>6. Mai 2021</a:t>
            </a:r>
            <a:endParaRPr lang="en-GB">
              <a:solidFill>
                <a:srgbClr val="FFFFFF"/>
              </a:solidFill>
            </a:endParaRPr>
          </a:p>
        </p:txBody>
      </p:sp>
      <p:sp>
        <p:nvSpPr>
          <p:cNvPr id="5" name="Footer Placeholder 4">
            <a:extLst>
              <a:ext uri="{FF2B5EF4-FFF2-40B4-BE49-F238E27FC236}">
                <a16:creationId xmlns:a16="http://schemas.microsoft.com/office/drawing/2014/main" id="{BE0B85DA-D364-9947-ACAE-2417DFC39A3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solidFill>
                  <a:srgbClr val="FFFFFF"/>
                </a:solidFill>
              </a:rPr>
              <a:t>F. Stich/ J.Metzger</a:t>
            </a:r>
          </a:p>
        </p:txBody>
      </p:sp>
      <p:sp>
        <p:nvSpPr>
          <p:cNvPr id="6" name="Slide Number Placeholder 5">
            <a:extLst>
              <a:ext uri="{FF2B5EF4-FFF2-40B4-BE49-F238E27FC236}">
                <a16:creationId xmlns:a16="http://schemas.microsoft.com/office/drawing/2014/main" id="{5972D156-53C7-BF4B-AC0B-B7ADCB8DBBFB}"/>
              </a:ext>
            </a:extLst>
          </p:cNvPr>
          <p:cNvSpPr>
            <a:spLocks noGrp="1"/>
          </p:cNvSpPr>
          <p:nvPr>
            <p:ph type="sldNum" sz="quarter" idx="12"/>
          </p:nvPr>
        </p:nvSpPr>
        <p:spPr>
          <a:xfrm>
            <a:off x="8610600" y="6356350"/>
            <a:ext cx="2743200" cy="365125"/>
          </a:xfrm>
        </p:spPr>
        <p:txBody>
          <a:bodyPr>
            <a:normAutofit/>
          </a:bodyPr>
          <a:lstStyle/>
          <a:p>
            <a:pPr>
              <a:spcAft>
                <a:spcPts val="600"/>
              </a:spcAft>
            </a:pPr>
            <a:fld id="{2C1FD92D-2F45-9448-9AB6-745BDEC04B21}" type="slidenum">
              <a:rPr lang="en-GB">
                <a:solidFill>
                  <a:srgbClr val="FFFFFF"/>
                </a:solidFill>
              </a:rPr>
              <a:pPr>
                <a:spcAft>
                  <a:spcPts val="600"/>
                </a:spcAft>
              </a:pPr>
              <a:t>1</a:t>
            </a:fld>
            <a:endParaRPr lang="en-GB">
              <a:solidFill>
                <a:srgbClr val="FFFFFF"/>
              </a:solidFill>
            </a:endParaRPr>
          </a:p>
        </p:txBody>
      </p:sp>
    </p:spTree>
    <p:extLst>
      <p:ext uri="{BB962C8B-B14F-4D97-AF65-F5344CB8AC3E}">
        <p14:creationId xmlns:p14="http://schemas.microsoft.com/office/powerpoint/2010/main" val="34715897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dirty="0">
                <a:solidFill>
                  <a:schemeClr val="bg1"/>
                </a:solidFill>
              </a:rPr>
              <a:t>Fallbeispiel Symptome</a:t>
            </a:r>
          </a:p>
        </p:txBody>
      </p:sp>
      <p:sp>
        <p:nvSpPr>
          <p:cNvPr id="5" name="Footer Placeholder 4">
            <a:extLst>
              <a:ext uri="{FF2B5EF4-FFF2-40B4-BE49-F238E27FC236}">
                <a16:creationId xmlns:a16="http://schemas.microsoft.com/office/drawing/2014/main" id="{73987928-421C-2E4D-A2FB-43C3E85BFAF3}"/>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94D3D50B-E66B-7C47-8043-F7C764B1593B}"/>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2AD70B9C-2B21-0244-8965-0A95D5A5D9BB}"/>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10</a:t>
            </a:fld>
            <a:endParaRPr lang="en-GB">
              <a:solidFill>
                <a:schemeClr val="bg1"/>
              </a:solidFill>
            </a:endParaRPr>
          </a:p>
        </p:txBody>
      </p:sp>
      <p:sp>
        <p:nvSpPr>
          <p:cNvPr id="14" name="Rectangle 13">
            <a:extLst>
              <a:ext uri="{FF2B5EF4-FFF2-40B4-BE49-F238E27FC236}">
                <a16:creationId xmlns:a16="http://schemas.microsoft.com/office/drawing/2014/main" id="{0F6FD50F-350E-1447-89BA-D0C4274449BF}"/>
              </a:ext>
            </a:extLst>
          </p:cNvPr>
          <p:cNvSpPr/>
          <p:nvPr/>
        </p:nvSpPr>
        <p:spPr>
          <a:xfrm>
            <a:off x="5184598" y="951369"/>
            <a:ext cx="6096000" cy="1477328"/>
          </a:xfrm>
          <a:prstGeom prst="rect">
            <a:avLst/>
          </a:prstGeom>
        </p:spPr>
        <p:txBody>
          <a:bodyPr>
            <a:spAutoFit/>
          </a:bodyPr>
          <a:lstStyle/>
          <a:p>
            <a:r>
              <a:rPr lang="de-CH" dirty="0"/>
              <a:t>Symptome:</a:t>
            </a:r>
          </a:p>
          <a:p>
            <a:endParaRPr lang="de-CH" dirty="0"/>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endParaRPr lang="de-CH" dirty="0"/>
          </a:p>
          <a:p>
            <a:endParaRPr lang="de-CH" dirty="0"/>
          </a:p>
        </p:txBody>
      </p:sp>
    </p:spTree>
    <p:extLst>
      <p:ext uri="{BB962C8B-B14F-4D97-AF65-F5344CB8AC3E}">
        <p14:creationId xmlns:p14="http://schemas.microsoft.com/office/powerpoint/2010/main" val="1896416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3000">
                <a:solidFill>
                  <a:schemeClr val="bg1"/>
                </a:solidFill>
              </a:rPr>
              <a:t>Therapiemassnahmen</a:t>
            </a:r>
          </a:p>
        </p:txBody>
      </p:sp>
      <p:sp>
        <p:nvSpPr>
          <p:cNvPr id="5" name="Footer Placeholder 4">
            <a:extLst>
              <a:ext uri="{FF2B5EF4-FFF2-40B4-BE49-F238E27FC236}">
                <a16:creationId xmlns:a16="http://schemas.microsoft.com/office/drawing/2014/main" id="{BA848BEA-6072-134E-97F4-9604FAB6FC12}"/>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951A7A63-0672-4D40-B399-0BB70C1A8A04}"/>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C96A668C-1963-A140-AD0B-A2B9792ECB32}"/>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11</a:t>
            </a:fld>
            <a:endParaRPr lang="en-GB">
              <a:solidFill>
                <a:schemeClr val="bg1"/>
              </a:solidFill>
            </a:endParaRPr>
          </a:p>
        </p:txBody>
      </p:sp>
      <p:sp>
        <p:nvSpPr>
          <p:cNvPr id="18" name="Zylinder 4">
            <a:extLst>
              <a:ext uri="{FF2B5EF4-FFF2-40B4-BE49-F238E27FC236}">
                <a16:creationId xmlns:a16="http://schemas.microsoft.com/office/drawing/2014/main" id="{346734FA-EE8B-6B42-BE1D-76FBBB9BED49}"/>
              </a:ext>
            </a:extLst>
          </p:cNvPr>
          <p:cNvSpPr/>
          <p:nvPr/>
        </p:nvSpPr>
        <p:spPr>
          <a:xfrm>
            <a:off x="6547674" y="933454"/>
            <a:ext cx="3791199" cy="5107376"/>
          </a:xfrm>
          <a:prstGeom prst="can">
            <a:avLst>
              <a:gd name="adj" fmla="val 21610"/>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endParaRPr lang="de-CH" dirty="0"/>
          </a:p>
          <a:p>
            <a:r>
              <a:rPr lang="de-CH" b="1" dirty="0"/>
              <a:t>Ziel: </a:t>
            </a:r>
            <a:r>
              <a:rPr lang="de-CH" dirty="0"/>
              <a:t>Symptome eines akuten Schubs lindern </a:t>
            </a:r>
          </a:p>
          <a:p>
            <a:endParaRPr lang="de-CH" dirty="0"/>
          </a:p>
          <a:p>
            <a:r>
              <a:rPr lang="de-CH" dirty="0" err="1"/>
              <a:t>Kortisonpräparate</a:t>
            </a:r>
            <a:r>
              <a:rPr lang="de-CH" dirty="0"/>
              <a:t>, hochdosiert 3-5 Tage intravenöse Verabreichung</a:t>
            </a:r>
          </a:p>
          <a:p>
            <a:endParaRPr lang="de-CH" dirty="0"/>
          </a:p>
          <a:p>
            <a:pPr marL="285750" indent="-285750">
              <a:buFont typeface="Arial" panose="020B0604020202020204" pitchFamily="34" charset="0"/>
              <a:buChar char="•"/>
            </a:pPr>
            <a:r>
              <a:rPr lang="de-CH" dirty="0"/>
              <a:t>Entzündung unterdrücken</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Magenschutzmittel</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Am häufigsten verwendetes Kortison: Methylprednisolon</a:t>
            </a:r>
          </a:p>
        </p:txBody>
      </p:sp>
      <p:sp>
        <p:nvSpPr>
          <p:cNvPr id="19" name="Textfeld 7">
            <a:extLst>
              <a:ext uri="{FF2B5EF4-FFF2-40B4-BE49-F238E27FC236}">
                <a16:creationId xmlns:a16="http://schemas.microsoft.com/office/drawing/2014/main" id="{345D07CD-2844-1D47-A4CB-A0B116E95278}"/>
              </a:ext>
            </a:extLst>
          </p:cNvPr>
          <p:cNvSpPr txBox="1"/>
          <p:nvPr/>
        </p:nvSpPr>
        <p:spPr>
          <a:xfrm>
            <a:off x="7561535" y="1157491"/>
            <a:ext cx="2416583" cy="400110"/>
          </a:xfrm>
          <a:prstGeom prst="rect">
            <a:avLst/>
          </a:prstGeom>
          <a:noFill/>
        </p:spPr>
        <p:txBody>
          <a:bodyPr wrap="square" rtlCol="0">
            <a:spAutoFit/>
          </a:bodyPr>
          <a:lstStyle/>
          <a:p>
            <a:r>
              <a:rPr lang="de-CH" sz="2000" b="1" dirty="0">
                <a:solidFill>
                  <a:schemeClr val="bg1"/>
                </a:solidFill>
              </a:rPr>
              <a:t>Schubtherapie</a:t>
            </a:r>
          </a:p>
        </p:txBody>
      </p:sp>
    </p:spTree>
    <p:extLst>
      <p:ext uri="{BB962C8B-B14F-4D97-AF65-F5344CB8AC3E}">
        <p14:creationId xmlns:p14="http://schemas.microsoft.com/office/powerpoint/2010/main" val="727124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3000">
                <a:solidFill>
                  <a:schemeClr val="bg1"/>
                </a:solidFill>
              </a:rPr>
              <a:t>Therapiemassnahmen</a:t>
            </a:r>
          </a:p>
        </p:txBody>
      </p:sp>
      <p:sp>
        <p:nvSpPr>
          <p:cNvPr id="5" name="Footer Placeholder 4">
            <a:extLst>
              <a:ext uri="{FF2B5EF4-FFF2-40B4-BE49-F238E27FC236}">
                <a16:creationId xmlns:a16="http://schemas.microsoft.com/office/drawing/2014/main" id="{CB190CAC-9FE4-274C-A9F6-49F4071C6B99}"/>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DF903393-8656-994E-9521-04B5F98C837C}"/>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840BB65F-E971-D645-BBA9-FB78CEBA9054}"/>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12</a:t>
            </a:fld>
            <a:endParaRPr lang="en-GB">
              <a:solidFill>
                <a:schemeClr val="bg1"/>
              </a:solidFill>
            </a:endParaRPr>
          </a:p>
        </p:txBody>
      </p:sp>
      <p:sp>
        <p:nvSpPr>
          <p:cNvPr id="12" name="Zylinder 5">
            <a:extLst>
              <a:ext uri="{FF2B5EF4-FFF2-40B4-BE49-F238E27FC236}">
                <a16:creationId xmlns:a16="http://schemas.microsoft.com/office/drawing/2014/main" id="{0E8145E1-A0C2-884D-9ECB-1F3C0419F78A}"/>
              </a:ext>
            </a:extLst>
          </p:cNvPr>
          <p:cNvSpPr/>
          <p:nvPr/>
        </p:nvSpPr>
        <p:spPr>
          <a:xfrm>
            <a:off x="6547674" y="933454"/>
            <a:ext cx="3791199" cy="5107376"/>
          </a:xfrm>
          <a:prstGeom prst="can">
            <a:avLst>
              <a:gd name="adj" fmla="val 21610"/>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de-CH" dirty="0"/>
          </a:p>
          <a:p>
            <a:r>
              <a:rPr lang="de-CH" b="1" dirty="0"/>
              <a:t>Ziel: </a:t>
            </a:r>
            <a:r>
              <a:rPr lang="de-CH" dirty="0"/>
              <a:t>Anzahl und Schwere der Schübe </a:t>
            </a:r>
          </a:p>
          <a:p>
            <a:r>
              <a:rPr lang="de-CH" dirty="0"/>
              <a:t>verringern, Krankheit verlangsamen</a:t>
            </a:r>
          </a:p>
          <a:p>
            <a:endParaRPr lang="de-CH" dirty="0"/>
          </a:p>
          <a:p>
            <a:pPr marL="285750" indent="-285750">
              <a:buFont typeface="Arial" panose="020B0604020202020204" pitchFamily="34" charset="0"/>
              <a:buChar char="•"/>
            </a:pPr>
            <a:r>
              <a:rPr lang="de-CH" dirty="0"/>
              <a:t>Langzeitmedikation </a:t>
            </a:r>
          </a:p>
          <a:p>
            <a:pPr marL="285750" indent="-285750">
              <a:buFont typeface="Arial" panose="020B0604020202020204" pitchFamily="34" charset="0"/>
              <a:buChar char="•"/>
            </a:pPr>
            <a:r>
              <a:rPr lang="de-CH" dirty="0"/>
              <a:t>Wahl des Medikaments hängt von Verlaufsform und Patienten ab</a:t>
            </a:r>
          </a:p>
          <a:p>
            <a:pPr marL="285750" indent="-285750">
              <a:buFont typeface="Arial" panose="020B0604020202020204" pitchFamily="34" charset="0"/>
              <a:buChar char="•"/>
            </a:pPr>
            <a:r>
              <a:rPr lang="de-CH" dirty="0"/>
              <a:t>verschiedene Formen: Tabletten, Injektionen</a:t>
            </a:r>
          </a:p>
          <a:p>
            <a:pPr marL="285750" indent="-285750">
              <a:buFont typeface="Arial" panose="020B0604020202020204" pitchFamily="34" charset="0"/>
              <a:buChar char="•"/>
            </a:pPr>
            <a:endParaRPr lang="de-CH" dirty="0"/>
          </a:p>
          <a:p>
            <a:r>
              <a:rPr lang="de-CH" b="1" dirty="0"/>
              <a:t>Beispiel: </a:t>
            </a:r>
            <a:r>
              <a:rPr lang="de-CH" dirty="0"/>
              <a:t>Interferon-Beta-Präparate</a:t>
            </a:r>
          </a:p>
          <a:p>
            <a:pPr lvl="1"/>
            <a:r>
              <a:rPr lang="de-CH" dirty="0"/>
              <a:t>=&gt; Senkung der Anzahl aktiver Entzündungszellen </a:t>
            </a:r>
          </a:p>
          <a:p>
            <a:pPr marL="285750" indent="-285750">
              <a:buFont typeface="Arial" panose="020B0604020202020204" pitchFamily="34" charset="0"/>
              <a:buChar char="•"/>
            </a:pPr>
            <a:endParaRPr lang="de-CH" dirty="0"/>
          </a:p>
        </p:txBody>
      </p:sp>
      <p:sp>
        <p:nvSpPr>
          <p:cNvPr id="14" name="Textfeld 9">
            <a:extLst>
              <a:ext uri="{FF2B5EF4-FFF2-40B4-BE49-F238E27FC236}">
                <a16:creationId xmlns:a16="http://schemas.microsoft.com/office/drawing/2014/main" id="{4644E673-6E6F-A040-9FB6-FEF7BE818356}"/>
              </a:ext>
            </a:extLst>
          </p:cNvPr>
          <p:cNvSpPr txBox="1"/>
          <p:nvPr/>
        </p:nvSpPr>
        <p:spPr>
          <a:xfrm>
            <a:off x="7683020" y="1162533"/>
            <a:ext cx="2416583" cy="400110"/>
          </a:xfrm>
          <a:prstGeom prst="rect">
            <a:avLst/>
          </a:prstGeom>
          <a:noFill/>
        </p:spPr>
        <p:txBody>
          <a:bodyPr wrap="square" rtlCol="0">
            <a:spAutoFit/>
          </a:bodyPr>
          <a:lstStyle/>
          <a:p>
            <a:r>
              <a:rPr lang="de-CH" sz="2000" b="1" dirty="0">
                <a:solidFill>
                  <a:schemeClr val="bg1"/>
                </a:solidFill>
              </a:rPr>
              <a:t>Basistherapie</a:t>
            </a:r>
          </a:p>
        </p:txBody>
      </p:sp>
    </p:spTree>
    <p:extLst>
      <p:ext uri="{BB962C8B-B14F-4D97-AF65-F5344CB8AC3E}">
        <p14:creationId xmlns:p14="http://schemas.microsoft.com/office/powerpoint/2010/main" val="425555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3000">
                <a:solidFill>
                  <a:schemeClr val="bg1"/>
                </a:solidFill>
              </a:rPr>
              <a:t>Therapiemassnahmen</a:t>
            </a:r>
          </a:p>
        </p:txBody>
      </p:sp>
      <p:sp>
        <p:nvSpPr>
          <p:cNvPr id="5" name="Footer Placeholder 4">
            <a:extLst>
              <a:ext uri="{FF2B5EF4-FFF2-40B4-BE49-F238E27FC236}">
                <a16:creationId xmlns:a16="http://schemas.microsoft.com/office/drawing/2014/main" id="{CB190CAC-9FE4-274C-A9F6-49F4071C6B99}"/>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DF903393-8656-994E-9521-04B5F98C837C}"/>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840BB65F-E971-D645-BBA9-FB78CEBA9054}"/>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13</a:t>
            </a:fld>
            <a:endParaRPr lang="en-GB">
              <a:solidFill>
                <a:schemeClr val="bg1"/>
              </a:solidFill>
            </a:endParaRPr>
          </a:p>
        </p:txBody>
      </p:sp>
      <p:sp>
        <p:nvSpPr>
          <p:cNvPr id="18" name="Zylinder 6">
            <a:extLst>
              <a:ext uri="{FF2B5EF4-FFF2-40B4-BE49-F238E27FC236}">
                <a16:creationId xmlns:a16="http://schemas.microsoft.com/office/drawing/2014/main" id="{8886464B-721B-854D-91C1-4E8C44BE9A77}"/>
              </a:ext>
            </a:extLst>
          </p:cNvPr>
          <p:cNvSpPr/>
          <p:nvPr/>
        </p:nvSpPr>
        <p:spPr>
          <a:xfrm>
            <a:off x="6526728" y="966365"/>
            <a:ext cx="3791199" cy="5107376"/>
          </a:xfrm>
          <a:prstGeom prst="can">
            <a:avLst>
              <a:gd name="adj" fmla="val 21610"/>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CH" dirty="0"/>
              <a:t> </a:t>
            </a:r>
          </a:p>
          <a:p>
            <a:r>
              <a:rPr lang="de-CH" b="1" dirty="0"/>
              <a:t>Ziel: </a:t>
            </a:r>
            <a:r>
              <a:rPr lang="de-CH" dirty="0"/>
              <a:t>Symptome medikamentös oder nicht-medikamentös lindern </a:t>
            </a:r>
          </a:p>
          <a:p>
            <a:endParaRPr lang="de-CH" dirty="0"/>
          </a:p>
          <a:p>
            <a:r>
              <a:rPr lang="de-CH" b="1" dirty="0"/>
              <a:t>Bespiele: </a:t>
            </a:r>
          </a:p>
          <a:p>
            <a:endParaRPr lang="de-CH" b="1" dirty="0"/>
          </a:p>
          <a:p>
            <a:r>
              <a:rPr lang="de-CH" u="sng" dirty="0"/>
              <a:t>Physiotherapie</a:t>
            </a:r>
            <a:r>
              <a:rPr lang="de-CH" dirty="0"/>
              <a:t> bei Muskelmüdigkeit- /Krämpfe, Ataxie etc. </a:t>
            </a:r>
          </a:p>
          <a:p>
            <a:endParaRPr lang="de-CH" dirty="0"/>
          </a:p>
          <a:p>
            <a:r>
              <a:rPr lang="de-CH" u="sng" dirty="0"/>
              <a:t>Antidepressiva</a:t>
            </a:r>
            <a:r>
              <a:rPr lang="de-CH" dirty="0"/>
              <a:t> bei Depressionen  </a:t>
            </a:r>
          </a:p>
          <a:p>
            <a:endParaRPr lang="de-CH" dirty="0"/>
          </a:p>
          <a:p>
            <a:r>
              <a:rPr lang="de-CH" u="sng" dirty="0"/>
              <a:t>Ergotherapie</a:t>
            </a:r>
            <a:r>
              <a:rPr lang="de-CH" dirty="0"/>
              <a:t> um möglichst lange unabhängig leben zu können</a:t>
            </a:r>
          </a:p>
        </p:txBody>
      </p:sp>
      <p:sp>
        <p:nvSpPr>
          <p:cNvPr id="19" name="Textfeld 8">
            <a:extLst>
              <a:ext uri="{FF2B5EF4-FFF2-40B4-BE49-F238E27FC236}">
                <a16:creationId xmlns:a16="http://schemas.microsoft.com/office/drawing/2014/main" id="{E9E35A7B-C847-B441-888A-E765B40C1AB0}"/>
              </a:ext>
            </a:extLst>
          </p:cNvPr>
          <p:cNvSpPr txBox="1"/>
          <p:nvPr/>
        </p:nvSpPr>
        <p:spPr>
          <a:xfrm>
            <a:off x="6908201" y="1190402"/>
            <a:ext cx="3409725" cy="400110"/>
          </a:xfrm>
          <a:prstGeom prst="rect">
            <a:avLst/>
          </a:prstGeom>
          <a:noFill/>
        </p:spPr>
        <p:txBody>
          <a:bodyPr wrap="square" rtlCol="0">
            <a:spAutoFit/>
          </a:bodyPr>
          <a:lstStyle/>
          <a:p>
            <a:r>
              <a:rPr lang="de-CH" sz="2000" b="1" dirty="0">
                <a:solidFill>
                  <a:schemeClr val="bg1"/>
                </a:solidFill>
              </a:rPr>
              <a:t>Symptomatische Therapie</a:t>
            </a:r>
          </a:p>
        </p:txBody>
      </p:sp>
    </p:spTree>
    <p:extLst>
      <p:ext uri="{BB962C8B-B14F-4D97-AF65-F5344CB8AC3E}">
        <p14:creationId xmlns:p14="http://schemas.microsoft.com/office/powerpoint/2010/main" val="1437531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3000" dirty="0">
                <a:solidFill>
                  <a:schemeClr val="bg1"/>
                </a:solidFill>
              </a:rPr>
              <a:t>Fallbeispiel 1 Therapiemassnahmen</a:t>
            </a:r>
          </a:p>
        </p:txBody>
      </p:sp>
      <p:sp>
        <p:nvSpPr>
          <p:cNvPr id="5" name="Footer Placeholder 4">
            <a:extLst>
              <a:ext uri="{FF2B5EF4-FFF2-40B4-BE49-F238E27FC236}">
                <a16:creationId xmlns:a16="http://schemas.microsoft.com/office/drawing/2014/main" id="{01806EAE-38B6-524A-B2B0-35A95F5EA2CB}"/>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02A9ABCE-4630-304B-97E2-A56682091F96}"/>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A303EAB2-691E-7F4A-A35E-5377E62B59B3}"/>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14</a:t>
            </a:fld>
            <a:endParaRPr lang="en-GB">
              <a:solidFill>
                <a:schemeClr val="bg1"/>
              </a:solidFill>
            </a:endParaRPr>
          </a:p>
        </p:txBody>
      </p:sp>
      <p:sp>
        <p:nvSpPr>
          <p:cNvPr id="7" name="Rectangle 6">
            <a:extLst>
              <a:ext uri="{FF2B5EF4-FFF2-40B4-BE49-F238E27FC236}">
                <a16:creationId xmlns:a16="http://schemas.microsoft.com/office/drawing/2014/main" id="{C83289F0-21F0-C643-BA1A-E33881EED3A5}"/>
              </a:ext>
            </a:extLst>
          </p:cNvPr>
          <p:cNvSpPr/>
          <p:nvPr/>
        </p:nvSpPr>
        <p:spPr>
          <a:xfrm>
            <a:off x="5317801" y="1528834"/>
            <a:ext cx="6096000" cy="3416320"/>
          </a:xfrm>
          <a:prstGeom prst="rect">
            <a:avLst/>
          </a:prstGeom>
        </p:spPr>
        <p:txBody>
          <a:bodyPr>
            <a:spAutoFit/>
          </a:bodyPr>
          <a:lstStyle/>
          <a:p>
            <a:r>
              <a:rPr lang="de-CH" dirty="0"/>
              <a:t>Nadine </a:t>
            </a:r>
            <a:r>
              <a:rPr lang="de-CH" dirty="0" err="1"/>
              <a:t>Wälti</a:t>
            </a:r>
            <a:r>
              <a:rPr lang="de-CH" dirty="0"/>
              <a:t> war 23 Jahre alt als bei ihr infolge einer akuten Sehstörung MS diagnostiziert wurde. Seither hatte sie keine Schübe mehr. Gestern allerdings fühlt sie sich sehr müde und legte sich daher für ein kurzes Schläfchen auf den Couch. Als Frau </a:t>
            </a:r>
            <a:r>
              <a:rPr lang="de-CH" dirty="0" err="1"/>
              <a:t>Wälti</a:t>
            </a:r>
            <a:r>
              <a:rPr lang="de-CH" dirty="0"/>
              <a:t> wieder aufstehen wollte, waren sowohl ihr linkes Bein wie auch ihr linker Arm schlapp. Es gelang ihr nicht mehr, ohne Hilfe aufzustehen. Mit der Unterstützung ihrer Mutter, bewegt sich Frau </a:t>
            </a:r>
            <a:r>
              <a:rPr lang="de-CH" dirty="0" err="1"/>
              <a:t>Wälti</a:t>
            </a:r>
            <a:r>
              <a:rPr lang="de-CH" dirty="0"/>
              <a:t> langsam zum Auto und wird von ihrer Mutter anschliessend ins Spital gefahren. </a:t>
            </a:r>
          </a:p>
          <a:p>
            <a:r>
              <a:rPr lang="de-CH" dirty="0"/>
              <a:t>Angekommen im Spital, überlegen Sie sich, welche Therapie/Intervention Sie in der Situation von Frau Wälti vorschlagen würden. </a:t>
            </a:r>
          </a:p>
        </p:txBody>
      </p:sp>
      <p:sp>
        <p:nvSpPr>
          <p:cNvPr id="12" name="TextBox 11">
            <a:extLst>
              <a:ext uri="{FF2B5EF4-FFF2-40B4-BE49-F238E27FC236}">
                <a16:creationId xmlns:a16="http://schemas.microsoft.com/office/drawing/2014/main" id="{2AF2EA96-9DF7-9840-AB94-09F64733503D}"/>
              </a:ext>
            </a:extLst>
          </p:cNvPr>
          <p:cNvSpPr txBox="1"/>
          <p:nvPr/>
        </p:nvSpPr>
        <p:spPr>
          <a:xfrm>
            <a:off x="634619" y="4228210"/>
            <a:ext cx="3425310" cy="1754326"/>
          </a:xfrm>
          <a:prstGeom prst="rect">
            <a:avLst/>
          </a:prstGeom>
          <a:noFill/>
        </p:spPr>
        <p:txBody>
          <a:bodyPr wrap="square" rtlCol="0">
            <a:spAutoFit/>
          </a:bodyPr>
          <a:lstStyle/>
          <a:p>
            <a:pPr marL="342900" indent="-342900">
              <a:buAutoNum type="arabicPeriod"/>
            </a:pPr>
            <a:r>
              <a:rPr lang="de-CH" dirty="0">
                <a:solidFill>
                  <a:schemeClr val="bg1"/>
                </a:solidFill>
              </a:rPr>
              <a:t>Diskutieren Sie mögliche Therapiemassnahmen in Ihrer Gruppe. (6 Min)</a:t>
            </a:r>
          </a:p>
          <a:p>
            <a:pPr marL="342900" indent="-342900">
              <a:buAutoNum type="arabicPeriod"/>
            </a:pPr>
            <a:r>
              <a:rPr lang="de-CH" dirty="0">
                <a:solidFill>
                  <a:schemeClr val="bg1"/>
                </a:solidFill>
                <a:sym typeface="Wingdings" pitchFamily="2" charset="2"/>
              </a:rPr>
              <a:t>Stellen Sie das Fallbeispiel und die Resultate der anderen Gruppe vor. (4 Min)</a:t>
            </a:r>
            <a:endParaRPr lang="de-CH" dirty="0">
              <a:solidFill>
                <a:schemeClr val="bg1"/>
              </a:solidFill>
            </a:endParaRPr>
          </a:p>
        </p:txBody>
      </p:sp>
    </p:spTree>
    <p:extLst>
      <p:ext uri="{BB962C8B-B14F-4D97-AF65-F5344CB8AC3E}">
        <p14:creationId xmlns:p14="http://schemas.microsoft.com/office/powerpoint/2010/main" val="145711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3000" dirty="0">
                <a:solidFill>
                  <a:schemeClr val="bg1"/>
                </a:solidFill>
              </a:rPr>
              <a:t>Fallbeispiel 2 Therapiemassnahmen</a:t>
            </a:r>
          </a:p>
        </p:txBody>
      </p:sp>
      <p:sp>
        <p:nvSpPr>
          <p:cNvPr id="5" name="Footer Placeholder 4">
            <a:extLst>
              <a:ext uri="{FF2B5EF4-FFF2-40B4-BE49-F238E27FC236}">
                <a16:creationId xmlns:a16="http://schemas.microsoft.com/office/drawing/2014/main" id="{01806EAE-38B6-524A-B2B0-35A95F5EA2CB}"/>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02A9ABCE-4630-304B-97E2-A56682091F96}"/>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A303EAB2-691E-7F4A-A35E-5377E62B59B3}"/>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15</a:t>
            </a:fld>
            <a:endParaRPr lang="en-GB">
              <a:solidFill>
                <a:schemeClr val="bg1"/>
              </a:solidFill>
            </a:endParaRPr>
          </a:p>
        </p:txBody>
      </p:sp>
      <p:sp>
        <p:nvSpPr>
          <p:cNvPr id="14" name="Inhaltsplatzhalter 2">
            <a:extLst>
              <a:ext uri="{FF2B5EF4-FFF2-40B4-BE49-F238E27FC236}">
                <a16:creationId xmlns:a16="http://schemas.microsoft.com/office/drawing/2014/main" id="{FE0B2A91-AFDD-0E4B-BA59-33F466D4D4D2}"/>
              </a:ext>
            </a:extLst>
          </p:cNvPr>
          <p:cNvSpPr>
            <a:spLocks noGrp="1"/>
          </p:cNvSpPr>
          <p:nvPr>
            <p:ph idx="1"/>
          </p:nvPr>
        </p:nvSpPr>
        <p:spPr>
          <a:xfrm>
            <a:off x="5324700" y="1528834"/>
            <a:ext cx="6237147" cy="3659717"/>
          </a:xfrm>
        </p:spPr>
        <p:txBody>
          <a:bodyPr>
            <a:normAutofit fontScale="92500"/>
          </a:bodyPr>
          <a:lstStyle/>
          <a:p>
            <a:pPr marL="0" indent="0">
              <a:lnSpc>
                <a:spcPct val="110000"/>
              </a:lnSpc>
              <a:buNone/>
            </a:pPr>
            <a:r>
              <a:rPr lang="de-CH" sz="1800" dirty="0"/>
              <a:t>Die 47-jährige Manuela Gross leidet schon seit vielen Jahren an Multipler Sklerose. Seit ihrem ersten Schub vor 5 Jahren hat sie eine bleibende Schwäche im linken Bein und ist im Allgemeinen sehr schnell erschöpft. Nach ihrem letzten Schub vor 2 Monaten hatte Frau Gross ausserdem immer öfter mit unkontrolliertem Harndrang und Inkontinenz zu kämpfen, was ihr auch psychisch sehr zu schaffen macht. Nebst vermindertem Selbstvertrauen fehlt es ihr zudem immer mehr an Lebensfreude. An den viele Freizeitaktivitäten, die Frau Gross früher mit ihren Freunden gemacht hat, kann sie heute aufgrund der Krankheit nicht mehr teilnehmen. </a:t>
            </a:r>
          </a:p>
          <a:p>
            <a:pPr marL="0" indent="0">
              <a:lnSpc>
                <a:spcPct val="110000"/>
              </a:lnSpc>
              <a:buNone/>
            </a:pPr>
            <a:r>
              <a:rPr lang="de-CH" sz="1800" dirty="0"/>
              <a:t>Überlegen Sie, welche Therapie Sie in der Situation von Frau Gross vorschlagen würden. </a:t>
            </a:r>
          </a:p>
          <a:p>
            <a:pPr marL="0" indent="0">
              <a:lnSpc>
                <a:spcPct val="110000"/>
              </a:lnSpc>
              <a:buNone/>
            </a:pPr>
            <a:endParaRPr lang="de-CH" sz="2000" dirty="0"/>
          </a:p>
        </p:txBody>
      </p:sp>
      <p:sp>
        <p:nvSpPr>
          <p:cNvPr id="12" name="TextBox 11">
            <a:extLst>
              <a:ext uri="{FF2B5EF4-FFF2-40B4-BE49-F238E27FC236}">
                <a16:creationId xmlns:a16="http://schemas.microsoft.com/office/drawing/2014/main" id="{8C10ECC8-15F7-BB45-82A2-FCB46DF459E0}"/>
              </a:ext>
            </a:extLst>
          </p:cNvPr>
          <p:cNvSpPr txBox="1"/>
          <p:nvPr/>
        </p:nvSpPr>
        <p:spPr>
          <a:xfrm>
            <a:off x="634619" y="4228210"/>
            <a:ext cx="3425310" cy="1754326"/>
          </a:xfrm>
          <a:prstGeom prst="rect">
            <a:avLst/>
          </a:prstGeom>
          <a:noFill/>
        </p:spPr>
        <p:txBody>
          <a:bodyPr wrap="square" rtlCol="0">
            <a:spAutoFit/>
          </a:bodyPr>
          <a:lstStyle/>
          <a:p>
            <a:pPr marL="342900" indent="-342900">
              <a:buAutoNum type="arabicPeriod"/>
            </a:pPr>
            <a:r>
              <a:rPr lang="de-CH" dirty="0">
                <a:solidFill>
                  <a:schemeClr val="bg1"/>
                </a:solidFill>
              </a:rPr>
              <a:t>Diskutieren Sie mögliche Therapiemassnahmen in Ihrer Gruppe. (6 Min)</a:t>
            </a:r>
          </a:p>
          <a:p>
            <a:pPr marL="342900" indent="-342900">
              <a:buAutoNum type="arabicPeriod"/>
            </a:pPr>
            <a:r>
              <a:rPr lang="de-CH" dirty="0">
                <a:solidFill>
                  <a:schemeClr val="bg1"/>
                </a:solidFill>
                <a:sym typeface="Wingdings" pitchFamily="2" charset="2"/>
              </a:rPr>
              <a:t>Stellen Sie das Fallbeispiel und die Resultate der anderen Gruppe vor. (4 Min)</a:t>
            </a:r>
            <a:endParaRPr lang="de-CH" dirty="0">
              <a:solidFill>
                <a:schemeClr val="bg1"/>
              </a:solidFill>
            </a:endParaRPr>
          </a:p>
        </p:txBody>
      </p:sp>
    </p:spTree>
    <p:extLst>
      <p:ext uri="{BB962C8B-B14F-4D97-AF65-F5344CB8AC3E}">
        <p14:creationId xmlns:p14="http://schemas.microsoft.com/office/powerpoint/2010/main" val="2290584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965199" y="851517"/>
            <a:ext cx="5130795" cy="1461778"/>
          </a:xfrm>
        </p:spPr>
        <p:txBody>
          <a:bodyPr>
            <a:normAutofit/>
          </a:bodyPr>
          <a:lstStyle/>
          <a:p>
            <a:r>
              <a:rPr lang="de-CH" sz="4000" dirty="0"/>
              <a:t>Abschluss</a:t>
            </a:r>
          </a:p>
        </p:txBody>
      </p:sp>
      <p:sp>
        <p:nvSpPr>
          <p:cNvPr id="5" name="Footer Placeholder 4">
            <a:extLst>
              <a:ext uri="{FF2B5EF4-FFF2-40B4-BE49-F238E27FC236}">
                <a16:creationId xmlns:a16="http://schemas.microsoft.com/office/drawing/2014/main" id="{AC3CB61C-674C-6F45-B4EA-6C630DD76FA1}"/>
              </a:ext>
            </a:extLst>
          </p:cNvPr>
          <p:cNvSpPr>
            <a:spLocks noGrp="1"/>
          </p:cNvSpPr>
          <p:nvPr>
            <p:ph type="ftr" sz="quarter" idx="11"/>
          </p:nvPr>
        </p:nvSpPr>
        <p:spPr>
          <a:xfrm>
            <a:off x="7872984" y="384048"/>
            <a:ext cx="3877056" cy="365125"/>
          </a:xfrm>
        </p:spPr>
        <p:txBody>
          <a:bodyPr>
            <a:normAutofit/>
          </a:bodyPr>
          <a:lstStyle/>
          <a:p>
            <a:pPr algn="r">
              <a:spcAft>
                <a:spcPts val="600"/>
              </a:spcAft>
            </a:pPr>
            <a:r>
              <a:rPr lang="en-GB" sz="1100">
                <a:solidFill>
                  <a:schemeClr val="tx1">
                    <a:alpha val="80000"/>
                  </a:schemeClr>
                </a:solidFill>
              </a:rPr>
              <a:t>F. Stich/ J.Metzger</a:t>
            </a: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980958" y="2105471"/>
            <a:ext cx="5762742" cy="2332847"/>
          </a:xfrm>
        </p:spPr>
        <p:txBody>
          <a:bodyPr numCol="2">
            <a:normAutofit/>
          </a:bodyPr>
          <a:lstStyle/>
          <a:p>
            <a:r>
              <a:rPr lang="de-CH" sz="1800" dirty="0">
                <a:solidFill>
                  <a:schemeClr val="accent1">
                    <a:lumMod val="75000"/>
                  </a:schemeClr>
                </a:solidFill>
              </a:rPr>
              <a:t>Ataxie</a:t>
            </a:r>
          </a:p>
          <a:p>
            <a:r>
              <a:rPr lang="de-CH" sz="1800" dirty="0">
                <a:solidFill>
                  <a:schemeClr val="accent1">
                    <a:lumMod val="75000"/>
                  </a:schemeClr>
                </a:solidFill>
              </a:rPr>
              <a:t>Magenschutzmittel</a:t>
            </a:r>
          </a:p>
          <a:p>
            <a:r>
              <a:rPr lang="de-CH" sz="1800" dirty="0">
                <a:solidFill>
                  <a:schemeClr val="accent1">
                    <a:lumMod val="75000"/>
                  </a:schemeClr>
                </a:solidFill>
              </a:rPr>
              <a:t>Schubtherapie</a:t>
            </a:r>
          </a:p>
          <a:p>
            <a:r>
              <a:rPr lang="de-CH" sz="1800" dirty="0">
                <a:solidFill>
                  <a:schemeClr val="accent1">
                    <a:lumMod val="75000"/>
                  </a:schemeClr>
                </a:solidFill>
              </a:rPr>
              <a:t>Sensorische Symptome</a:t>
            </a:r>
          </a:p>
          <a:p>
            <a:r>
              <a:rPr lang="de-CH" sz="1800" dirty="0" err="1">
                <a:solidFill>
                  <a:schemeClr val="accent1">
                    <a:lumMod val="75000"/>
                  </a:schemeClr>
                </a:solidFill>
              </a:rPr>
              <a:t>Kortisoninjektion</a:t>
            </a:r>
            <a:endParaRPr lang="de-CH" sz="1800" dirty="0">
              <a:solidFill>
                <a:schemeClr val="accent1">
                  <a:lumMod val="75000"/>
                </a:schemeClr>
              </a:solidFill>
            </a:endParaRPr>
          </a:p>
          <a:p>
            <a:r>
              <a:rPr lang="de-CH" sz="1800" dirty="0">
                <a:solidFill>
                  <a:schemeClr val="accent1">
                    <a:lumMod val="75000"/>
                  </a:schemeClr>
                </a:solidFill>
              </a:rPr>
              <a:t>Methylprednisolon</a:t>
            </a:r>
          </a:p>
          <a:p>
            <a:r>
              <a:rPr lang="de-CH" sz="1800" dirty="0">
                <a:solidFill>
                  <a:schemeClr val="accent1">
                    <a:lumMod val="75000"/>
                  </a:schemeClr>
                </a:solidFill>
              </a:rPr>
              <a:t>Interferon-Beta-Präparate</a:t>
            </a:r>
          </a:p>
          <a:p>
            <a:r>
              <a:rPr lang="de-CH" sz="1800" dirty="0">
                <a:solidFill>
                  <a:schemeClr val="accent1">
                    <a:lumMod val="75000"/>
                  </a:schemeClr>
                </a:solidFill>
              </a:rPr>
              <a:t>Therapiemassnahmen</a:t>
            </a:r>
          </a:p>
          <a:p>
            <a:r>
              <a:rPr lang="de-CH" sz="1800" dirty="0">
                <a:solidFill>
                  <a:schemeClr val="accent1">
                    <a:lumMod val="75000"/>
                  </a:schemeClr>
                </a:solidFill>
              </a:rPr>
              <a:t>Obstipation</a:t>
            </a:r>
          </a:p>
          <a:p>
            <a:r>
              <a:rPr lang="de-CH" sz="1800" dirty="0">
                <a:solidFill>
                  <a:schemeClr val="accent1">
                    <a:lumMod val="75000"/>
                  </a:schemeClr>
                </a:solidFill>
              </a:rPr>
              <a:t>Vegetative Symptome</a:t>
            </a:r>
          </a:p>
          <a:p>
            <a:endParaRPr lang="de-CH" sz="1800" dirty="0">
              <a:solidFill>
                <a:schemeClr val="accent1">
                  <a:lumMod val="75000"/>
                </a:schemeClr>
              </a:solidFill>
            </a:endParaRPr>
          </a:p>
          <a:p>
            <a:pPr lvl="5"/>
            <a:endParaRPr lang="de-CH" sz="100" dirty="0">
              <a:solidFill>
                <a:schemeClr val="accent1">
                  <a:lumMod val="75000"/>
                </a:schemeClr>
              </a:solidFill>
            </a:endParaRPr>
          </a:p>
        </p:txBody>
      </p:sp>
      <p:sp>
        <p:nvSpPr>
          <p:cNvPr id="4" name="Date Placeholder 3">
            <a:extLst>
              <a:ext uri="{FF2B5EF4-FFF2-40B4-BE49-F238E27FC236}">
                <a16:creationId xmlns:a16="http://schemas.microsoft.com/office/drawing/2014/main" id="{0B566BCD-59EE-294C-8987-69926FE84EA6}"/>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Graphic 9" descr="Clock outline">
            <a:extLst>
              <a:ext uri="{FF2B5EF4-FFF2-40B4-BE49-F238E27FC236}">
                <a16:creationId xmlns:a16="http://schemas.microsoft.com/office/drawing/2014/main" id="{D214748D-E539-E34C-9D7C-8298D1C319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330" y="2105470"/>
            <a:ext cx="3217333" cy="3217333"/>
          </a:xfrm>
          <a:prstGeom prst="rect">
            <a:avLst/>
          </a:prstGeom>
        </p:spPr>
      </p:pic>
      <p:sp>
        <p:nvSpPr>
          <p:cNvPr id="6" name="Slide Number Placeholder 5">
            <a:extLst>
              <a:ext uri="{FF2B5EF4-FFF2-40B4-BE49-F238E27FC236}">
                <a16:creationId xmlns:a16="http://schemas.microsoft.com/office/drawing/2014/main" id="{19F79ECD-AE56-614F-AAC6-EB8407482B69}"/>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chor="ctr">
            <a:normAutofit/>
          </a:bodyPr>
          <a:lstStyle/>
          <a:p>
            <a:pPr algn="ctr">
              <a:spcAft>
                <a:spcPts val="600"/>
              </a:spcAft>
            </a:pPr>
            <a:fld id="{2C1FD92D-2F45-9448-9AB6-745BDEC04B21}" type="slidenum">
              <a:rPr lang="en-GB">
                <a:solidFill>
                  <a:schemeClr val="bg1"/>
                </a:solidFill>
              </a:rPr>
              <a:pPr algn="ctr">
                <a:spcAft>
                  <a:spcPts val="600"/>
                </a:spcAft>
              </a:pPr>
              <a:t>16</a:t>
            </a:fld>
            <a:endParaRPr lang="en-GB">
              <a:solidFill>
                <a:schemeClr val="bg1"/>
              </a:solidFill>
            </a:endParaRPr>
          </a:p>
        </p:txBody>
      </p:sp>
      <p:sp>
        <p:nvSpPr>
          <p:cNvPr id="7" name="Ellipse 6">
            <a:extLst>
              <a:ext uri="{FF2B5EF4-FFF2-40B4-BE49-F238E27FC236}">
                <a16:creationId xmlns:a16="http://schemas.microsoft.com/office/drawing/2014/main" id="{88731903-04D2-4ECB-96EE-4761180E4FB5}"/>
              </a:ext>
            </a:extLst>
          </p:cNvPr>
          <p:cNvSpPr/>
          <p:nvPr/>
        </p:nvSpPr>
        <p:spPr>
          <a:xfrm>
            <a:off x="1691513" y="5505477"/>
            <a:ext cx="1140177" cy="5898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200" dirty="0"/>
              <a:t>Multiple Sklerose</a:t>
            </a:r>
          </a:p>
        </p:txBody>
      </p:sp>
      <p:cxnSp>
        <p:nvCxnSpPr>
          <p:cNvPr id="12" name="Gerader Verbinder 11">
            <a:extLst>
              <a:ext uri="{FF2B5EF4-FFF2-40B4-BE49-F238E27FC236}">
                <a16:creationId xmlns:a16="http://schemas.microsoft.com/office/drawing/2014/main" id="{A9D6FCD8-25FE-4DF3-9506-F5A26C676C18}"/>
              </a:ext>
            </a:extLst>
          </p:cNvPr>
          <p:cNvCxnSpPr>
            <a:cxnSpLocks/>
            <a:stCxn id="7" idx="7"/>
            <a:endCxn id="22" idx="3"/>
          </p:cNvCxnSpPr>
          <p:nvPr/>
        </p:nvCxnSpPr>
        <p:spPr>
          <a:xfrm flipV="1">
            <a:off x="2664715" y="5244999"/>
            <a:ext cx="259330" cy="346857"/>
          </a:xfrm>
          <a:prstGeom prst="line">
            <a:avLst/>
          </a:prstGeom>
        </p:spPr>
        <p:style>
          <a:lnRef idx="1">
            <a:schemeClr val="dk1"/>
          </a:lnRef>
          <a:fillRef idx="0">
            <a:schemeClr val="dk1"/>
          </a:fillRef>
          <a:effectRef idx="0">
            <a:schemeClr val="dk1"/>
          </a:effectRef>
          <a:fontRef idx="minor">
            <a:schemeClr val="tx1"/>
          </a:fontRef>
        </p:style>
      </p:cxnSp>
      <p:cxnSp>
        <p:nvCxnSpPr>
          <p:cNvPr id="16" name="Gerader Verbinder 15">
            <a:extLst>
              <a:ext uri="{FF2B5EF4-FFF2-40B4-BE49-F238E27FC236}">
                <a16:creationId xmlns:a16="http://schemas.microsoft.com/office/drawing/2014/main" id="{CC4B71B5-622A-4C6B-97CE-5F1A6B82D8F3}"/>
              </a:ext>
            </a:extLst>
          </p:cNvPr>
          <p:cNvCxnSpPr>
            <a:cxnSpLocks/>
            <a:stCxn id="7" idx="1"/>
          </p:cNvCxnSpPr>
          <p:nvPr/>
        </p:nvCxnSpPr>
        <p:spPr>
          <a:xfrm flipH="1" flipV="1">
            <a:off x="1568748" y="5455898"/>
            <a:ext cx="289740" cy="135958"/>
          </a:xfrm>
          <a:prstGeom prst="line">
            <a:avLst/>
          </a:prstGeom>
        </p:spPr>
        <p:style>
          <a:lnRef idx="1">
            <a:schemeClr val="dk1"/>
          </a:lnRef>
          <a:fillRef idx="0">
            <a:schemeClr val="dk1"/>
          </a:fillRef>
          <a:effectRef idx="0">
            <a:schemeClr val="dk1"/>
          </a:effectRef>
          <a:fontRef idx="minor">
            <a:schemeClr val="tx1"/>
          </a:fontRef>
        </p:style>
      </p:cxnSp>
      <p:cxnSp>
        <p:nvCxnSpPr>
          <p:cNvPr id="18" name="Gerader Verbinder 17">
            <a:extLst>
              <a:ext uri="{FF2B5EF4-FFF2-40B4-BE49-F238E27FC236}">
                <a16:creationId xmlns:a16="http://schemas.microsoft.com/office/drawing/2014/main" id="{676711EB-9F36-47F3-BA85-6BD0783F4670}"/>
              </a:ext>
            </a:extLst>
          </p:cNvPr>
          <p:cNvCxnSpPr>
            <a:cxnSpLocks/>
            <a:endCxn id="7" idx="3"/>
          </p:cNvCxnSpPr>
          <p:nvPr/>
        </p:nvCxnSpPr>
        <p:spPr>
          <a:xfrm flipV="1">
            <a:off x="1377149" y="6008932"/>
            <a:ext cx="481339" cy="116396"/>
          </a:xfrm>
          <a:prstGeom prst="line">
            <a:avLst/>
          </a:prstGeom>
        </p:spPr>
        <p:style>
          <a:lnRef idx="1">
            <a:schemeClr val="dk1"/>
          </a:lnRef>
          <a:fillRef idx="0">
            <a:schemeClr val="dk1"/>
          </a:fillRef>
          <a:effectRef idx="0">
            <a:schemeClr val="dk1"/>
          </a:effectRef>
          <a:fontRef idx="minor">
            <a:schemeClr val="tx1"/>
          </a:fontRef>
        </p:style>
      </p:cxnSp>
      <p:sp>
        <p:nvSpPr>
          <p:cNvPr id="20" name="Ellipse 19">
            <a:extLst>
              <a:ext uri="{FF2B5EF4-FFF2-40B4-BE49-F238E27FC236}">
                <a16:creationId xmlns:a16="http://schemas.microsoft.com/office/drawing/2014/main" id="{07022AF0-5D42-4BDD-BFA4-09FB6E398044}"/>
              </a:ext>
            </a:extLst>
          </p:cNvPr>
          <p:cNvSpPr/>
          <p:nvPr/>
        </p:nvSpPr>
        <p:spPr>
          <a:xfrm>
            <a:off x="831178" y="6102836"/>
            <a:ext cx="979775" cy="53128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sz="1200" dirty="0"/>
          </a:p>
        </p:txBody>
      </p:sp>
      <p:sp>
        <p:nvSpPr>
          <p:cNvPr id="22" name="Ellipse 21">
            <a:extLst>
              <a:ext uri="{FF2B5EF4-FFF2-40B4-BE49-F238E27FC236}">
                <a16:creationId xmlns:a16="http://schemas.microsoft.com/office/drawing/2014/main" id="{ACB741F0-F693-44F6-923A-141C72D134F4}"/>
              </a:ext>
            </a:extLst>
          </p:cNvPr>
          <p:cNvSpPr/>
          <p:nvPr/>
        </p:nvSpPr>
        <p:spPr>
          <a:xfrm>
            <a:off x="2795917" y="4791522"/>
            <a:ext cx="874910" cy="53128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sz="1200" dirty="0"/>
          </a:p>
        </p:txBody>
      </p:sp>
      <p:sp>
        <p:nvSpPr>
          <p:cNvPr id="23" name="Ellipse 22">
            <a:extLst>
              <a:ext uri="{FF2B5EF4-FFF2-40B4-BE49-F238E27FC236}">
                <a16:creationId xmlns:a16="http://schemas.microsoft.com/office/drawing/2014/main" id="{EC96CAD6-9B5F-4525-83C2-4337C9F70832}"/>
              </a:ext>
            </a:extLst>
          </p:cNvPr>
          <p:cNvSpPr/>
          <p:nvPr/>
        </p:nvSpPr>
        <p:spPr>
          <a:xfrm>
            <a:off x="1078860" y="4947107"/>
            <a:ext cx="979775" cy="53128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sz="1200" dirty="0"/>
          </a:p>
        </p:txBody>
      </p:sp>
      <p:sp>
        <p:nvSpPr>
          <p:cNvPr id="24" name="Ellipse 23">
            <a:extLst>
              <a:ext uri="{FF2B5EF4-FFF2-40B4-BE49-F238E27FC236}">
                <a16:creationId xmlns:a16="http://schemas.microsoft.com/office/drawing/2014/main" id="{EDFBF5A7-501B-4F32-9228-A6BE3234415B}"/>
              </a:ext>
            </a:extLst>
          </p:cNvPr>
          <p:cNvSpPr/>
          <p:nvPr/>
        </p:nvSpPr>
        <p:spPr>
          <a:xfrm>
            <a:off x="3092500" y="5893835"/>
            <a:ext cx="979775" cy="53128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sz="1200" dirty="0"/>
          </a:p>
        </p:txBody>
      </p:sp>
      <p:sp>
        <p:nvSpPr>
          <p:cNvPr id="25" name="Ellipse 24">
            <a:extLst>
              <a:ext uri="{FF2B5EF4-FFF2-40B4-BE49-F238E27FC236}">
                <a16:creationId xmlns:a16="http://schemas.microsoft.com/office/drawing/2014/main" id="{5AE95711-3BF8-4A92-8EDE-A947C902368D}"/>
              </a:ext>
            </a:extLst>
          </p:cNvPr>
          <p:cNvSpPr/>
          <p:nvPr/>
        </p:nvSpPr>
        <p:spPr>
          <a:xfrm>
            <a:off x="1941767" y="6211015"/>
            <a:ext cx="979775" cy="53128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sz="1200" dirty="0"/>
          </a:p>
        </p:txBody>
      </p:sp>
      <p:cxnSp>
        <p:nvCxnSpPr>
          <p:cNvPr id="27" name="Gerader Verbinder 26">
            <a:extLst>
              <a:ext uri="{FF2B5EF4-FFF2-40B4-BE49-F238E27FC236}">
                <a16:creationId xmlns:a16="http://schemas.microsoft.com/office/drawing/2014/main" id="{31C5A289-6610-44CC-9FCF-95FF8406A5CD}"/>
              </a:ext>
            </a:extLst>
          </p:cNvPr>
          <p:cNvCxnSpPr>
            <a:cxnSpLocks/>
            <a:endCxn id="24" idx="2"/>
          </p:cNvCxnSpPr>
          <p:nvPr/>
        </p:nvCxnSpPr>
        <p:spPr>
          <a:xfrm>
            <a:off x="2817115" y="5741391"/>
            <a:ext cx="275385" cy="418085"/>
          </a:xfrm>
          <a:prstGeom prst="line">
            <a:avLst/>
          </a:prstGeom>
        </p:spPr>
        <p:style>
          <a:lnRef idx="1">
            <a:schemeClr val="dk1"/>
          </a:lnRef>
          <a:fillRef idx="0">
            <a:schemeClr val="dk1"/>
          </a:fillRef>
          <a:effectRef idx="0">
            <a:schemeClr val="dk1"/>
          </a:effectRef>
          <a:fontRef idx="minor">
            <a:schemeClr val="tx1"/>
          </a:fontRef>
        </p:style>
      </p:cxnSp>
      <p:cxnSp>
        <p:nvCxnSpPr>
          <p:cNvPr id="29" name="Gerader Verbinder 28">
            <a:extLst>
              <a:ext uri="{FF2B5EF4-FFF2-40B4-BE49-F238E27FC236}">
                <a16:creationId xmlns:a16="http://schemas.microsoft.com/office/drawing/2014/main" id="{0458AF81-4F5D-4BB9-8D69-838ABEB1D879}"/>
              </a:ext>
            </a:extLst>
          </p:cNvPr>
          <p:cNvCxnSpPr>
            <a:cxnSpLocks/>
            <a:stCxn id="20" idx="6"/>
            <a:endCxn id="25" idx="2"/>
          </p:cNvCxnSpPr>
          <p:nvPr/>
        </p:nvCxnSpPr>
        <p:spPr>
          <a:xfrm>
            <a:off x="1810953" y="6368477"/>
            <a:ext cx="130814" cy="10817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57847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a:solidFill>
                  <a:schemeClr val="bg1"/>
                </a:solidFill>
              </a:rPr>
              <a:t>Agenda</a:t>
            </a:r>
          </a:p>
        </p:txBody>
      </p:sp>
      <p:sp>
        <p:nvSpPr>
          <p:cNvPr id="5" name="Footer Placeholder 4">
            <a:extLst>
              <a:ext uri="{FF2B5EF4-FFF2-40B4-BE49-F238E27FC236}">
                <a16:creationId xmlns:a16="http://schemas.microsoft.com/office/drawing/2014/main" id="{40B42AEF-F878-8649-A8F6-0FBF18D8F1AA}"/>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5573864" y="1166933"/>
            <a:ext cx="5716988" cy="4279709"/>
          </a:xfrm>
        </p:spPr>
        <p:txBody>
          <a:bodyPr anchor="ctr">
            <a:normAutofit/>
          </a:bodyPr>
          <a:lstStyle/>
          <a:p>
            <a:r>
              <a:rPr lang="de-CH" sz="2400" dirty="0"/>
              <a:t>Lernziele </a:t>
            </a:r>
          </a:p>
          <a:p>
            <a:r>
              <a:rPr lang="de-CH" sz="2400" dirty="0"/>
              <a:t>kurze Repetition</a:t>
            </a:r>
          </a:p>
          <a:p>
            <a:r>
              <a:rPr lang="de-CH" sz="2400" dirty="0"/>
              <a:t>Vortrag Symptome</a:t>
            </a:r>
          </a:p>
          <a:p>
            <a:r>
              <a:rPr lang="de-CH" sz="2400" dirty="0"/>
              <a:t>Gruppenarbeit Fallbeispiel Symptome</a:t>
            </a:r>
          </a:p>
          <a:p>
            <a:r>
              <a:rPr lang="de-CH" sz="2400" dirty="0"/>
              <a:t>Vortrag Therapiemassnahmen</a:t>
            </a:r>
          </a:p>
          <a:p>
            <a:r>
              <a:rPr lang="de-CH" sz="2400" dirty="0"/>
              <a:t>Gruppenarbeit Fallbeispiel Therapiemassnahmen</a:t>
            </a:r>
          </a:p>
          <a:p>
            <a:r>
              <a:rPr lang="de-CH" sz="2400" dirty="0"/>
              <a:t>Abschluss und Ausblick</a:t>
            </a:r>
          </a:p>
        </p:txBody>
      </p:sp>
      <p:sp>
        <p:nvSpPr>
          <p:cNvPr id="4" name="Date Placeholder 3">
            <a:extLst>
              <a:ext uri="{FF2B5EF4-FFF2-40B4-BE49-F238E27FC236}">
                <a16:creationId xmlns:a16="http://schemas.microsoft.com/office/drawing/2014/main" id="{D30F281A-8140-D44A-AC72-D2C4192181A1}"/>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CA520D68-CEB9-A648-ABE7-FB3A7A695B22}"/>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2</a:t>
            </a:fld>
            <a:endParaRPr lang="en-GB">
              <a:solidFill>
                <a:schemeClr val="bg1"/>
              </a:solidFill>
            </a:endParaRPr>
          </a:p>
        </p:txBody>
      </p:sp>
    </p:spTree>
    <p:extLst>
      <p:ext uri="{BB962C8B-B14F-4D97-AF65-F5344CB8AC3E}">
        <p14:creationId xmlns:p14="http://schemas.microsoft.com/office/powerpoint/2010/main" val="264152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9"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0"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dirty="0">
                <a:solidFill>
                  <a:schemeClr val="bg1"/>
                </a:solidFill>
              </a:rPr>
              <a:t>Lernziele</a:t>
            </a:r>
          </a:p>
        </p:txBody>
      </p:sp>
      <p:sp>
        <p:nvSpPr>
          <p:cNvPr id="8" name="Footer Placeholder 7">
            <a:extLst>
              <a:ext uri="{FF2B5EF4-FFF2-40B4-BE49-F238E27FC236}">
                <a16:creationId xmlns:a16="http://schemas.microsoft.com/office/drawing/2014/main" id="{00DDAF22-2698-484C-9F9B-998684C62671}"/>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dirty="0">
                <a:solidFill>
                  <a:schemeClr val="tx1">
                    <a:alpha val="80000"/>
                  </a:schemeClr>
                </a:solidFill>
              </a:rPr>
              <a:t>F. Stich/ </a:t>
            </a:r>
            <a:r>
              <a:rPr lang="en-GB" sz="1100" dirty="0" err="1">
                <a:solidFill>
                  <a:schemeClr val="tx1">
                    <a:alpha val="80000"/>
                  </a:schemeClr>
                </a:solidFill>
              </a:rPr>
              <a:t>J.Metzger</a:t>
            </a:r>
            <a:endParaRPr lang="en-GB" sz="1100" dirty="0">
              <a:solidFill>
                <a:schemeClr val="tx1">
                  <a:alpha val="80000"/>
                </a:schemeClr>
              </a:solidFill>
            </a:endParaRP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5612051" y="1091289"/>
            <a:ext cx="5716988" cy="4676167"/>
          </a:xfrm>
        </p:spPr>
        <p:txBody>
          <a:bodyPr anchor="ctr">
            <a:normAutofit fontScale="85000" lnSpcReduction="20000"/>
          </a:bodyPr>
          <a:lstStyle/>
          <a:p>
            <a:pPr marL="0" indent="0">
              <a:buNone/>
            </a:pPr>
            <a:r>
              <a:rPr lang="de-CH" sz="2400" dirty="0"/>
              <a:t>Sie können..</a:t>
            </a:r>
          </a:p>
          <a:p>
            <a:pPr lvl="0"/>
            <a:r>
              <a:rPr lang="de-CH" sz="2400" dirty="0"/>
              <a:t>verschiedenen</a:t>
            </a:r>
            <a:r>
              <a:rPr lang="de-CH" sz="2400" b="1" dirty="0"/>
              <a:t> Symptome </a:t>
            </a:r>
            <a:r>
              <a:rPr lang="de-CH" sz="2400" dirty="0"/>
              <a:t>und </a:t>
            </a:r>
            <a:r>
              <a:rPr lang="de-CH" sz="2400" b="1" dirty="0"/>
              <a:t>Therapiemöglichkeiten</a:t>
            </a:r>
            <a:r>
              <a:rPr lang="de-CH" sz="2400" dirty="0"/>
              <a:t> einer MS Erkrankungen benennen. </a:t>
            </a:r>
          </a:p>
          <a:p>
            <a:r>
              <a:rPr lang="de-CH" sz="2400" dirty="0"/>
              <a:t>MS Patienten über </a:t>
            </a:r>
            <a:r>
              <a:rPr lang="de-CH" sz="2400" b="1" dirty="0"/>
              <a:t>Symptome</a:t>
            </a:r>
            <a:r>
              <a:rPr lang="de-CH" sz="2400" dirty="0"/>
              <a:t>, deren </a:t>
            </a:r>
            <a:r>
              <a:rPr lang="de-CH" sz="2400" b="1" dirty="0"/>
              <a:t>Häufigkeit</a:t>
            </a:r>
            <a:r>
              <a:rPr lang="de-CH" sz="2400" dirty="0"/>
              <a:t> und </a:t>
            </a:r>
            <a:r>
              <a:rPr lang="de-CH" sz="2400" b="1" dirty="0"/>
              <a:t>Manifestation</a:t>
            </a:r>
            <a:r>
              <a:rPr lang="de-CH" sz="2400" dirty="0"/>
              <a:t> der Situation angepasst informieren. </a:t>
            </a:r>
            <a:endParaRPr lang="en-CH" sz="2400" dirty="0"/>
          </a:p>
          <a:p>
            <a:r>
              <a:rPr lang="de-CH" sz="2400" dirty="0"/>
              <a:t>beobachtete </a:t>
            </a:r>
            <a:r>
              <a:rPr lang="de-CH" sz="2400" b="1" dirty="0"/>
              <a:t>Veränderung</a:t>
            </a:r>
            <a:r>
              <a:rPr lang="de-CH" sz="2400" dirty="0"/>
              <a:t> bei MS Patienten den im Unterricht besprochenen </a:t>
            </a:r>
            <a:r>
              <a:rPr lang="de-CH" sz="2400" b="1" dirty="0"/>
              <a:t>Symptomen</a:t>
            </a:r>
            <a:r>
              <a:rPr lang="de-CH" sz="2400" dirty="0"/>
              <a:t> (Fachbegriffe) zuordnen und die Symptome in Fallbeispielen identifizieren. </a:t>
            </a:r>
            <a:endParaRPr lang="en-CH" sz="2400" dirty="0"/>
          </a:p>
          <a:p>
            <a:pPr lvl="0"/>
            <a:r>
              <a:rPr lang="de-CH" sz="2400" dirty="0"/>
              <a:t>unterschiedliche </a:t>
            </a:r>
            <a:r>
              <a:rPr lang="de-CH" sz="2400" b="1" dirty="0"/>
              <a:t>Ziele</a:t>
            </a:r>
            <a:r>
              <a:rPr lang="de-CH" sz="2400" dirty="0"/>
              <a:t> und </a:t>
            </a:r>
            <a:r>
              <a:rPr lang="de-CH" sz="2400" b="1" dirty="0"/>
              <a:t>Wirkungsmechanismen</a:t>
            </a:r>
            <a:r>
              <a:rPr lang="de-CH" sz="2400" dirty="0"/>
              <a:t> der verschiedenen Therapieansätze vergleichen und beschreiben und jeweilige Therapieinhalte den drei besprochenen Therapieansätzen zuordnen. </a:t>
            </a:r>
            <a:endParaRPr lang="en-CH" sz="2400" dirty="0"/>
          </a:p>
          <a:p>
            <a:pPr lvl="0"/>
            <a:r>
              <a:rPr lang="de-CH" sz="2400" dirty="0"/>
              <a:t>an die Situation und den Patienten angepasste </a:t>
            </a:r>
            <a:r>
              <a:rPr lang="de-CH" sz="2400" b="1" dirty="0"/>
              <a:t>Therapieempfehlungen</a:t>
            </a:r>
            <a:r>
              <a:rPr lang="de-CH" sz="2400" dirty="0"/>
              <a:t> geben. </a:t>
            </a:r>
            <a:endParaRPr lang="en-CH" sz="2400" dirty="0"/>
          </a:p>
          <a:p>
            <a:endParaRPr lang="de-CH" sz="2400" dirty="0"/>
          </a:p>
        </p:txBody>
      </p:sp>
      <p:sp>
        <p:nvSpPr>
          <p:cNvPr id="7" name="Date Placeholder 6">
            <a:extLst>
              <a:ext uri="{FF2B5EF4-FFF2-40B4-BE49-F238E27FC236}">
                <a16:creationId xmlns:a16="http://schemas.microsoft.com/office/drawing/2014/main" id="{99AB5A16-FDEB-8248-B262-EA5C3D6A22A4}"/>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9" name="Slide Number Placeholder 8">
            <a:extLst>
              <a:ext uri="{FF2B5EF4-FFF2-40B4-BE49-F238E27FC236}">
                <a16:creationId xmlns:a16="http://schemas.microsoft.com/office/drawing/2014/main" id="{7572AE6F-A26F-714E-8D06-4490F0033D4C}"/>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3</a:t>
            </a:fld>
            <a:endParaRPr lang="en-GB">
              <a:solidFill>
                <a:schemeClr val="bg1"/>
              </a:solidFill>
            </a:endParaRPr>
          </a:p>
        </p:txBody>
      </p:sp>
    </p:spTree>
    <p:extLst>
      <p:ext uri="{BB962C8B-B14F-4D97-AF65-F5344CB8AC3E}">
        <p14:creationId xmlns:p14="http://schemas.microsoft.com/office/powerpoint/2010/main" val="377105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9"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0"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dirty="0">
                <a:solidFill>
                  <a:schemeClr val="bg1"/>
                </a:solidFill>
              </a:rPr>
              <a:t>Nervenzelle</a:t>
            </a:r>
          </a:p>
        </p:txBody>
      </p:sp>
      <p:sp>
        <p:nvSpPr>
          <p:cNvPr id="8" name="Footer Placeholder 7">
            <a:extLst>
              <a:ext uri="{FF2B5EF4-FFF2-40B4-BE49-F238E27FC236}">
                <a16:creationId xmlns:a16="http://schemas.microsoft.com/office/drawing/2014/main" id="{00DDAF22-2698-484C-9F9B-998684C62671}"/>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7" name="Date Placeholder 6">
            <a:extLst>
              <a:ext uri="{FF2B5EF4-FFF2-40B4-BE49-F238E27FC236}">
                <a16:creationId xmlns:a16="http://schemas.microsoft.com/office/drawing/2014/main" id="{99AB5A16-FDEB-8248-B262-EA5C3D6A22A4}"/>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9" name="Slide Number Placeholder 8">
            <a:extLst>
              <a:ext uri="{FF2B5EF4-FFF2-40B4-BE49-F238E27FC236}">
                <a16:creationId xmlns:a16="http://schemas.microsoft.com/office/drawing/2014/main" id="{7572AE6F-A26F-714E-8D06-4490F0033D4C}"/>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4</a:t>
            </a:fld>
            <a:endParaRPr lang="en-GB">
              <a:solidFill>
                <a:schemeClr val="bg1"/>
              </a:solidFill>
            </a:endParaRPr>
          </a:p>
        </p:txBody>
      </p:sp>
      <p:pic>
        <p:nvPicPr>
          <p:cNvPr id="4" name="Picture 3" descr="Diagram, shape, arrow&#10;&#10;Description automatically generated with medium confidence">
            <a:extLst>
              <a:ext uri="{FF2B5EF4-FFF2-40B4-BE49-F238E27FC236}">
                <a16:creationId xmlns:a16="http://schemas.microsoft.com/office/drawing/2014/main" id="{2ADDD4FC-38E2-9440-8968-03B22D5A9AED}"/>
              </a:ext>
            </a:extLst>
          </p:cNvPr>
          <p:cNvPicPr>
            <a:picLocks noChangeAspect="1"/>
          </p:cNvPicPr>
          <p:nvPr/>
        </p:nvPicPr>
        <p:blipFill>
          <a:blip r:embed="rId3"/>
          <a:stretch>
            <a:fillRect/>
          </a:stretch>
        </p:blipFill>
        <p:spPr>
          <a:xfrm>
            <a:off x="5682224" y="1360350"/>
            <a:ext cx="5931925" cy="3513891"/>
          </a:xfrm>
          <a:prstGeom prst="rect">
            <a:avLst/>
          </a:prstGeom>
        </p:spPr>
      </p:pic>
    </p:spTree>
    <p:extLst>
      <p:ext uri="{BB962C8B-B14F-4D97-AF65-F5344CB8AC3E}">
        <p14:creationId xmlns:p14="http://schemas.microsoft.com/office/powerpoint/2010/main" val="318293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965199" y="851517"/>
            <a:ext cx="5130795" cy="1461778"/>
          </a:xfrm>
        </p:spPr>
        <p:txBody>
          <a:bodyPr>
            <a:normAutofit/>
          </a:bodyPr>
          <a:lstStyle/>
          <a:p>
            <a:r>
              <a:rPr lang="de-CH" sz="4000" dirty="0"/>
              <a:t>Auftrag</a:t>
            </a:r>
          </a:p>
        </p:txBody>
      </p:sp>
      <p:sp>
        <p:nvSpPr>
          <p:cNvPr id="7" name="Footer Placeholder 6">
            <a:extLst>
              <a:ext uri="{FF2B5EF4-FFF2-40B4-BE49-F238E27FC236}">
                <a16:creationId xmlns:a16="http://schemas.microsoft.com/office/drawing/2014/main" id="{BC6FE508-019B-5442-97F0-0AA32ACDF893}"/>
              </a:ext>
            </a:extLst>
          </p:cNvPr>
          <p:cNvSpPr>
            <a:spLocks noGrp="1"/>
          </p:cNvSpPr>
          <p:nvPr>
            <p:ph type="ftr" sz="quarter" idx="11"/>
          </p:nvPr>
        </p:nvSpPr>
        <p:spPr>
          <a:xfrm>
            <a:off x="7872984" y="384048"/>
            <a:ext cx="3877056" cy="365125"/>
          </a:xfrm>
        </p:spPr>
        <p:txBody>
          <a:bodyPr>
            <a:normAutofit/>
          </a:bodyPr>
          <a:lstStyle/>
          <a:p>
            <a:pPr algn="r">
              <a:spcAft>
                <a:spcPts val="600"/>
              </a:spcAft>
            </a:pPr>
            <a:r>
              <a:rPr lang="en-GB" sz="1100">
                <a:solidFill>
                  <a:schemeClr val="tx1">
                    <a:alpha val="80000"/>
                  </a:schemeClr>
                </a:solidFill>
              </a:rPr>
              <a:t>F. Stich/ J.Metzger</a:t>
            </a: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965199" y="2470248"/>
            <a:ext cx="5375965" cy="3536236"/>
          </a:xfrm>
        </p:spPr>
        <p:txBody>
          <a:bodyPr>
            <a:normAutofit/>
          </a:bodyPr>
          <a:lstStyle/>
          <a:p>
            <a:r>
              <a:rPr lang="de-CH" sz="2200" dirty="0"/>
              <a:t>Skizzieren Sie auf dem Notizblatt eine Nervenzellen von einem Patienten mit MS und beschriften Sie Ihre Skizze! (2 Min)</a:t>
            </a:r>
          </a:p>
          <a:p>
            <a:pPr marL="0" indent="0">
              <a:buNone/>
            </a:pPr>
            <a:endParaRPr lang="de-CH" sz="2200" dirty="0"/>
          </a:p>
          <a:p>
            <a:r>
              <a:rPr lang="de-CH" sz="2200" dirty="0"/>
              <a:t>Diskussion: 4 Minuten </a:t>
            </a:r>
          </a:p>
          <a:p>
            <a:pPr marL="0" indent="0">
              <a:buNone/>
            </a:pPr>
            <a:endParaRPr lang="de-CH" sz="2200" dirty="0"/>
          </a:p>
          <a:p>
            <a:pPr>
              <a:buFont typeface="Wingdings" pitchFamily="2" charset="2"/>
              <a:buChar char="à"/>
            </a:pPr>
            <a:r>
              <a:rPr lang="de-CH" sz="2200" dirty="0">
                <a:sym typeface="Wingdings" pitchFamily="2" charset="2"/>
              </a:rPr>
              <a:t> Skizze an Wandtafel hängen</a:t>
            </a:r>
          </a:p>
          <a:p>
            <a:pPr marL="0" indent="0">
              <a:buNone/>
            </a:pPr>
            <a:endParaRPr lang="de-CH" sz="2200" dirty="0"/>
          </a:p>
          <a:p>
            <a:endParaRPr lang="de-CH" sz="2200" dirty="0"/>
          </a:p>
        </p:txBody>
      </p:sp>
      <p:sp>
        <p:nvSpPr>
          <p:cNvPr id="6" name="Date Placeholder 5">
            <a:extLst>
              <a:ext uri="{FF2B5EF4-FFF2-40B4-BE49-F238E27FC236}">
                <a16:creationId xmlns:a16="http://schemas.microsoft.com/office/drawing/2014/main" id="{8AD3E9E0-B181-0747-8B74-72A1E031E57E}"/>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15" name="Freeform: Shape 14">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Clock outline">
            <a:extLst>
              <a:ext uri="{FF2B5EF4-FFF2-40B4-BE49-F238E27FC236}">
                <a16:creationId xmlns:a16="http://schemas.microsoft.com/office/drawing/2014/main" id="{773E48F1-FA2D-6E4B-AF65-0C00D0126F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330" y="2105470"/>
            <a:ext cx="3217333" cy="3217333"/>
          </a:xfrm>
          <a:prstGeom prst="rect">
            <a:avLst/>
          </a:prstGeom>
        </p:spPr>
      </p:pic>
      <p:sp>
        <p:nvSpPr>
          <p:cNvPr id="8" name="Slide Number Placeholder 7">
            <a:extLst>
              <a:ext uri="{FF2B5EF4-FFF2-40B4-BE49-F238E27FC236}">
                <a16:creationId xmlns:a16="http://schemas.microsoft.com/office/drawing/2014/main" id="{3B5A465E-17BF-C64F-91CA-6D003B194B13}"/>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chor="ctr">
            <a:normAutofit/>
          </a:bodyPr>
          <a:lstStyle/>
          <a:p>
            <a:pPr algn="ctr">
              <a:spcAft>
                <a:spcPts val="600"/>
              </a:spcAft>
            </a:pPr>
            <a:fld id="{2C1FD92D-2F45-9448-9AB6-745BDEC04B21}" type="slidenum">
              <a:rPr lang="en-GB">
                <a:solidFill>
                  <a:schemeClr val="bg1"/>
                </a:solidFill>
              </a:rPr>
              <a:pPr algn="ctr">
                <a:spcAft>
                  <a:spcPts val="600"/>
                </a:spcAft>
              </a:pPr>
              <a:t>5</a:t>
            </a:fld>
            <a:endParaRPr lang="en-GB">
              <a:solidFill>
                <a:schemeClr val="bg1"/>
              </a:solidFill>
            </a:endParaRPr>
          </a:p>
        </p:txBody>
      </p:sp>
    </p:spTree>
    <p:extLst>
      <p:ext uri="{BB962C8B-B14F-4D97-AF65-F5344CB8AC3E}">
        <p14:creationId xmlns:p14="http://schemas.microsoft.com/office/powerpoint/2010/main" val="134516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9"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0"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dirty="0">
                <a:solidFill>
                  <a:schemeClr val="bg1"/>
                </a:solidFill>
              </a:rPr>
              <a:t>Kontext der Lektion</a:t>
            </a:r>
          </a:p>
        </p:txBody>
      </p:sp>
      <p:sp>
        <p:nvSpPr>
          <p:cNvPr id="8" name="Footer Placeholder 7">
            <a:extLst>
              <a:ext uri="{FF2B5EF4-FFF2-40B4-BE49-F238E27FC236}">
                <a16:creationId xmlns:a16="http://schemas.microsoft.com/office/drawing/2014/main" id="{00DDAF22-2698-484C-9F9B-998684C62671}"/>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7" name="Date Placeholder 6">
            <a:extLst>
              <a:ext uri="{FF2B5EF4-FFF2-40B4-BE49-F238E27FC236}">
                <a16:creationId xmlns:a16="http://schemas.microsoft.com/office/drawing/2014/main" id="{99AB5A16-FDEB-8248-B262-EA5C3D6A22A4}"/>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9" name="Slide Number Placeholder 8">
            <a:extLst>
              <a:ext uri="{FF2B5EF4-FFF2-40B4-BE49-F238E27FC236}">
                <a16:creationId xmlns:a16="http://schemas.microsoft.com/office/drawing/2014/main" id="{7572AE6F-A26F-714E-8D06-4490F0033D4C}"/>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6</a:t>
            </a:fld>
            <a:endParaRPr lang="en-GB">
              <a:solidFill>
                <a:schemeClr val="bg1"/>
              </a:solidFill>
            </a:endParaRPr>
          </a:p>
        </p:txBody>
      </p:sp>
      <p:pic>
        <p:nvPicPr>
          <p:cNvPr id="12" name="Picture 11">
            <a:extLst>
              <a:ext uri="{FF2B5EF4-FFF2-40B4-BE49-F238E27FC236}">
                <a16:creationId xmlns:a16="http://schemas.microsoft.com/office/drawing/2014/main" id="{28FF48D5-20C7-2E42-BAD6-997E2ED3134A}"/>
              </a:ext>
            </a:extLst>
          </p:cNvPr>
          <p:cNvPicPr>
            <a:picLocks noChangeAspect="1"/>
          </p:cNvPicPr>
          <p:nvPr/>
        </p:nvPicPr>
        <p:blipFill rotWithShape="1">
          <a:blip r:embed="rId3"/>
          <a:srcRect l="4207" t="20487"/>
          <a:stretch/>
        </p:blipFill>
        <p:spPr>
          <a:xfrm>
            <a:off x="5157989" y="1870810"/>
            <a:ext cx="6674619" cy="3116380"/>
          </a:xfrm>
          <a:prstGeom prst="rect">
            <a:avLst/>
          </a:prstGeom>
        </p:spPr>
      </p:pic>
    </p:spTree>
    <p:extLst>
      <p:ext uri="{BB962C8B-B14F-4D97-AF65-F5344CB8AC3E}">
        <p14:creationId xmlns:p14="http://schemas.microsoft.com/office/powerpoint/2010/main" val="390177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a:solidFill>
                  <a:schemeClr val="bg1"/>
                </a:solidFill>
              </a:rPr>
              <a:t>Symptome von MS</a:t>
            </a:r>
          </a:p>
        </p:txBody>
      </p:sp>
      <p:sp>
        <p:nvSpPr>
          <p:cNvPr id="5" name="Footer Placeholder 4">
            <a:extLst>
              <a:ext uri="{FF2B5EF4-FFF2-40B4-BE49-F238E27FC236}">
                <a16:creationId xmlns:a16="http://schemas.microsoft.com/office/drawing/2014/main" id="{B4986D54-98D0-EB45-BEFE-C55B5962E8F9}"/>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5458112" y="2087885"/>
            <a:ext cx="6110052" cy="2682230"/>
          </a:xfrm>
        </p:spPr>
        <p:txBody>
          <a:bodyPr anchor="t" anchorCtr="0">
            <a:normAutofit/>
          </a:bodyPr>
          <a:lstStyle/>
          <a:p>
            <a:r>
              <a:rPr lang="de-CH" sz="2000" b="1" dirty="0"/>
              <a:t>Sensorische Symptome</a:t>
            </a:r>
            <a:r>
              <a:rPr lang="de-CH" sz="2000" dirty="0"/>
              <a:t>: Sehstörungen (40%)</a:t>
            </a:r>
          </a:p>
          <a:p>
            <a:r>
              <a:rPr lang="de-CH" sz="2000" dirty="0"/>
              <a:t>Empfindungsstörungen an Armen und Beinen (Kribbeln, Taubheitsgefühl) (60%)</a:t>
            </a:r>
          </a:p>
          <a:p>
            <a:r>
              <a:rPr lang="de-CH" sz="2000" dirty="0"/>
              <a:t>Müdigkeit und Energielosigkeit (50%)</a:t>
            </a:r>
          </a:p>
          <a:p>
            <a:r>
              <a:rPr lang="de-CH" sz="2000" dirty="0"/>
              <a:t>Ataxie (Gleichgewichts- und Koordinationsstörungen)</a:t>
            </a:r>
          </a:p>
        </p:txBody>
      </p:sp>
      <p:sp>
        <p:nvSpPr>
          <p:cNvPr id="4" name="Date Placeholder 3">
            <a:extLst>
              <a:ext uri="{FF2B5EF4-FFF2-40B4-BE49-F238E27FC236}">
                <a16:creationId xmlns:a16="http://schemas.microsoft.com/office/drawing/2014/main" id="{54B5B1E6-F5DF-9E4B-93EC-EB27AFB13E5F}"/>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557A5FE7-BCC3-974C-B54F-CD23F00627AC}"/>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7</a:t>
            </a:fld>
            <a:endParaRPr lang="en-GB">
              <a:solidFill>
                <a:schemeClr val="bg1"/>
              </a:solidFill>
            </a:endParaRPr>
          </a:p>
        </p:txBody>
      </p:sp>
    </p:spTree>
    <p:extLst>
      <p:ext uri="{BB962C8B-B14F-4D97-AF65-F5344CB8AC3E}">
        <p14:creationId xmlns:p14="http://schemas.microsoft.com/office/powerpoint/2010/main" val="141348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a:solidFill>
                  <a:schemeClr val="bg1"/>
                </a:solidFill>
              </a:rPr>
              <a:t>Symptome von MS</a:t>
            </a:r>
          </a:p>
        </p:txBody>
      </p:sp>
      <p:sp>
        <p:nvSpPr>
          <p:cNvPr id="5" name="Footer Placeholder 4">
            <a:extLst>
              <a:ext uri="{FF2B5EF4-FFF2-40B4-BE49-F238E27FC236}">
                <a16:creationId xmlns:a16="http://schemas.microsoft.com/office/drawing/2014/main" id="{B4986D54-98D0-EB45-BEFE-C55B5962E8F9}"/>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3" name="Content Placeholder 2">
            <a:extLst>
              <a:ext uri="{FF2B5EF4-FFF2-40B4-BE49-F238E27FC236}">
                <a16:creationId xmlns:a16="http://schemas.microsoft.com/office/drawing/2014/main" id="{E434FCBE-F11F-6C4A-AD7C-7CC2B56B925A}"/>
              </a:ext>
            </a:extLst>
          </p:cNvPr>
          <p:cNvSpPr>
            <a:spLocks noGrp="1"/>
          </p:cNvSpPr>
          <p:nvPr>
            <p:ph idx="1"/>
          </p:nvPr>
        </p:nvSpPr>
        <p:spPr>
          <a:xfrm>
            <a:off x="5388248" y="1847661"/>
            <a:ext cx="6110052" cy="3162678"/>
          </a:xfrm>
        </p:spPr>
        <p:txBody>
          <a:bodyPr anchor="t" anchorCtr="0">
            <a:normAutofit/>
          </a:bodyPr>
          <a:lstStyle/>
          <a:p>
            <a:r>
              <a:rPr lang="de-CH" sz="2000" b="1" dirty="0"/>
              <a:t>Motorische Symptome</a:t>
            </a:r>
            <a:r>
              <a:rPr lang="de-CH" sz="2000" dirty="0"/>
              <a:t>: Paresen (Lähmungserscheinungen), Spastiken (Muskelkrämpfe), Tremor (ungewolltes Zittern)</a:t>
            </a:r>
            <a:endParaRPr lang="de-CH" sz="2000" b="1" dirty="0"/>
          </a:p>
          <a:p>
            <a:r>
              <a:rPr lang="de-CH" sz="2000" b="1" dirty="0"/>
              <a:t>Vegetative Symptome</a:t>
            </a:r>
            <a:r>
              <a:rPr lang="de-CH" sz="2000" dirty="0"/>
              <a:t>: Obstipation (Verstopfungen), Störungen Sexualfunktion, Blasenstörungen</a:t>
            </a:r>
          </a:p>
          <a:p>
            <a:r>
              <a:rPr lang="de-CH" sz="2000" b="1" dirty="0"/>
              <a:t>Psychische Symptome</a:t>
            </a:r>
            <a:r>
              <a:rPr lang="de-CH" sz="2000" dirty="0"/>
              <a:t>: Persönlichkeitsstörungen, Abbau geistlicher Fähigkeiten, Depressionen</a:t>
            </a:r>
          </a:p>
          <a:p>
            <a:r>
              <a:rPr lang="de-CH" sz="2000" dirty="0"/>
              <a:t>Probleme beim Sprechen/ Schlucken</a:t>
            </a:r>
          </a:p>
          <a:p>
            <a:endParaRPr lang="de-CH" sz="2000" dirty="0"/>
          </a:p>
        </p:txBody>
      </p:sp>
      <p:sp>
        <p:nvSpPr>
          <p:cNvPr id="4" name="Date Placeholder 3">
            <a:extLst>
              <a:ext uri="{FF2B5EF4-FFF2-40B4-BE49-F238E27FC236}">
                <a16:creationId xmlns:a16="http://schemas.microsoft.com/office/drawing/2014/main" id="{54B5B1E6-F5DF-9E4B-93EC-EB27AFB13E5F}"/>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557A5FE7-BCC3-974C-B54F-CD23F00627AC}"/>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8</a:t>
            </a:fld>
            <a:endParaRPr lang="en-GB">
              <a:solidFill>
                <a:schemeClr val="bg1"/>
              </a:solidFill>
            </a:endParaRPr>
          </a:p>
        </p:txBody>
      </p:sp>
    </p:spTree>
    <p:extLst>
      <p:ext uri="{BB962C8B-B14F-4D97-AF65-F5344CB8AC3E}">
        <p14:creationId xmlns:p14="http://schemas.microsoft.com/office/powerpoint/2010/main" val="97980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6"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1A14F3A-066B-D945-8E61-672B1E0FFF17}"/>
              </a:ext>
            </a:extLst>
          </p:cNvPr>
          <p:cNvSpPr>
            <a:spLocks noGrp="1"/>
          </p:cNvSpPr>
          <p:nvPr>
            <p:ph type="title"/>
          </p:nvPr>
        </p:nvSpPr>
        <p:spPr>
          <a:xfrm>
            <a:off x="767290" y="1166932"/>
            <a:ext cx="3582073" cy="4279709"/>
          </a:xfrm>
        </p:spPr>
        <p:txBody>
          <a:bodyPr anchor="ctr">
            <a:normAutofit/>
          </a:bodyPr>
          <a:lstStyle/>
          <a:p>
            <a:r>
              <a:rPr lang="de-CH" sz="4800" dirty="0">
                <a:solidFill>
                  <a:schemeClr val="bg1"/>
                </a:solidFill>
              </a:rPr>
              <a:t>Fallbeispiel Symptome</a:t>
            </a:r>
          </a:p>
        </p:txBody>
      </p:sp>
      <p:sp>
        <p:nvSpPr>
          <p:cNvPr id="5" name="Footer Placeholder 4">
            <a:extLst>
              <a:ext uri="{FF2B5EF4-FFF2-40B4-BE49-F238E27FC236}">
                <a16:creationId xmlns:a16="http://schemas.microsoft.com/office/drawing/2014/main" id="{73987928-421C-2E4D-A2FB-43C3E85BFAF3}"/>
              </a:ext>
            </a:extLst>
          </p:cNvPr>
          <p:cNvSpPr>
            <a:spLocks noGrp="1"/>
          </p:cNvSpPr>
          <p:nvPr>
            <p:ph type="ftr" sz="quarter" idx="11"/>
          </p:nvPr>
        </p:nvSpPr>
        <p:spPr>
          <a:xfrm>
            <a:off x="7055897" y="405350"/>
            <a:ext cx="4776711" cy="365125"/>
          </a:xfrm>
        </p:spPr>
        <p:txBody>
          <a:bodyPr>
            <a:normAutofit/>
          </a:bodyPr>
          <a:lstStyle/>
          <a:p>
            <a:pPr algn="r">
              <a:spcAft>
                <a:spcPts val="600"/>
              </a:spcAft>
            </a:pPr>
            <a:r>
              <a:rPr lang="en-GB" sz="1100">
                <a:solidFill>
                  <a:schemeClr val="tx1">
                    <a:alpha val="80000"/>
                  </a:schemeClr>
                </a:solidFill>
              </a:rPr>
              <a:t>F. Stich/ J.Metzger</a:t>
            </a:r>
          </a:p>
        </p:txBody>
      </p:sp>
      <p:sp>
        <p:nvSpPr>
          <p:cNvPr id="4" name="Date Placeholder 3">
            <a:extLst>
              <a:ext uri="{FF2B5EF4-FFF2-40B4-BE49-F238E27FC236}">
                <a16:creationId xmlns:a16="http://schemas.microsoft.com/office/drawing/2014/main" id="{94D3D50B-E66B-7C47-8043-F7C764B1593B}"/>
              </a:ext>
            </a:extLst>
          </p:cNvPr>
          <p:cNvSpPr>
            <a:spLocks noGrp="1"/>
          </p:cNvSpPr>
          <p:nvPr>
            <p:ph type="dt" sz="half" idx="10"/>
          </p:nvPr>
        </p:nvSpPr>
        <p:spPr>
          <a:xfrm>
            <a:off x="10522424" y="5522976"/>
            <a:ext cx="1236760" cy="365125"/>
          </a:xfrm>
        </p:spPr>
        <p:txBody>
          <a:bodyPr>
            <a:normAutofit/>
          </a:bodyPr>
          <a:lstStyle/>
          <a:p>
            <a:pPr algn="r">
              <a:spcAft>
                <a:spcPts val="600"/>
              </a:spcAft>
            </a:pPr>
            <a:r>
              <a:rPr lang="de-CH" sz="1100">
                <a:solidFill>
                  <a:schemeClr val="tx1">
                    <a:alpha val="80000"/>
                  </a:schemeClr>
                </a:solidFill>
              </a:rPr>
              <a:t>6. Mai 2021</a:t>
            </a:r>
            <a:endParaRPr lang="en-GB" sz="1100">
              <a:solidFill>
                <a:schemeClr val="tx1">
                  <a:alpha val="80000"/>
                </a:schemeClr>
              </a:solidFill>
            </a:endParaRPr>
          </a:p>
        </p:txBody>
      </p:sp>
      <p:sp>
        <p:nvSpPr>
          <p:cNvPr id="6" name="Slide Number Placeholder 5">
            <a:extLst>
              <a:ext uri="{FF2B5EF4-FFF2-40B4-BE49-F238E27FC236}">
                <a16:creationId xmlns:a16="http://schemas.microsoft.com/office/drawing/2014/main" id="{2AD70B9C-2B21-0244-8965-0A95D5A5D9BB}"/>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2C1FD92D-2F45-9448-9AB6-745BDEC04B21}" type="slidenum">
              <a:rPr lang="en-GB">
                <a:solidFill>
                  <a:schemeClr val="bg1"/>
                </a:solidFill>
              </a:rPr>
              <a:pPr algn="ctr">
                <a:spcAft>
                  <a:spcPts val="600"/>
                </a:spcAft>
              </a:pPr>
              <a:t>9</a:t>
            </a:fld>
            <a:endParaRPr lang="en-GB">
              <a:solidFill>
                <a:schemeClr val="bg1"/>
              </a:solidFill>
            </a:endParaRPr>
          </a:p>
        </p:txBody>
      </p:sp>
      <p:sp>
        <p:nvSpPr>
          <p:cNvPr id="14" name="Rectangle 13">
            <a:extLst>
              <a:ext uri="{FF2B5EF4-FFF2-40B4-BE49-F238E27FC236}">
                <a16:creationId xmlns:a16="http://schemas.microsoft.com/office/drawing/2014/main" id="{0F6FD50F-350E-1447-89BA-D0C4274449BF}"/>
              </a:ext>
            </a:extLst>
          </p:cNvPr>
          <p:cNvSpPr/>
          <p:nvPr/>
        </p:nvSpPr>
        <p:spPr>
          <a:xfrm>
            <a:off x="5044804" y="681628"/>
            <a:ext cx="6096000" cy="5909310"/>
          </a:xfrm>
          <a:prstGeom prst="rect">
            <a:avLst/>
          </a:prstGeom>
        </p:spPr>
        <p:txBody>
          <a:bodyPr>
            <a:spAutoFit/>
          </a:bodyPr>
          <a:lstStyle/>
          <a:p>
            <a:r>
              <a:rPr lang="de-CH" dirty="0"/>
              <a:t>Die 42-jährige Bettina leidet schon seit vielen Jahren an MS. Sie klagt bei ihrem Hausarzt kürzlich über starke Schmerzen besonders im unteren Rücken, die beiderseits ins Gesäss ausstrahlen. Auch die Schmerzmittel, die sie dagegen seit einiger Zeit einnimmt, helfen nichts. Bestimmte Positionen beim Sitzen, Liegen und Gehen an den Gehstützen bereiten ihr unerträgliche Schmerzen. Sie hatte 6 Jahre zuvor nach einem ersten Schub eine Schwäche im linken Bein festgestellt. Im gleichen Jahr wird sie wegen einem Bandscheibenvorfall operiert. </a:t>
            </a:r>
          </a:p>
          <a:p>
            <a:r>
              <a:rPr lang="de-CH" dirty="0"/>
              <a:t>Drei Jahre später nach einem erneuten Schub beginnt die chronische Schmerzsymptomatik. Da sie im Laufe der Zeit Spastiken in den Beinen entwickelt hat, benötigt sie auch deswegen eigentlich physiotherapeutische Behandlungen, was jedoch wegen der Schmerzen nicht möglich war. Auch andere körperliche Aktivitäten führte sie deshalb noch selten durch, weil sie sehr oft stolpern muss. Sie verwendet zum Gehen kaum noch die Stützen, sondern sitzt immer öfters im Rollstuhl. Ihr Hausarzt überweist sie zur schmerztherapeutischen Behandlung ins Krankenhaus. </a:t>
            </a:r>
          </a:p>
          <a:p>
            <a:endParaRPr lang="de-CH" dirty="0"/>
          </a:p>
        </p:txBody>
      </p:sp>
      <p:sp>
        <p:nvSpPr>
          <p:cNvPr id="3" name="TextBox 2">
            <a:extLst>
              <a:ext uri="{FF2B5EF4-FFF2-40B4-BE49-F238E27FC236}">
                <a16:creationId xmlns:a16="http://schemas.microsoft.com/office/drawing/2014/main" id="{9A0C9988-31DF-8B46-B984-4B97B7818485}"/>
              </a:ext>
            </a:extLst>
          </p:cNvPr>
          <p:cNvSpPr txBox="1"/>
          <p:nvPr/>
        </p:nvSpPr>
        <p:spPr>
          <a:xfrm>
            <a:off x="568298" y="4488872"/>
            <a:ext cx="3425310" cy="1200329"/>
          </a:xfrm>
          <a:prstGeom prst="rect">
            <a:avLst/>
          </a:prstGeom>
          <a:noFill/>
        </p:spPr>
        <p:txBody>
          <a:bodyPr wrap="square" rtlCol="0">
            <a:spAutoFit/>
          </a:bodyPr>
          <a:lstStyle/>
          <a:p>
            <a:r>
              <a:rPr lang="de-CH" dirty="0">
                <a:solidFill>
                  <a:schemeClr val="bg1"/>
                </a:solidFill>
              </a:rPr>
              <a:t>Identifiziert und diskutiert die Symptome in der 3er Gruppe</a:t>
            </a:r>
          </a:p>
          <a:p>
            <a:endParaRPr lang="de-CH" dirty="0">
              <a:solidFill>
                <a:schemeClr val="bg1"/>
              </a:solidFill>
            </a:endParaRPr>
          </a:p>
          <a:p>
            <a:r>
              <a:rPr lang="de-CH" dirty="0">
                <a:solidFill>
                  <a:schemeClr val="bg1"/>
                </a:solidFill>
              </a:rPr>
              <a:t>6 Min</a:t>
            </a:r>
          </a:p>
        </p:txBody>
      </p:sp>
    </p:spTree>
    <p:extLst>
      <p:ext uri="{BB962C8B-B14F-4D97-AF65-F5344CB8AC3E}">
        <p14:creationId xmlns:p14="http://schemas.microsoft.com/office/powerpoint/2010/main" val="1896567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2188</Words>
  <Application>Microsoft Macintosh PowerPoint</Application>
  <PresentationFormat>Widescreen</PresentationFormat>
  <Paragraphs>243</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Multiple Sklerose (MS)</vt:lpstr>
      <vt:lpstr>Agenda</vt:lpstr>
      <vt:lpstr>Lernziele</vt:lpstr>
      <vt:lpstr>Nervenzelle</vt:lpstr>
      <vt:lpstr>Auftrag</vt:lpstr>
      <vt:lpstr>Kontext der Lektion</vt:lpstr>
      <vt:lpstr>Symptome von MS</vt:lpstr>
      <vt:lpstr>Symptome von MS</vt:lpstr>
      <vt:lpstr>Fallbeispiel Symptome</vt:lpstr>
      <vt:lpstr>Fallbeispiel Symptome</vt:lpstr>
      <vt:lpstr>Therapiemassnahmen</vt:lpstr>
      <vt:lpstr>Therapiemassnahmen</vt:lpstr>
      <vt:lpstr>Therapiemassnahmen</vt:lpstr>
      <vt:lpstr>Fallbeispiel 1 Therapiemassnahmen</vt:lpstr>
      <vt:lpstr>Fallbeispiel 2 Therapiemassnahmen</vt:lpstr>
      <vt:lpstr>Abschluss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Sklerose</dc:title>
  <dc:creator>Joëlle Metzger</dc:creator>
  <cp:lastModifiedBy>Joëlle Metzger</cp:lastModifiedBy>
  <cp:revision>52</cp:revision>
  <dcterms:created xsi:type="dcterms:W3CDTF">2021-04-23T11:41:31Z</dcterms:created>
  <dcterms:modified xsi:type="dcterms:W3CDTF">2021-05-04T19:06:08Z</dcterms:modified>
</cp:coreProperties>
</file>