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8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9" r:id="rId2"/>
    <p:sldMasterId id="2147483681" r:id="rId3"/>
    <p:sldMasterId id="2147483693" r:id="rId4"/>
    <p:sldMasterId id="2147483705" r:id="rId5"/>
    <p:sldMasterId id="2147483717" r:id="rId6"/>
    <p:sldMasterId id="2147483729" r:id="rId7"/>
    <p:sldMasterId id="2147483741" r:id="rId8"/>
    <p:sldMasterId id="2147483753" r:id="rId9"/>
  </p:sldMasterIdLst>
  <p:notesMasterIdLst>
    <p:notesMasterId r:id="rId16"/>
  </p:notesMasterIdLst>
  <p:handoutMasterIdLst>
    <p:handoutMasterId r:id="rId17"/>
  </p:handoutMasterIdLst>
  <p:sldIdLst>
    <p:sldId id="268" r:id="rId10"/>
    <p:sldId id="272" r:id="rId11"/>
    <p:sldId id="269" r:id="rId12"/>
    <p:sldId id="260" r:id="rId13"/>
    <p:sldId id="271" r:id="rId14"/>
    <p:sldId id="274" r:id="rId15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3929">
          <p15:clr>
            <a:srgbClr val="A4A3A4"/>
          </p15:clr>
        </p15:guide>
        <p15:guide id="4" orient="horz" pos="2160">
          <p15:clr>
            <a:srgbClr val="A4A3A4"/>
          </p15:clr>
        </p15:guide>
        <p15:guide id="5" orient="horz" pos="3045">
          <p15:clr>
            <a:srgbClr val="A4A3A4"/>
          </p15:clr>
        </p15:guide>
        <p15:guide id="6" orient="horz" pos="4269">
          <p15:clr>
            <a:srgbClr val="A4A3A4"/>
          </p15:clr>
        </p15:guide>
        <p15:guide id="7" orient="horz" pos="3974">
          <p15:clr>
            <a:srgbClr val="A4A3A4"/>
          </p15:clr>
        </p15:guide>
        <p15:guide id="8" pos="2880">
          <p15:clr>
            <a:srgbClr val="A4A3A4"/>
          </p15:clr>
        </p15:guide>
        <p15:guide id="9" orient="horz" pos="1275" userDrawn="1">
          <p15:clr>
            <a:srgbClr val="A4A3A4"/>
          </p15:clr>
        </p15:guide>
        <p15:guide id="10" orient="horz" pos="391" userDrawn="1">
          <p15:clr>
            <a:srgbClr val="A4A3A4"/>
          </p15:clr>
        </p15:guide>
        <p15:guide id="11" pos="204" userDrawn="1">
          <p15:clr>
            <a:srgbClr val="A4A3A4"/>
          </p15:clr>
        </p15:guide>
        <p15:guide id="12" pos="5556" userDrawn="1">
          <p15:clr>
            <a:srgbClr val="A4A3A4"/>
          </p15:clr>
        </p15:guide>
        <p15:guide id="13" orient="horz" pos="482">
          <p15:clr>
            <a:srgbClr val="A4A3A4"/>
          </p15:clr>
        </p15:guide>
        <p15:guide id="14" pos="90">
          <p15:clr>
            <a:srgbClr val="A4A3A4"/>
          </p15:clr>
        </p15:guide>
        <p15:guide id="15" pos="56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C0F1"/>
    <a:srgbClr val="FF0066"/>
    <a:srgbClr val="1F4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2139" autoAdjust="0"/>
    <p:restoredTop sz="94580"/>
  </p:normalViewPr>
  <p:slideViewPr>
    <p:cSldViewPr snapToObjects="1">
      <p:cViewPr>
        <p:scale>
          <a:sx n="100" d="100"/>
          <a:sy n="100" d="100"/>
        </p:scale>
        <p:origin x="2856" y="632"/>
      </p:cViewPr>
      <p:guideLst>
        <p:guide orient="horz" pos="3929"/>
        <p:guide orient="horz" pos="2160"/>
        <p:guide orient="horz" pos="3045"/>
        <p:guide orient="horz" pos="4269"/>
        <p:guide orient="horz" pos="3974"/>
        <p:guide pos="2880"/>
        <p:guide orient="horz" pos="1275"/>
        <p:guide orient="horz" pos="391"/>
        <p:guide pos="204"/>
        <p:guide pos="5556"/>
        <p:guide orient="horz" pos="482"/>
        <p:guide pos="9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9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10DF1-1269-6D4A-9621-A3B8154A2E18}" type="datetimeFigureOut">
              <a:rPr lang="de-DE" smtClean="0">
                <a:latin typeface="Arial" panose="020B0604020202020204" pitchFamily="34" charset="0"/>
              </a:rPr>
              <a:t>09.12.20</a:t>
            </a:fld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C67F9-0121-424E-BBD0-5352DCCD13D6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260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BCDB334D-D17F-49C4-91DD-37BB7E818209}" type="datetimeFigureOut">
              <a:rPr lang="de-CH" smtClean="0"/>
              <a:pPr/>
              <a:t>09.12.20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0" rIns="99040" bIns="495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A51C0C35-A9A2-4EFD-9BAF-1E52E29E03D1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7359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C0C35-A9A2-4EFD-9BAF-1E52E29E03D1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5868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emf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emf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emf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2.emf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.emf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1.emf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.emf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1.emf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rgbClr val="8FC0F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rgbClr val="8FC0F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3850" y="619200"/>
            <a:ext cx="8496300" cy="2809800"/>
          </a:xfrm>
        </p:spPr>
        <p:txBody>
          <a:bodyPr/>
          <a:lstStyle/>
          <a:p>
            <a:r>
              <a:rPr lang="de-DE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26009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21733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99416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6503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742810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282454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429360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75801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99207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82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716707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26009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5196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718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441509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2183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177067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84861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95014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14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695296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610407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902917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20196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760417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756553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016072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5499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05134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3506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99774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235273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092725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 userDrawn="1"/>
        </p:nvGrpSpPr>
        <p:grpSpPr>
          <a:xfrm>
            <a:off x="-377675" y="-385093"/>
            <a:ext cx="9379990" cy="7159750"/>
            <a:chOff x="-377675" y="-385093"/>
            <a:chExt cx="9379990" cy="7159750"/>
          </a:xfrm>
        </p:grpSpPr>
        <p:cxnSp>
          <p:nvCxnSpPr>
            <p:cNvPr id="13" name="Gerade Verbindung 12"/>
            <p:cNvCxnSpPr/>
            <p:nvPr/>
          </p:nvCxnSpPr>
          <p:spPr>
            <a:xfrm rot="5400000">
              <a:off x="190800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rot="5400000">
              <a:off x="8689266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 userDrawn="1"/>
          </p:nvCxnSpPr>
          <p:spPr>
            <a:xfrm>
              <a:off x="-377675" y="3427045"/>
              <a:ext cx="262289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-377675" y="762794"/>
              <a:ext cx="262800" cy="128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 userDrawn="1"/>
          </p:nvCxnSpPr>
          <p:spPr>
            <a:xfrm>
              <a:off x="-377675" y="6304951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 userDrawn="1"/>
          </p:nvCxnSpPr>
          <p:spPr>
            <a:xfrm>
              <a:off x="-377675" y="6237242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 userDrawn="1"/>
          </p:nvCxnSpPr>
          <p:spPr>
            <a:xfrm>
              <a:off x="-377675" y="6774657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rot="5400000">
              <a:off x="4438800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 userDrawn="1"/>
          </p:nvCxnSpPr>
          <p:spPr>
            <a:xfrm>
              <a:off x="-377675" y="619432"/>
              <a:ext cx="262800" cy="128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-377675" y="2020566"/>
              <a:ext cx="262289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>
            <a:xfrm>
              <a:off x="-377675" y="4831557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 userDrawn="1"/>
          </p:nvCxnSpPr>
          <p:spPr>
            <a:xfrm rot="5400000">
              <a:off x="10959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 userDrawn="1"/>
          </p:nvCxnSpPr>
          <p:spPr>
            <a:xfrm rot="5400000">
              <a:off x="8870400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durch Klicken auf das Symbol hinzufügen und in den Hintergrund stellen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51200" tIns="90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rgbClr val="8FC0F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43999"/>
            <a:ext cx="8496299" cy="980063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DE" smtClean="0"/>
              <a:t>Mastertitelformat bearbeiten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323850" y="6957490"/>
            <a:ext cx="849629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1400" dirty="0" smtClean="0">
                <a:solidFill>
                  <a:schemeClr val="tx1"/>
                </a:solidFill>
              </a:rPr>
              <a:t>Bild</a:t>
            </a:r>
            <a:r>
              <a:rPr lang="de-CH" sz="1400" baseline="0" dirty="0" smtClean="0">
                <a:solidFill>
                  <a:schemeClr val="tx1"/>
                </a:solidFill>
              </a:rPr>
              <a:t> ersetzen: Bild markieren – rechte Maustaste – Bild ändern</a:t>
            </a:r>
            <a:endParaRPr lang="de-CH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231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95731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809064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57869493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12628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7131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55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56461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546854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853178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32378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mtClean="0"/>
              <a:t>Mastertitelformat bearbeiten</a:t>
            </a:r>
            <a:endParaRPr lang="de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521346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57501641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38598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18217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05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576691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40831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467964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02786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596802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DE" smtClean="0"/>
              <a:t>Mastertitelformat bearbeiten</a:t>
            </a:r>
            <a:endParaRPr lang="de-CH" dirty="0"/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1594066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296196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2043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0186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935044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258321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918671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135363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315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4132396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869850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868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7271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4563876"/>
            <a:ext cx="8496300" cy="1673412"/>
          </a:xfrm>
          <a:solidFill>
            <a:schemeClr val="accent1"/>
          </a:solidFill>
        </p:spPr>
        <p:txBody>
          <a:bodyPr lIns="144000" tIns="108000" bIns="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3429000"/>
            <a:ext cx="8496300" cy="1152128"/>
          </a:xfrm>
          <a:solidFill>
            <a:schemeClr val="accent1"/>
          </a:solidFill>
        </p:spPr>
        <p:txBody>
          <a:bodyPr wrap="square" lIns="144000" tIns="72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324000" y="619200"/>
            <a:ext cx="8496000" cy="2808000"/>
          </a:xfrm>
        </p:spPr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1559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solidFill>
            <a:schemeClr val="accent1"/>
          </a:solidFill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solidFill>
            <a:schemeClr val="accent1"/>
          </a:solidFill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98557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4823305"/>
            <a:ext cx="8496300" cy="1013969"/>
          </a:xfrm>
          <a:noFill/>
        </p:spPr>
        <p:txBody>
          <a:bodyPr wrap="square" lIns="144000" tIns="10800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5809753"/>
            <a:ext cx="8496300" cy="427535"/>
          </a:xfrm>
          <a:noFill/>
        </p:spPr>
        <p:txBody>
          <a:bodyPr lIns="144000" bIns="108000" anchor="b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4204513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957294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 (Hintergrundbil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23850" y="620714"/>
            <a:ext cx="8496298" cy="465726"/>
          </a:xfrm>
          <a:solidFill>
            <a:schemeClr val="bg1"/>
          </a:solidFill>
          <a:ln>
            <a:noFill/>
          </a:ln>
        </p:spPr>
        <p:txBody>
          <a:bodyPr lIns="144000" tIns="108000"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 smtClean="0"/>
              <a:t>Master-Untertitelformat bearbeiten</a:t>
            </a:r>
            <a:endParaRPr lang="de-CH" dirty="0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142875" y="152400"/>
            <a:ext cx="8858250" cy="612775"/>
            <a:chOff x="142875" y="152400"/>
            <a:chExt cx="8858250" cy="612775"/>
          </a:xfrm>
          <a:solidFill>
            <a:schemeClr val="accent1"/>
          </a:solidFill>
        </p:grpSpPr>
        <p:sp>
          <p:nvSpPr>
            <p:cNvPr id="7" name="Rechteck 6"/>
            <p:cNvSpPr/>
            <p:nvPr userDrawn="1"/>
          </p:nvSpPr>
          <p:spPr>
            <a:xfrm>
              <a:off x="142875" y="152400"/>
              <a:ext cx="8858250" cy="46831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9" name="Rechteck 8"/>
            <p:cNvSpPr/>
            <p:nvPr userDrawn="1"/>
          </p:nvSpPr>
          <p:spPr>
            <a:xfrm>
              <a:off x="142875" y="597694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11" name="Rechteck 10"/>
            <p:cNvSpPr/>
            <p:nvPr userDrawn="1"/>
          </p:nvSpPr>
          <p:spPr>
            <a:xfrm>
              <a:off x="8820150" y="597693"/>
              <a:ext cx="180975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12" name="Bild 18" descr="g_eth_logo_kurz_neg_Schutzraum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850" y="1063254"/>
            <a:ext cx="8496299" cy="960809"/>
          </a:xfrm>
          <a:solidFill>
            <a:schemeClr val="bg1"/>
          </a:solidFill>
        </p:spPr>
        <p:txBody>
          <a:bodyPr wrap="square" lIns="144000" tIns="0" anchor="t" anchorCtr="0"/>
          <a:lstStyle>
            <a:lvl1pPr>
              <a:lnSpc>
                <a:spcPct val="100000"/>
              </a:lnSpc>
              <a:spcBef>
                <a:spcPts val="0"/>
              </a:spcBef>
              <a:defRPr sz="2800"/>
            </a:lvl1pPr>
          </a:lstStyle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97070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3850" y="2024064"/>
            <a:ext cx="8496300" cy="421004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2592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323850" y="2024063"/>
            <a:ext cx="4104000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 marL="1077913" indent="-177800"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2024063"/>
            <a:ext cx="4104134" cy="4213225"/>
          </a:xfrm>
        </p:spPr>
        <p:txBody>
          <a:bodyPr lIns="140400" rIns="0"/>
          <a:lstStyle>
            <a:lvl1pPr>
              <a:lnSpc>
                <a:spcPct val="100000"/>
              </a:lnSpc>
              <a:spcBef>
                <a:spcPts val="500"/>
              </a:spcBef>
              <a:defRPr sz="2000"/>
            </a:lvl1pPr>
            <a:lvl2pPr>
              <a:lnSpc>
                <a:spcPct val="100000"/>
              </a:lnSpc>
              <a:spcBef>
                <a:spcPts val="400"/>
              </a:spcBef>
              <a:defRPr sz="1800"/>
            </a:lvl2pPr>
            <a:lvl3pPr>
              <a:lnSpc>
                <a:spcPct val="100000"/>
              </a:lnSpc>
              <a:spcBef>
                <a:spcPts val="400"/>
              </a:spcBef>
              <a:defRPr sz="1600"/>
            </a:lvl3pPr>
            <a:lvl4pPr>
              <a:lnSpc>
                <a:spcPct val="100000"/>
              </a:lnSpc>
              <a:spcBef>
                <a:spcPts val="400"/>
              </a:spcBef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1046681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Frei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769592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38962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3"/>
          </p:nvPr>
        </p:nvSpPr>
        <p:spPr>
          <a:xfrm>
            <a:off x="323850" y="620713"/>
            <a:ext cx="8496300" cy="560786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530048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0" y="306000"/>
            <a:ext cx="966978" cy="1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60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al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gray">
          <a:xfrm>
            <a:off x="0" y="0"/>
            <a:ext cx="9144000" cy="876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‹Nr.›</a:t>
            </a:fld>
            <a:endParaRPr lang="de-CH" dirty="0"/>
          </a:p>
        </p:txBody>
      </p:sp>
      <p:pic>
        <p:nvPicPr>
          <p:cNvPr id="5" name="Bild 4" descr="eth_logo_kurz_pos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06000"/>
            <a:ext cx="2159769" cy="35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385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6.xml"/><Relationship Id="rId9" Type="http://schemas.openxmlformats.org/officeDocument/2006/relationships/slideLayout" Target="../slideLayouts/slideLayout27.xml"/><Relationship Id="rId10" Type="http://schemas.openxmlformats.org/officeDocument/2006/relationships/theme" Target="../theme/theme3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theme" Target="../theme/theme5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theme" Target="../theme/theme6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1.xml"/><Relationship Id="rId8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3.xml"/><Relationship Id="rId10" Type="http://schemas.openxmlformats.org/officeDocument/2006/relationships/theme" Target="../theme/theme7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8.xml"/><Relationship Id="rId6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0.xml"/><Relationship Id="rId8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2.xml"/><Relationship Id="rId10" Type="http://schemas.openxmlformats.org/officeDocument/2006/relationships/theme" Target="../theme/theme8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64.xml"/><Relationship Id="rId2" Type="http://schemas.openxmlformats.org/officeDocument/2006/relationships/slideLayout" Target="../slideLayouts/slideLayout6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7.xml"/><Relationship Id="rId6" Type="http://schemas.openxmlformats.org/officeDocument/2006/relationships/slideLayout" Target="../slideLayouts/slideLayout78.xml"/><Relationship Id="rId7" Type="http://schemas.openxmlformats.org/officeDocument/2006/relationships/slideLayout" Target="../slideLayouts/slideLayout79.xml"/><Relationship Id="rId8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1.xml"/><Relationship Id="rId10" Type="http://schemas.openxmlformats.org/officeDocument/2006/relationships/theme" Target="../theme/theme9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73.xml"/><Relationship Id="rId2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-377675" y="-385093"/>
            <a:ext cx="9379990" cy="7159750"/>
            <a:chOff x="-377675" y="-385093"/>
            <a:chExt cx="9379990" cy="7159750"/>
          </a:xfrm>
        </p:grpSpPr>
        <p:cxnSp>
          <p:nvCxnSpPr>
            <p:cNvPr id="17" name="Gerade Verbindung 16"/>
            <p:cNvCxnSpPr/>
            <p:nvPr/>
          </p:nvCxnSpPr>
          <p:spPr>
            <a:xfrm rot="5400000">
              <a:off x="190800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 rot="5400000">
              <a:off x="8689266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 userDrawn="1"/>
          </p:nvCxnSpPr>
          <p:spPr>
            <a:xfrm>
              <a:off x="-377675" y="3427045"/>
              <a:ext cx="262289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 userDrawn="1"/>
          </p:nvCxnSpPr>
          <p:spPr>
            <a:xfrm>
              <a:off x="-377675" y="762794"/>
              <a:ext cx="262800" cy="128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 userDrawn="1"/>
          </p:nvCxnSpPr>
          <p:spPr>
            <a:xfrm>
              <a:off x="-377675" y="6304951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 userDrawn="1"/>
          </p:nvCxnSpPr>
          <p:spPr>
            <a:xfrm>
              <a:off x="-377675" y="6237242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 userDrawn="1"/>
          </p:nvCxnSpPr>
          <p:spPr>
            <a:xfrm>
              <a:off x="-377675" y="6774657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 rot="5400000">
              <a:off x="4438800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 userDrawn="1"/>
          </p:nvCxnSpPr>
          <p:spPr>
            <a:xfrm>
              <a:off x="-377675" y="619432"/>
              <a:ext cx="262800" cy="128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 userDrawn="1"/>
          </p:nvCxnSpPr>
          <p:spPr>
            <a:xfrm>
              <a:off x="-377675" y="2020566"/>
              <a:ext cx="262289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 userDrawn="1"/>
          </p:nvCxnSpPr>
          <p:spPr>
            <a:xfrm>
              <a:off x="-377675" y="4831557"/>
              <a:ext cx="262800" cy="0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 userDrawn="1"/>
          </p:nvCxnSpPr>
          <p:spPr>
            <a:xfrm rot="5400000">
              <a:off x="10959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 userDrawn="1"/>
          </p:nvCxnSpPr>
          <p:spPr>
            <a:xfrm rot="5400000">
              <a:off x="8870400" y="-254209"/>
              <a:ext cx="262800" cy="1031"/>
            </a:xfrm>
            <a:prstGeom prst="line">
              <a:avLst/>
            </a:prstGeom>
            <a:ln w="6350" cap="flat" cmpd="sng" algn="ctr">
              <a:solidFill>
                <a:srgbClr val="FF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rgbClr val="8FC0F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40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6" r:id="rId4"/>
    <p:sldLayoutId id="2147483650" r:id="rId5"/>
    <p:sldLayoutId id="2147483652" r:id="rId6"/>
    <p:sldLayoutId id="2147483655" r:id="rId7"/>
    <p:sldLayoutId id="2147483665" r:id="rId8"/>
    <p:sldLayoutId id="2147483668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pos="5556">
          <p15:clr>
            <a:srgbClr val="F26B43"/>
          </p15:clr>
        </p15:guide>
        <p15:guide id="3" pos="2880">
          <p15:clr>
            <a:srgbClr val="F26B43"/>
          </p15:clr>
        </p15:guide>
        <p15:guide id="4" orient="horz" pos="391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1275">
          <p15:clr>
            <a:srgbClr val="F26B43"/>
          </p15:clr>
        </p15:guide>
        <p15:guide id="10" orient="horz" pos="3974">
          <p15:clr>
            <a:srgbClr val="F26B43"/>
          </p15:clr>
        </p15:guide>
        <p15:guide id="11" orient="horz" pos="426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325301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80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pos="204" userDrawn="1">
          <p15:clr>
            <a:srgbClr val="F26B43"/>
          </p15:clr>
        </p15:guide>
        <p15:guide id="3" pos="5556" userDrawn="1">
          <p15:clr>
            <a:srgbClr val="F26B43"/>
          </p15:clr>
        </p15:guide>
        <p15:guide id="4" orient="horz" pos="391" userDrawn="1">
          <p15:clr>
            <a:srgbClr val="F26B43"/>
          </p15:clr>
        </p15:guide>
        <p15:guide id="5" orient="horz" pos="1275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7" orient="horz" pos="3045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3974" userDrawn="1">
          <p15:clr>
            <a:srgbClr val="F26B43"/>
          </p15:clr>
        </p15:guide>
        <p15:guide id="10" orient="horz" pos="426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27666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2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131037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4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268968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6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341693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8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72124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40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144471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2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142874" y="152400"/>
            <a:ext cx="8859601" cy="612775"/>
            <a:chOff x="142874" y="152400"/>
            <a:chExt cx="8859601" cy="612775"/>
          </a:xfrm>
          <a:solidFill>
            <a:schemeClr val="accent1"/>
          </a:solidFill>
        </p:grpSpPr>
        <p:sp>
          <p:nvSpPr>
            <p:cNvPr id="24" name="Rechteck 23"/>
            <p:cNvSpPr/>
            <p:nvPr userDrawn="1"/>
          </p:nvSpPr>
          <p:spPr>
            <a:xfrm>
              <a:off x="142875" y="152400"/>
              <a:ext cx="8859600" cy="4716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5" name="Rechteck 24"/>
            <p:cNvSpPr/>
            <p:nvPr userDrawn="1"/>
          </p:nvSpPr>
          <p:spPr>
            <a:xfrm>
              <a:off x="142874" y="597694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26" name="Rechteck 25"/>
            <p:cNvSpPr/>
            <p:nvPr userDrawn="1"/>
          </p:nvSpPr>
          <p:spPr>
            <a:xfrm>
              <a:off x="8814997" y="597693"/>
              <a:ext cx="187200" cy="1674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pic>
          <p:nvPicPr>
            <p:cNvPr id="27" name="Bild 18" descr="g_eth_logo_kurz_neg_Schutzraum.eps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000" y="306000"/>
              <a:ext cx="971061" cy="158400"/>
            </a:xfrm>
            <a:prstGeom prst="rect">
              <a:avLst/>
            </a:prstGeom>
            <a:grpFill/>
          </p:spPr>
        </p:pic>
      </p:grp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937624" y="6308726"/>
            <a:ext cx="612068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1.12.2014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72000" y="6308726"/>
            <a:ext cx="3208613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CH" dirty="0" smtClean="0"/>
              <a:t>Vorname Nachname (Anpassung über «Einfügen» &gt; «Kopf- und Fusszeile …»)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26351" y="6308726"/>
            <a:ext cx="266700" cy="468312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ctr">
              <a:defRPr sz="800">
                <a:solidFill>
                  <a:schemeClr val="tx1"/>
                </a:solidFill>
              </a:defRPr>
            </a:lvl1pPr>
          </a:lstStyle>
          <a:p>
            <a:fld id="{6C6AE60A-B69C-4790-82F7-3882EDF2318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2024064"/>
            <a:ext cx="8483938" cy="4213224"/>
          </a:xfrm>
          <a:prstGeom prst="rect">
            <a:avLst/>
          </a:prstGeom>
        </p:spPr>
        <p:txBody>
          <a:bodyPr vert="horz" lIns="140400" tIns="0" rIns="144000" bIns="0" rtlCol="0">
            <a:noAutofit/>
          </a:bodyPr>
          <a:lstStyle/>
          <a:p>
            <a:pPr lvl="0"/>
            <a:r>
              <a:rPr lang="de-CH" dirty="0" smtClean="0"/>
              <a:t>Erste Ebene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  <a:endParaRPr lang="de-CH" dirty="0"/>
          </a:p>
        </p:txBody>
      </p:sp>
      <p:sp>
        <p:nvSpPr>
          <p:cNvPr id="16" name="Textfeld 15"/>
          <p:cNvSpPr txBox="1"/>
          <p:nvPr/>
        </p:nvSpPr>
        <p:spPr>
          <a:xfrm>
            <a:off x="8559849" y="6300190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18" name="Textfeld 17"/>
          <p:cNvSpPr txBox="1"/>
          <p:nvPr/>
        </p:nvSpPr>
        <p:spPr>
          <a:xfrm>
            <a:off x="7834508" y="6300189"/>
            <a:ext cx="105958" cy="468312"/>
          </a:xfrm>
          <a:prstGeom prst="rect">
            <a:avLst/>
          </a:prstGeom>
          <a:noFill/>
        </p:spPr>
        <p:txBody>
          <a:bodyPr wrap="none" lIns="36000" rIns="36000" rtlCol="0" anchor="ctr" anchorCtr="0">
            <a:noAutofit/>
          </a:bodyPr>
          <a:lstStyle/>
          <a:p>
            <a:pPr algn="ctr"/>
            <a:r>
              <a:rPr lang="de-CH" sz="800" dirty="0" smtClean="0"/>
              <a:t>|</a:t>
            </a:r>
            <a:endParaRPr lang="de-CH" sz="8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972000"/>
          </a:xfrm>
          <a:prstGeom prst="rect">
            <a:avLst/>
          </a:prstGeom>
          <a:solidFill>
            <a:schemeClr val="bg1"/>
          </a:solidFill>
        </p:spPr>
        <p:txBody>
          <a:bodyPr vert="horz" lIns="140400" tIns="54000" rIns="144000" bIns="0" rtlCol="0" anchor="t" anchorCtr="0">
            <a:noAutofit/>
          </a:bodyPr>
          <a:lstStyle/>
          <a:p>
            <a:r>
              <a:rPr lang="de-CH" dirty="0" smtClean="0"/>
              <a:t>Titelmasterformat durch Klicken bearbeiten</a:t>
            </a:r>
            <a:endParaRPr lang="de-CH" dirty="0"/>
          </a:p>
        </p:txBody>
      </p:sp>
      <p:sp>
        <p:nvSpPr>
          <p:cNvPr id="7" name="Textfeld 6"/>
          <p:cNvSpPr txBox="1"/>
          <p:nvPr/>
        </p:nvSpPr>
        <p:spPr>
          <a:xfrm>
            <a:off x="324000" y="6308725"/>
            <a:ext cx="4248000" cy="45977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r>
              <a:rPr lang="de-CH" sz="800" b="1" dirty="0" smtClean="0"/>
              <a:t>Platzhalter</a:t>
            </a:r>
            <a:r>
              <a:rPr lang="de-CH" sz="800" b="1" baseline="0" dirty="0" smtClean="0"/>
              <a:t> Logo/Schriftzug</a:t>
            </a:r>
            <a:r>
              <a:rPr lang="de-CH" sz="800" baseline="0" dirty="0" smtClean="0"/>
              <a:t/>
            </a:r>
            <a:br>
              <a:rPr lang="de-CH" sz="800" baseline="0" dirty="0" smtClean="0"/>
            </a:br>
            <a:r>
              <a:rPr lang="de-CH" sz="800" baseline="0" dirty="0" smtClean="0"/>
              <a:t>(Anpassung im Folienmaster über «Ansicht» </a:t>
            </a:r>
            <a:r>
              <a:rPr lang="de-CH" sz="800" baseline="0" dirty="0" smtClean="0">
                <a:sym typeface="Wingdings" pitchFamily="2" charset="2"/>
              </a:rPr>
              <a:t>&gt; «Folienmaster») </a:t>
            </a:r>
            <a:endParaRPr lang="de-CH" sz="800" dirty="0"/>
          </a:p>
        </p:txBody>
      </p:sp>
    </p:spTree>
    <p:extLst>
      <p:ext uri="{BB962C8B-B14F-4D97-AF65-F5344CB8AC3E}">
        <p14:creationId xmlns:p14="http://schemas.microsoft.com/office/powerpoint/2010/main" val="37056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4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5113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2667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913" indent="-17780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2063" indent="-184150" algn="l" defTabSz="914400" rtl="0" eaLnBrk="1" latinLnBrk="0" hangingPunct="1">
        <a:lnSpc>
          <a:spcPct val="100000"/>
        </a:lnSpc>
        <a:spcBef>
          <a:spcPts val="400"/>
        </a:spcBef>
        <a:buClr>
          <a:schemeClr val="accent1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04">
          <p15:clr>
            <a:srgbClr val="F26B43"/>
          </p15:clr>
        </p15:guide>
        <p15:guide id="3" pos="5556">
          <p15:clr>
            <a:srgbClr val="F26B43"/>
          </p15:clr>
        </p15:guide>
        <p15:guide id="4" orient="horz" pos="391">
          <p15:clr>
            <a:srgbClr val="F26B43"/>
          </p15:clr>
        </p15:guide>
        <p15:guide id="5" orient="horz" pos="1275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orient="horz" pos="3045">
          <p15:clr>
            <a:srgbClr val="F26B43"/>
          </p15:clr>
        </p15:guide>
        <p15:guide id="8" orient="horz" pos="3929">
          <p15:clr>
            <a:srgbClr val="F26B43"/>
          </p15:clr>
        </p15:guide>
        <p15:guide id="9" orient="horz" pos="3974">
          <p15:clr>
            <a:srgbClr val="F26B43"/>
          </p15:clr>
        </p15:guide>
        <p15:guide id="10" orient="horz" pos="426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pPr/>
              <a:t>1</a:t>
            </a:fld>
            <a:endParaRPr lang="de-CH" dirty="0"/>
          </a:p>
        </p:txBody>
      </p:sp>
      <p:sp>
        <p:nvSpPr>
          <p:cNvPr id="8" name="Textfeld 7"/>
          <p:cNvSpPr txBox="1"/>
          <p:nvPr/>
        </p:nvSpPr>
        <p:spPr>
          <a:xfrm>
            <a:off x="3779912" y="2020122"/>
            <a:ext cx="5364088" cy="2554545"/>
          </a:xfrm>
          <a:prstGeom prst="rect">
            <a:avLst/>
          </a:prstGeom>
          <a:solidFill>
            <a:srgbClr val="8FC0F1">
              <a:alpha val="65000"/>
            </a:srgbClr>
          </a:solidFill>
        </p:spPr>
        <p:txBody>
          <a:bodyPr wrap="square" rtlCol="0">
            <a:spAutoFit/>
          </a:bodyPr>
          <a:lstStyle/>
          <a:p>
            <a:r>
              <a:rPr lang="de-DE" sz="2800" dirty="0" err="1" smtClean="0">
                <a:latin typeface="Arial" charset="0"/>
                <a:ea typeface="Arial" charset="0"/>
                <a:cs typeface="Arial" charset="0"/>
              </a:rPr>
              <a:t>Lensoo</a:t>
            </a:r>
            <a:r>
              <a:rPr lang="de-DE" sz="2800" dirty="0" smtClean="0">
                <a:latin typeface="Arial" charset="0"/>
                <a:ea typeface="Arial" charset="0"/>
                <a:cs typeface="Arial" charset="0"/>
              </a:rPr>
              <a:t> App</a:t>
            </a:r>
            <a:r>
              <a:rPr lang="de-DE" sz="44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4400" dirty="0">
                <a:latin typeface="Arial" charset="0"/>
                <a:ea typeface="Arial" charset="0"/>
                <a:cs typeface="Arial" charset="0"/>
              </a:rPr>
            </a:br>
            <a:r>
              <a:rPr lang="de-DE" sz="10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charset="0"/>
                <a:ea typeface="Arial" charset="0"/>
                <a:cs typeface="Arial" charset="0"/>
              </a:rPr>
              <a:t>.</a:t>
            </a:r>
            <a:r>
              <a:rPr lang="de-DE" sz="44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4400" dirty="0">
                <a:latin typeface="Arial" charset="0"/>
                <a:ea typeface="Arial" charset="0"/>
                <a:cs typeface="Arial" charset="0"/>
              </a:rPr>
            </a:br>
            <a:r>
              <a:rPr lang="de-DE" dirty="0" smtClean="0">
                <a:latin typeface="Arial" charset="0"/>
                <a:ea typeface="Arial" charset="0"/>
                <a:cs typeface="Arial" charset="0"/>
              </a:rPr>
              <a:t>Handlungskompetenz D1 und D3</a:t>
            </a:r>
            <a:r>
              <a:rPr lang="de-DE" sz="24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2400" dirty="0">
                <a:latin typeface="Arial" charset="0"/>
                <a:ea typeface="Arial" charset="0"/>
                <a:cs typeface="Arial" charset="0"/>
              </a:rPr>
            </a:br>
            <a:r>
              <a:rPr lang="de-DE" sz="24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2400" dirty="0">
                <a:latin typeface="Arial" charset="0"/>
                <a:ea typeface="Arial" charset="0"/>
                <a:cs typeface="Arial" charset="0"/>
              </a:rPr>
            </a:br>
            <a:r>
              <a:rPr lang="de-DE" sz="1600" dirty="0" smtClean="0">
                <a:latin typeface="Arial" charset="0"/>
                <a:ea typeface="Arial" charset="0"/>
                <a:cs typeface="Arial" charset="0"/>
              </a:rPr>
              <a:t>Jana Hess und Salome Jäggi</a:t>
            </a:r>
            <a:r>
              <a:rPr lang="de-DE" sz="16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1600" dirty="0">
                <a:latin typeface="Arial" charset="0"/>
                <a:ea typeface="Arial" charset="0"/>
                <a:cs typeface="Arial" charset="0"/>
              </a:rPr>
            </a:br>
            <a:r>
              <a:rPr lang="de-DE" sz="1600" dirty="0">
                <a:latin typeface="Arial" charset="0"/>
                <a:ea typeface="Arial" charset="0"/>
                <a:cs typeface="Arial" charset="0"/>
              </a:rPr>
              <a:t>Arbeitsauftrag </a:t>
            </a:r>
            <a:r>
              <a:rPr lang="de-DE" sz="1600" dirty="0" smtClean="0">
                <a:latin typeface="Arial" charset="0"/>
                <a:ea typeface="Arial" charset="0"/>
                <a:cs typeface="Arial" charset="0"/>
              </a:rPr>
              <a:t>7; </a:t>
            </a:r>
            <a:r>
              <a:rPr lang="de-DE" sz="1600" dirty="0">
                <a:latin typeface="Arial" charset="0"/>
                <a:ea typeface="Arial" charset="0"/>
                <a:cs typeface="Arial" charset="0"/>
              </a:rPr>
              <a:t>FD1</a:t>
            </a:r>
            <a:br>
              <a:rPr lang="de-DE" sz="1600" dirty="0">
                <a:latin typeface="Arial" charset="0"/>
                <a:ea typeface="Arial" charset="0"/>
                <a:cs typeface="Arial" charset="0"/>
              </a:rPr>
            </a:br>
            <a:r>
              <a:rPr lang="de-DE" sz="1600" dirty="0" smtClean="0">
                <a:latin typeface="Arial" charset="0"/>
                <a:ea typeface="Arial" charset="0"/>
                <a:cs typeface="Arial" charset="0"/>
              </a:rPr>
              <a:t>ICT / digitale Lernprogramme</a:t>
            </a:r>
            <a:r>
              <a:rPr lang="de-DE" sz="16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1600" dirty="0">
                <a:latin typeface="Arial" charset="0"/>
                <a:ea typeface="Arial" charset="0"/>
                <a:cs typeface="Arial" charset="0"/>
              </a:rPr>
            </a:br>
            <a:r>
              <a:rPr lang="de-DE" sz="16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de-DE" sz="1600" dirty="0">
                <a:latin typeface="Arial" charset="0"/>
                <a:ea typeface="Arial" charset="0"/>
                <a:cs typeface="Arial" charset="0"/>
              </a:rPr>
            </a:br>
            <a:r>
              <a:rPr lang="de-DE" sz="1600" dirty="0" smtClean="0">
                <a:latin typeface="Arial" charset="0"/>
                <a:ea typeface="Arial" charset="0"/>
                <a:cs typeface="Arial" charset="0"/>
              </a:rPr>
              <a:t>10. Dezember 2020</a:t>
            </a:r>
            <a:endParaRPr lang="de-DE" dirty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956" y="1782860"/>
            <a:ext cx="3459956" cy="345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272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</a:t>
            </a:r>
            <a:r>
              <a:rPr lang="de-DE" dirty="0" smtClean="0"/>
              <a:t>rstellen von virtuellen Tafelbildern</a:t>
            </a:r>
          </a:p>
          <a:p>
            <a:pPr lvl="1"/>
            <a:r>
              <a:rPr lang="de-DE" dirty="0" smtClean="0"/>
              <a:t>ergänzen mit Ton</a:t>
            </a:r>
          </a:p>
          <a:p>
            <a:pPr lvl="1"/>
            <a:r>
              <a:rPr lang="de-DE" dirty="0" smtClean="0"/>
              <a:t>ergänzen mit Bild / Film</a:t>
            </a:r>
          </a:p>
          <a:p>
            <a:pPr lvl="1"/>
            <a:r>
              <a:rPr lang="de-DE" dirty="0" smtClean="0"/>
              <a:t>ergänzen mit PDF-Datei</a:t>
            </a:r>
          </a:p>
          <a:p>
            <a:pPr>
              <a:buFont typeface="Wingdings" charset="2"/>
              <a:buChar char="§"/>
            </a:pPr>
            <a:r>
              <a:rPr lang="de-DE" dirty="0" smtClean="0"/>
              <a:t>Erstellen von Lernvideos</a:t>
            </a:r>
          </a:p>
          <a:p>
            <a:pPr lvl="1">
              <a:buFont typeface="Wingdings" charset="2"/>
              <a:buChar char="§"/>
            </a:pPr>
            <a:r>
              <a:rPr lang="de-DE" dirty="0" smtClean="0"/>
              <a:t>Video downloaden</a:t>
            </a:r>
          </a:p>
          <a:p>
            <a:pPr lvl="1">
              <a:buFont typeface="Wingdings" charset="2"/>
              <a:buChar char="§"/>
            </a:pPr>
            <a:r>
              <a:rPr lang="de-DE" dirty="0" smtClean="0"/>
              <a:t>Video teilen</a:t>
            </a:r>
          </a:p>
          <a:p>
            <a:pPr>
              <a:buFont typeface="Wingdings" charset="2"/>
              <a:buChar char="§"/>
            </a:pPr>
            <a:r>
              <a:rPr lang="de-DE" dirty="0" smtClean="0"/>
              <a:t>Plattform mit vielen bereits erstellten Videos nach Themen sortiert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2</a:t>
            </a:fld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kann die </a:t>
            </a:r>
            <a:r>
              <a:rPr lang="de-DE" dirty="0" err="1" smtClean="0"/>
              <a:t>Lensoo</a:t>
            </a:r>
            <a:r>
              <a:rPr lang="de-DE" dirty="0" smtClean="0"/>
              <a:t> App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3058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half" idx="1"/>
          </p:nvPr>
        </p:nvSpPr>
        <p:spPr>
          <a:xfrm>
            <a:off x="323850" y="2024063"/>
            <a:ext cx="3888110" cy="4213225"/>
          </a:xfrm>
        </p:spPr>
        <p:txBody>
          <a:bodyPr/>
          <a:lstStyle/>
          <a:p>
            <a:r>
              <a:rPr lang="de-DE" dirty="0" smtClean="0"/>
              <a:t>Button zum Aufnehmen</a:t>
            </a:r>
          </a:p>
          <a:p>
            <a:r>
              <a:rPr lang="de-DE" dirty="0" smtClean="0"/>
              <a:t>Pinsel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Formen</a:t>
            </a:r>
          </a:p>
          <a:p>
            <a:r>
              <a:rPr lang="de-DE" dirty="0" smtClean="0"/>
              <a:t>Bild einfügen</a:t>
            </a:r>
          </a:p>
          <a:p>
            <a:r>
              <a:rPr lang="de-DE" dirty="0" smtClean="0"/>
              <a:t>Datei einfügen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Oberfläche der App</a:t>
            </a:r>
            <a:endParaRPr lang="de-DE" dirty="0"/>
          </a:p>
        </p:txBody>
      </p:sp>
      <p:pic>
        <p:nvPicPr>
          <p:cNvPr id="2" name="Bild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960" y="2024063"/>
            <a:ext cx="4785342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96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sz="half" idx="1"/>
          </p:nvPr>
        </p:nvSpPr>
        <p:spPr>
          <a:xfrm>
            <a:off x="323850" y="1772816"/>
            <a:ext cx="4104000" cy="3980656"/>
          </a:xfrm>
        </p:spPr>
        <p:txBody>
          <a:bodyPr anchor="t"/>
          <a:lstStyle/>
          <a:p>
            <a:pPr marL="0" lvl="0" indent="0">
              <a:spcBef>
                <a:spcPts val="0"/>
              </a:spcBef>
              <a:buClrTx/>
              <a:buNone/>
              <a:defRPr/>
            </a:pPr>
            <a:r>
              <a:rPr lang="de-DE" b="1" dirty="0" smtClean="0"/>
              <a:t>Vorteile:</a:t>
            </a:r>
            <a:endParaRPr lang="de-DE" b="1" dirty="0"/>
          </a:p>
          <a:p>
            <a:pPr marL="0" lvl="0" indent="0">
              <a:spcBef>
                <a:spcPts val="0"/>
              </a:spcBef>
              <a:buClrTx/>
              <a:buNone/>
              <a:defRPr/>
            </a:pPr>
            <a:endParaRPr lang="de-DE" dirty="0"/>
          </a:p>
          <a:p>
            <a:pPr>
              <a:spcBef>
                <a:spcPts val="0"/>
              </a:spcBef>
            </a:pPr>
            <a:r>
              <a:rPr lang="de-DE" dirty="0" smtClean="0"/>
              <a:t>Einfache Anwendung, die App ist sehr selbsterklärend</a:t>
            </a:r>
            <a:endParaRPr lang="de-DE" dirty="0"/>
          </a:p>
          <a:p>
            <a:pPr>
              <a:spcBef>
                <a:spcPts val="0"/>
              </a:spcBef>
            </a:pPr>
            <a:endParaRPr lang="de-DE" dirty="0"/>
          </a:p>
          <a:p>
            <a:pPr>
              <a:spcBef>
                <a:spcPts val="0"/>
              </a:spcBef>
            </a:pPr>
            <a:r>
              <a:rPr lang="de-DE" dirty="0" err="1" smtClean="0"/>
              <a:t>Grosse</a:t>
            </a:r>
            <a:r>
              <a:rPr lang="de-DE" dirty="0" smtClean="0"/>
              <a:t> Cloud mit vielen Ideen</a:t>
            </a:r>
            <a:endParaRPr lang="de-DE" dirty="0"/>
          </a:p>
          <a:p>
            <a:pPr>
              <a:spcBef>
                <a:spcPts val="0"/>
              </a:spcBef>
            </a:pPr>
            <a:endParaRPr lang="de-DE" dirty="0"/>
          </a:p>
          <a:p>
            <a:pPr>
              <a:spcBef>
                <a:spcPts val="0"/>
              </a:spcBef>
            </a:pPr>
            <a:r>
              <a:rPr lang="de-DE" dirty="0" smtClean="0"/>
              <a:t>Einfluss von persönlichem Engagement </a:t>
            </a:r>
            <a:r>
              <a:rPr lang="de-DE" dirty="0" smtClean="0">
                <a:sym typeface="Wingdings"/>
              </a:rPr>
              <a:t> Skizzen, Aufwand</a:t>
            </a:r>
            <a:endParaRPr lang="de-DE" dirty="0"/>
          </a:p>
          <a:p>
            <a:pPr marL="0" indent="0">
              <a:buNone/>
            </a:pPr>
            <a:r>
              <a:rPr lang="de-CH" dirty="0" smtClean="0"/>
              <a:t/>
            </a:r>
            <a:br>
              <a:rPr lang="de-CH" dirty="0" smtClean="0"/>
            </a:br>
            <a:endParaRPr lang="de-CH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6016" y="1772816"/>
            <a:ext cx="4104134" cy="4464472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 smtClean="0"/>
              <a:t>Nachteile: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>
              <a:spcBef>
                <a:spcPts val="0"/>
              </a:spcBef>
            </a:pPr>
            <a:r>
              <a:rPr lang="de-DE" dirty="0" smtClean="0"/>
              <a:t>Funktioniert NICHT auf Apple und Microsoft</a:t>
            </a:r>
          </a:p>
          <a:p>
            <a:pPr>
              <a:spcBef>
                <a:spcPts val="0"/>
              </a:spcBef>
            </a:pPr>
            <a:endParaRPr lang="de-DE" dirty="0" smtClean="0"/>
          </a:p>
          <a:p>
            <a:pPr>
              <a:spcBef>
                <a:spcPts val="0"/>
              </a:spcBef>
            </a:pPr>
            <a:r>
              <a:rPr lang="de-DE" dirty="0" smtClean="0"/>
              <a:t>nur Whiteboard möglich</a:t>
            </a:r>
          </a:p>
          <a:p>
            <a:pPr>
              <a:spcBef>
                <a:spcPts val="0"/>
              </a:spcBef>
            </a:pPr>
            <a:endParaRPr lang="de-DE" dirty="0" smtClean="0"/>
          </a:p>
          <a:p>
            <a:pPr>
              <a:spcBef>
                <a:spcPts val="0"/>
              </a:spcBef>
            </a:pPr>
            <a:r>
              <a:rPr lang="de-DE" dirty="0" smtClean="0"/>
              <a:t>keine Interaktion mit </a:t>
            </a:r>
            <a:r>
              <a:rPr lang="de-DE" dirty="0" err="1" smtClean="0"/>
              <a:t>SuS</a:t>
            </a:r>
            <a:r>
              <a:rPr lang="de-DE" dirty="0" smtClean="0"/>
              <a:t> möglich</a:t>
            </a:r>
          </a:p>
          <a:p>
            <a:pPr>
              <a:spcBef>
                <a:spcPts val="0"/>
              </a:spcBef>
            </a:pPr>
            <a:endParaRPr lang="de-DE" dirty="0" smtClean="0"/>
          </a:p>
          <a:p>
            <a:pPr>
              <a:spcBef>
                <a:spcPts val="0"/>
              </a:spcBef>
            </a:pPr>
            <a:endParaRPr lang="de-DE" dirty="0"/>
          </a:p>
          <a:p>
            <a:pPr>
              <a:spcBef>
                <a:spcPts val="0"/>
              </a:spcBef>
            </a:pPr>
            <a:endParaRPr lang="de-DE" dirty="0" smtClean="0"/>
          </a:p>
          <a:p>
            <a:pPr>
              <a:spcBef>
                <a:spcPts val="0"/>
              </a:spcBef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323850" y="620714"/>
            <a:ext cx="8496300" cy="576039"/>
          </a:xfrm>
        </p:spPr>
        <p:txBody>
          <a:bodyPr/>
          <a:lstStyle/>
          <a:p>
            <a:r>
              <a:rPr lang="de-CH" dirty="0" smtClean="0"/>
              <a:t>Vor- und Nachteile der </a:t>
            </a:r>
            <a:r>
              <a:rPr lang="de-CH" dirty="0" err="1" smtClean="0"/>
              <a:t>Lensoo</a:t>
            </a:r>
            <a:r>
              <a:rPr lang="de-CH" dirty="0" smtClean="0"/>
              <a:t> App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706986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323850" y="1412776"/>
            <a:ext cx="8496300" cy="48213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CH" dirty="0"/>
              <a:t>D1 „Vitalzeichen kontrollieren und Flüssigkeitsbilanz </a:t>
            </a:r>
            <a:r>
              <a:rPr lang="de-CH" dirty="0" smtClean="0"/>
              <a:t>erstellen“</a:t>
            </a:r>
          </a:p>
          <a:p>
            <a:pPr lvl="1">
              <a:lnSpc>
                <a:spcPct val="150000"/>
              </a:lnSpc>
            </a:pPr>
            <a:r>
              <a:rPr lang="de-CH" dirty="0"/>
              <a:t>Darstellung der zwei Herzkreisläufe </a:t>
            </a:r>
            <a:endParaRPr lang="de-CH" dirty="0" smtClean="0"/>
          </a:p>
          <a:p>
            <a:pPr>
              <a:lnSpc>
                <a:spcPct val="150000"/>
              </a:lnSpc>
            </a:pPr>
            <a:r>
              <a:rPr lang="de-CH" dirty="0" smtClean="0"/>
              <a:t>D3 „Medikamente richten und verabreichen“</a:t>
            </a:r>
          </a:p>
          <a:p>
            <a:pPr lvl="1">
              <a:lnSpc>
                <a:spcPct val="150000"/>
              </a:lnSpc>
            </a:pPr>
            <a:r>
              <a:rPr lang="de-CH" dirty="0"/>
              <a:t>Zyklus der Resorption, Verteilung und Elimination eines Medikaments im </a:t>
            </a:r>
            <a:r>
              <a:rPr lang="de-CH" dirty="0" smtClean="0"/>
              <a:t>Organismus</a:t>
            </a:r>
          </a:p>
          <a:p>
            <a:pPr lvl="1">
              <a:lnSpc>
                <a:spcPct val="150000"/>
              </a:lnSpc>
            </a:pPr>
            <a:endParaRPr lang="de-CH" dirty="0" smtClean="0"/>
          </a:p>
          <a:p>
            <a:pPr lvl="1">
              <a:lnSpc>
                <a:spcPct val="150000"/>
              </a:lnSpc>
            </a:pPr>
            <a:endParaRPr lang="de-CH" dirty="0" smtClean="0"/>
          </a:p>
          <a:p>
            <a:endParaRPr lang="de-CH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Ideen für unsere Handlungskompetenzen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239788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Grundsätzlich coole App die eine gute Alternative zu Flipchart, Wandtafel oder Visualizer ist</a:t>
            </a:r>
          </a:p>
          <a:p>
            <a:r>
              <a:rPr lang="de-DE" dirty="0" smtClean="0"/>
              <a:t>Die </a:t>
            </a:r>
            <a:r>
              <a:rPr lang="de-DE" dirty="0" err="1" smtClean="0"/>
              <a:t>SuS</a:t>
            </a:r>
            <a:r>
              <a:rPr lang="de-DE" dirty="0" smtClean="0"/>
              <a:t> haben danach etwas, dass sie wieder anschauen können</a:t>
            </a:r>
          </a:p>
          <a:p>
            <a:r>
              <a:rPr lang="de-DE" dirty="0" smtClean="0"/>
              <a:t>Leider konnten wir es nicht testen, was sehr schade ist</a:t>
            </a: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CH" smtClean="0"/>
              <a:t>6</a:t>
            </a:fld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 der </a:t>
            </a:r>
            <a:r>
              <a:rPr lang="de-DE" dirty="0" err="1" smtClean="0"/>
              <a:t>Lensoo</a:t>
            </a:r>
            <a:r>
              <a:rPr lang="de-DE" dirty="0" smtClean="0"/>
              <a:t> App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92501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th_praesentation_4zu3_de">
  <a:themeElements>
    <a:clrScheme name="Benutzerdefiniert 7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F407A"/>
      </a:accent1>
      <a:accent2>
        <a:srgbClr val="435F8F"/>
      </a:accent2>
      <a:accent3>
        <a:srgbClr val="677DA5"/>
      </a:accent3>
      <a:accent4>
        <a:srgbClr val="8B9CBA"/>
      </a:accent4>
      <a:accent5>
        <a:srgbClr val="AEBACF"/>
      </a:accent5>
      <a:accent6>
        <a:srgbClr val="D2D9E4"/>
      </a:accent6>
      <a:hlink>
        <a:srgbClr val="000000"/>
      </a:hlink>
      <a:folHlink>
        <a:srgbClr val="0000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1 - Externe Kommunikation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1F407A"/>
        </a:accent1>
        <a:accent2>
          <a:srgbClr val="435F8F"/>
        </a:accent2>
        <a:accent3>
          <a:srgbClr val="677DA5"/>
        </a:accent3>
        <a:accent4>
          <a:srgbClr val="8B9CBA"/>
        </a:accent4>
        <a:accent5>
          <a:srgbClr val="AEBACF"/>
        </a:accent5>
        <a:accent6>
          <a:srgbClr val="D2D9E4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4BFD40ED-96EC-464F-AA58-D037423ACDB5}"/>
    </a:ext>
  </a:extLst>
</a:theme>
</file>

<file path=ppt/theme/theme10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eth_praesentation_4zu3_ETH2">
  <a:themeElements>
    <a:clrScheme name="ETH 2 - Interne Kommunikatio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85A2C"/>
      </a:accent1>
      <a:accent2>
        <a:srgbClr val="65744E"/>
      </a:accent2>
      <a:accent3>
        <a:srgbClr val="838F70"/>
      </a:accent3>
      <a:accent4>
        <a:srgbClr val="A0A991"/>
      </a:accent4>
      <a:accent5>
        <a:srgbClr val="BDC4B3"/>
      </a:accent5>
      <a:accent6>
        <a:srgbClr val="DADED5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2 - Interne Kommunikation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485A2C"/>
        </a:accent1>
        <a:accent2>
          <a:srgbClr val="65744E"/>
        </a:accent2>
        <a:accent3>
          <a:srgbClr val="838F70"/>
        </a:accent3>
        <a:accent4>
          <a:srgbClr val="A0A991"/>
        </a:accent4>
        <a:accent5>
          <a:srgbClr val="BDC4B3"/>
        </a:accent5>
        <a:accent6>
          <a:srgbClr val="DADED5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6E9CDBEF-B916-4993-B0F0-981447E24872}"/>
    </a:ext>
  </a:extLst>
</a:theme>
</file>

<file path=ppt/theme/theme3.xml><?xml version="1.0" encoding="utf-8"?>
<a:theme xmlns:a="http://schemas.openxmlformats.org/drawingml/2006/main" name="eth_praesentation_4zu3_ETH3">
  <a:themeElements>
    <a:clrScheme name="ETH 3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269B0"/>
      </a:accent1>
      <a:accent2>
        <a:srgbClr val="3881BD"/>
      </a:accent2>
      <a:accent3>
        <a:srgbClr val="5E99C9"/>
      </a:accent3>
      <a:accent4>
        <a:srgbClr val="84B1D6"/>
      </a:accent4>
      <a:accent5>
        <a:srgbClr val="AAC9E3"/>
      </a:accent5>
      <a:accent6>
        <a:srgbClr val="D0E1EF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3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1269B0"/>
        </a:accent1>
        <a:accent2>
          <a:srgbClr val="3881BD"/>
        </a:accent2>
        <a:accent3>
          <a:srgbClr val="5E99C9"/>
        </a:accent3>
        <a:accent4>
          <a:srgbClr val="84B1D6"/>
        </a:accent4>
        <a:accent5>
          <a:srgbClr val="AAC9E3"/>
        </a:accent5>
        <a:accent6>
          <a:srgbClr val="D0E1EF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9FD51FFE-361C-4F9E-BFC1-A98B71154A09}"/>
    </a:ext>
  </a:extLst>
</a:theme>
</file>

<file path=ppt/theme/theme4.xml><?xml version="1.0" encoding="utf-8"?>
<a:theme xmlns:a="http://schemas.openxmlformats.org/drawingml/2006/main" name="eth_praesentation_4zu3_ETH4">
  <a:themeElements>
    <a:clrScheme name="ETH 4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2791C"/>
      </a:accent1>
      <a:accent2>
        <a:srgbClr val="898E40"/>
      </a:accent2>
      <a:accent3>
        <a:srgbClr val="9FA465"/>
      </a:accent3>
      <a:accent4>
        <a:srgbClr val="B6B989"/>
      </a:accent4>
      <a:accent5>
        <a:srgbClr val="CCCFAD"/>
      </a:accent5>
      <a:accent6>
        <a:srgbClr val="E3E4D2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4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72791C"/>
        </a:accent1>
        <a:accent2>
          <a:srgbClr val="898E40"/>
        </a:accent2>
        <a:accent3>
          <a:srgbClr val="9FA465"/>
        </a:accent3>
        <a:accent4>
          <a:srgbClr val="B6B989"/>
        </a:accent4>
        <a:accent5>
          <a:srgbClr val="CCCFAD"/>
        </a:accent5>
        <a:accent6>
          <a:srgbClr val="E3E4D2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E73B40AB-2FF5-40C1-B73D-F4C5FA965A4D}"/>
    </a:ext>
  </a:extLst>
</a:theme>
</file>

<file path=ppt/theme/theme5.xml><?xml version="1.0" encoding="utf-8"?>
<a:theme xmlns:a="http://schemas.openxmlformats.org/drawingml/2006/main" name="eth_praesentation_4zu3_ETH5">
  <a:themeElements>
    <a:clrScheme name="ETH 5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1056A"/>
      </a:accent1>
      <a:accent2>
        <a:srgbClr val="A32D82"/>
      </a:accent2>
      <a:accent3>
        <a:srgbClr val="B4559A"/>
      </a:accent3>
      <a:accent4>
        <a:srgbClr val="C67DB2"/>
      </a:accent4>
      <a:accent5>
        <a:srgbClr val="D7A5C9"/>
      </a:accent5>
      <a:accent6>
        <a:srgbClr val="DFCDE1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5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91056A"/>
        </a:accent1>
        <a:accent2>
          <a:srgbClr val="A32D82"/>
        </a:accent2>
        <a:accent3>
          <a:srgbClr val="B4559A"/>
        </a:accent3>
        <a:accent4>
          <a:srgbClr val="C67DB2"/>
        </a:accent4>
        <a:accent5>
          <a:srgbClr val="D7A5C9"/>
        </a:accent5>
        <a:accent6>
          <a:srgbClr val="DFCDE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09FDADB7-87A8-4594-8E80-8B3ACF29A6F8}"/>
    </a:ext>
  </a:extLst>
</a:theme>
</file>

<file path=ppt/theme/theme6.xml><?xml version="1.0" encoding="utf-8"?>
<a:theme xmlns:a="http://schemas.openxmlformats.org/drawingml/2006/main" name="eth_praesentation_4zu3_ETH6">
  <a:themeElements>
    <a:clrScheme name="ETH 6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6F6F64"/>
      </a:accent1>
      <a:accent2>
        <a:srgbClr val="86867D"/>
      </a:accent2>
      <a:accent3>
        <a:srgbClr val="9D9D96"/>
      </a:accent3>
      <a:accent4>
        <a:srgbClr val="B4B4AE"/>
      </a:accent4>
      <a:accent5>
        <a:srgbClr val="CBCBC7"/>
      </a:accent5>
      <a:accent6>
        <a:srgbClr val="E2E2E0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6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6F6F64"/>
        </a:accent1>
        <a:accent2>
          <a:srgbClr val="86867D"/>
        </a:accent2>
        <a:accent3>
          <a:srgbClr val="9D9D96"/>
        </a:accent3>
        <a:accent4>
          <a:srgbClr val="B4B4AE"/>
        </a:accent4>
        <a:accent5>
          <a:srgbClr val="CBCBC7"/>
        </a:accent5>
        <a:accent6>
          <a:srgbClr val="E2E2E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CD87C4A7-662A-4073-B26A-B07F61798336}"/>
    </a:ext>
  </a:extLst>
</a:theme>
</file>

<file path=ppt/theme/theme7.xml><?xml version="1.0" encoding="utf-8"?>
<a:theme xmlns:a="http://schemas.openxmlformats.org/drawingml/2006/main" name="eth_praesentation_4zu3_ETH7">
  <a:themeElements>
    <a:clrScheme name="ETH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A8322D"/>
      </a:accent1>
      <a:accent2>
        <a:srgbClr val="B6534F"/>
      </a:accent2>
      <a:accent3>
        <a:srgbClr val="C47470"/>
      </a:accent3>
      <a:accent4>
        <a:srgbClr val="D29492"/>
      </a:accent4>
      <a:accent5>
        <a:srgbClr val="E0B5B3"/>
      </a:accent5>
      <a:accent6>
        <a:srgbClr val="EED6D5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7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A8322D"/>
        </a:accent1>
        <a:accent2>
          <a:srgbClr val="B6534F"/>
        </a:accent2>
        <a:accent3>
          <a:srgbClr val="C47470"/>
        </a:accent3>
        <a:accent4>
          <a:srgbClr val="D29492"/>
        </a:accent4>
        <a:accent5>
          <a:srgbClr val="E0B5B3"/>
        </a:accent5>
        <a:accent6>
          <a:srgbClr val="EED6D5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FB51817C-D8D3-4935-97AC-724F571A6B89}"/>
    </a:ext>
  </a:extLst>
</a:theme>
</file>

<file path=ppt/theme/theme8.xml><?xml version="1.0" encoding="utf-8"?>
<a:theme xmlns:a="http://schemas.openxmlformats.org/drawingml/2006/main" name="eth_praesentation_4zu3_ETH8">
  <a:themeElements>
    <a:clrScheme name="ETH 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A96"/>
      </a:accent1>
      <a:accent2>
        <a:srgbClr val="298FA7"/>
      </a:accent2>
      <a:accent3>
        <a:srgbClr val="52A5B8"/>
      </a:accent3>
      <a:accent4>
        <a:srgbClr val="7ABAC8"/>
      </a:accent4>
      <a:accent5>
        <a:srgbClr val="A3CFD9"/>
      </a:accent5>
      <a:accent6>
        <a:srgbClr val="CCE4EA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8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007A96"/>
        </a:accent1>
        <a:accent2>
          <a:srgbClr val="298FA7"/>
        </a:accent2>
        <a:accent3>
          <a:srgbClr val="52A5B8"/>
        </a:accent3>
        <a:accent4>
          <a:srgbClr val="7ABAC8"/>
        </a:accent4>
        <a:accent5>
          <a:srgbClr val="A3CFD9"/>
        </a:accent5>
        <a:accent6>
          <a:srgbClr val="CCE4E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2171CA6B-E14E-45B2-9A43-E070D764590A}"/>
    </a:ext>
  </a:extLst>
</a:theme>
</file>

<file path=ppt/theme/theme9.xml><?xml version="1.0" encoding="utf-8"?>
<a:theme xmlns:a="http://schemas.openxmlformats.org/drawingml/2006/main" name="eth_praesentation_4zu3_ETH9">
  <a:themeElements>
    <a:clrScheme name="ETH 9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956013"/>
      </a:accent1>
      <a:accent2>
        <a:srgbClr val="A67939"/>
      </a:accent2>
      <a:accent3>
        <a:srgbClr val="B7935F"/>
      </a:accent3>
      <a:accent4>
        <a:srgbClr val="C8AC84"/>
      </a:accent4>
      <a:accent5>
        <a:srgbClr val="D9C6AA"/>
      </a:accent5>
      <a:accent6>
        <a:srgbClr val="EADFD0"/>
      </a:accent6>
      <a:hlink>
        <a:srgbClr val="000000"/>
      </a:hlink>
      <a:folHlink>
        <a:srgbClr val="000000"/>
      </a:folHlink>
    </a:clrScheme>
    <a:fontScheme name="ETH Züri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sq">
          <a:solidFill>
            <a:schemeClr val="tx1"/>
          </a:solidFill>
          <a:round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TH 9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956013"/>
        </a:accent1>
        <a:accent2>
          <a:srgbClr val="A67939"/>
        </a:accent2>
        <a:accent3>
          <a:srgbClr val="B7935F"/>
        </a:accent3>
        <a:accent4>
          <a:srgbClr val="C8AC84"/>
        </a:accent4>
        <a:accent5>
          <a:srgbClr val="D9C6AA"/>
        </a:accent5>
        <a:accent6>
          <a:srgbClr val="EADFD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  <a:extLst>
    <a:ext uri="{05A4C25C-085E-4340-85A3-A5531E510DB2}">
      <thm15:themeFamily xmlns:thm15="http://schemas.microsoft.com/office/thememl/2012/main" name="eth_praesentation_4zu3_ETH1_d" id="{13D4407A-1790-4B2E-BB8C-EB574A67D067}" vid="{82B516A0-3DA0-4E7A-BE7D-9C1D80D7A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eth_praesentation_4zu3_de</Template>
  <TotalTime>0</TotalTime>
  <Words>177</Words>
  <Application>Microsoft Macintosh PowerPoint</Application>
  <PresentationFormat>Bildschirmpräsentation (4:3)</PresentationFormat>
  <Paragraphs>54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9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Wingdings</vt:lpstr>
      <vt:lpstr>Arial</vt:lpstr>
      <vt:lpstr>eth_praesentation_4zu3_de</vt:lpstr>
      <vt:lpstr>eth_praesentation_4zu3_ETH2</vt:lpstr>
      <vt:lpstr>eth_praesentation_4zu3_ETH3</vt:lpstr>
      <vt:lpstr>eth_praesentation_4zu3_ETH4</vt:lpstr>
      <vt:lpstr>eth_praesentation_4zu3_ETH5</vt:lpstr>
      <vt:lpstr>eth_praesentation_4zu3_ETH6</vt:lpstr>
      <vt:lpstr>eth_praesentation_4zu3_ETH7</vt:lpstr>
      <vt:lpstr>eth_praesentation_4zu3_ETH8</vt:lpstr>
      <vt:lpstr>eth_praesentation_4zu3_ETH9</vt:lpstr>
      <vt:lpstr>PowerPoint-Präsentation</vt:lpstr>
      <vt:lpstr>Was kann die Lensoo App</vt:lpstr>
      <vt:lpstr>Oberfläche der App</vt:lpstr>
      <vt:lpstr>Vor- und Nachteile der Lensoo App</vt:lpstr>
      <vt:lpstr>Ideen für unsere Handlungskompetenzen</vt:lpstr>
      <vt:lpstr>Fazit der Lensoo App</vt:lpstr>
    </vt:vector>
  </TitlesOfParts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Salome Jäggi</dc:creator>
  <cp:lastModifiedBy>Salome Jäggi</cp:lastModifiedBy>
  <cp:revision>39</cp:revision>
  <cp:lastPrinted>2020-12-09T15:07:39Z</cp:lastPrinted>
  <dcterms:created xsi:type="dcterms:W3CDTF">2020-10-07T07:59:13Z</dcterms:created>
  <dcterms:modified xsi:type="dcterms:W3CDTF">2020-12-09T15:07:42Z</dcterms:modified>
</cp:coreProperties>
</file>