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496"/>
    <p:restoredTop sz="96208"/>
  </p:normalViewPr>
  <p:slideViewPr>
    <p:cSldViewPr snapToGrid="0" snapToObjects="1">
      <p:cViewPr varScale="1">
        <p:scale>
          <a:sx n="31" d="100"/>
          <a:sy n="31" d="100"/>
        </p:scale>
        <p:origin x="208" y="1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8DAC58-571E-4767-A1B7-4C6057719CFC}" type="doc">
      <dgm:prSet loTypeId="urn:microsoft.com/office/officeart/2005/8/layout/hierarchy4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96E9380D-F491-4C5E-8063-64687268AE1C}">
      <dgm:prSet phldrT="[Text]"/>
      <dgm:spPr>
        <a:solidFill>
          <a:schemeClr val="accent5">
            <a:lumMod val="20000"/>
            <a:lumOff val="80000"/>
          </a:schemeClr>
        </a:solidFill>
        <a:ln w="28575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de-CH" b="1" dirty="0">
              <a:latin typeface="+mn-lt"/>
              <a:cs typeface="Arial" panose="020B0604020202020204" pitchFamily="34" charset="0"/>
            </a:rPr>
            <a:t>Handlungskompetenz A.4:</a:t>
          </a:r>
        </a:p>
        <a:p>
          <a:endParaRPr lang="de-CH" dirty="0">
            <a:latin typeface="+mn-lt"/>
            <a:cs typeface="Arial" panose="020B0604020202020204" pitchFamily="34" charset="0"/>
          </a:endParaRPr>
        </a:p>
        <a:p>
          <a:r>
            <a:rPr lang="de-CH" dirty="0">
              <a:latin typeface="+mn-lt"/>
              <a:cs typeface="Arial" panose="020B0604020202020204" pitchFamily="34" charset="0"/>
            </a:rPr>
            <a:t>Gemäss den altersspezifischen Gewohnheiten der Kultur und der Religion situationsspezifisch Handeln</a:t>
          </a:r>
        </a:p>
      </dgm:t>
    </dgm:pt>
    <dgm:pt modelId="{51DD4428-5DE4-4A02-9553-1F1AC0A6F4AC}" type="parTrans" cxnId="{08DBF378-D1DC-4008-BEA2-B4599A7C5F12}">
      <dgm:prSet/>
      <dgm:spPr/>
      <dgm:t>
        <a:bodyPr/>
        <a:lstStyle/>
        <a:p>
          <a:endParaRPr lang="de-CH"/>
        </a:p>
      </dgm:t>
    </dgm:pt>
    <dgm:pt modelId="{895668F3-9445-4A93-8433-38A847C698DB}" type="sibTrans" cxnId="{08DBF378-D1DC-4008-BEA2-B4599A7C5F12}">
      <dgm:prSet/>
      <dgm:spPr/>
      <dgm:t>
        <a:bodyPr/>
        <a:lstStyle/>
        <a:p>
          <a:endParaRPr lang="de-CH"/>
        </a:p>
      </dgm:t>
    </dgm:pt>
    <dgm:pt modelId="{98EBF870-9399-4562-BAE7-AC065725C514}">
      <dgm:prSet phldrT="[Text]" custT="1"/>
      <dgm:spPr>
        <a:ln w="28575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de-CH" sz="1500" b="1" dirty="0"/>
            <a:t>Entwicklungspsychologie</a:t>
          </a:r>
        </a:p>
        <a:p>
          <a:endParaRPr lang="de-CH" sz="1500" b="1" dirty="0"/>
        </a:p>
        <a:p>
          <a:endParaRPr lang="de-CH" sz="1500" b="1" dirty="0"/>
        </a:p>
        <a:p>
          <a:r>
            <a:rPr lang="de-CH" sz="1500" b="0" dirty="0"/>
            <a:t>22.10.2020</a:t>
          </a:r>
        </a:p>
        <a:p>
          <a:endParaRPr lang="de-CH" sz="1500" b="0" dirty="0"/>
        </a:p>
        <a:p>
          <a:endParaRPr lang="de-CH" sz="1500" b="0" dirty="0"/>
        </a:p>
      </dgm:t>
    </dgm:pt>
    <dgm:pt modelId="{9F0221F3-3ABC-46F7-A564-9883DAEE3D29}" type="parTrans" cxnId="{80207BFB-8B66-4892-9427-B7A4CFFA2332}">
      <dgm:prSet/>
      <dgm:spPr/>
      <dgm:t>
        <a:bodyPr/>
        <a:lstStyle/>
        <a:p>
          <a:endParaRPr lang="de-CH"/>
        </a:p>
      </dgm:t>
    </dgm:pt>
    <dgm:pt modelId="{63E0F1AD-0A79-4C20-B2FF-E49295F6FB3C}" type="sibTrans" cxnId="{80207BFB-8B66-4892-9427-B7A4CFFA2332}">
      <dgm:prSet/>
      <dgm:spPr/>
      <dgm:t>
        <a:bodyPr/>
        <a:lstStyle/>
        <a:p>
          <a:endParaRPr lang="de-CH"/>
        </a:p>
      </dgm:t>
    </dgm:pt>
    <dgm:pt modelId="{CE0FE9D5-2CC6-4DC6-B239-579BFFB6B607}">
      <dgm:prSet phldrT="[Text]" custT="1"/>
      <dgm:spPr>
        <a:ln w="28575"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de-CH" sz="1500" b="1" dirty="0"/>
            <a:t>Kulturen und Religionen</a:t>
          </a:r>
        </a:p>
        <a:p>
          <a:pPr algn="ctr"/>
          <a:endParaRPr lang="de-CH" sz="1500" b="1" dirty="0"/>
        </a:p>
        <a:p>
          <a:pPr algn="ctr"/>
          <a:endParaRPr lang="de-CH" sz="1500" b="1" dirty="0"/>
        </a:p>
        <a:p>
          <a:pPr algn="ctr"/>
          <a:r>
            <a:rPr lang="de-CH" sz="1500" b="0" dirty="0"/>
            <a:t>05.11.2020</a:t>
          </a:r>
        </a:p>
        <a:p>
          <a:pPr algn="ctr"/>
          <a:endParaRPr lang="de-CH" sz="1500" b="0" dirty="0"/>
        </a:p>
        <a:p>
          <a:pPr algn="ctr"/>
          <a:endParaRPr lang="de-CH" sz="1500" b="0" dirty="0"/>
        </a:p>
      </dgm:t>
    </dgm:pt>
    <dgm:pt modelId="{4DCDF646-8ACE-4550-A8E4-5F832BAD3092}" type="parTrans" cxnId="{08DDA43A-270C-49B0-8B14-9EDB86073E1E}">
      <dgm:prSet/>
      <dgm:spPr/>
      <dgm:t>
        <a:bodyPr/>
        <a:lstStyle/>
        <a:p>
          <a:endParaRPr lang="de-CH"/>
        </a:p>
      </dgm:t>
    </dgm:pt>
    <dgm:pt modelId="{AC66CED9-C724-4858-8F7D-1CA920DED3FC}" type="sibTrans" cxnId="{08DDA43A-270C-49B0-8B14-9EDB86073E1E}">
      <dgm:prSet/>
      <dgm:spPr/>
      <dgm:t>
        <a:bodyPr/>
        <a:lstStyle/>
        <a:p>
          <a:endParaRPr lang="de-CH"/>
        </a:p>
      </dgm:t>
    </dgm:pt>
    <dgm:pt modelId="{9973BB1F-FC36-472D-9DEC-35659DB458BC}">
      <dgm:prSet phldrT="[Text]" custT="1"/>
      <dgm:spPr>
        <a:ln w="28575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de-CH" sz="1500" b="1" dirty="0"/>
            <a:t>Einführung</a:t>
          </a:r>
        </a:p>
        <a:p>
          <a:endParaRPr lang="de-CH" sz="1500" b="1" dirty="0"/>
        </a:p>
        <a:p>
          <a:endParaRPr lang="de-CH" sz="1500" b="1" dirty="0"/>
        </a:p>
        <a:p>
          <a:r>
            <a:rPr lang="de-CH" sz="1500" b="0" dirty="0"/>
            <a:t>15.10.2020</a:t>
          </a:r>
        </a:p>
        <a:p>
          <a:endParaRPr lang="de-CH" sz="1500" b="0" dirty="0"/>
        </a:p>
        <a:p>
          <a:endParaRPr lang="de-CH" sz="1500" b="0" dirty="0"/>
        </a:p>
      </dgm:t>
    </dgm:pt>
    <dgm:pt modelId="{4FF8475E-7936-4FD0-90E5-7C1ED54EC6D5}" type="parTrans" cxnId="{2FFBF318-1902-4583-9386-69C86C63DA4B}">
      <dgm:prSet/>
      <dgm:spPr/>
      <dgm:t>
        <a:bodyPr/>
        <a:lstStyle/>
        <a:p>
          <a:endParaRPr lang="de-CH"/>
        </a:p>
      </dgm:t>
    </dgm:pt>
    <dgm:pt modelId="{DD365B3F-23B2-4451-8372-F728E2FBE1CF}" type="sibTrans" cxnId="{2FFBF318-1902-4583-9386-69C86C63DA4B}">
      <dgm:prSet/>
      <dgm:spPr/>
      <dgm:t>
        <a:bodyPr/>
        <a:lstStyle/>
        <a:p>
          <a:endParaRPr lang="de-CH"/>
        </a:p>
      </dgm:t>
    </dgm:pt>
    <dgm:pt modelId="{976E3F46-E3FA-47CB-98CC-738A4A53EC7E}">
      <dgm:prSet custT="1"/>
      <dgm:spPr>
        <a:ln w="28575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de-CH" sz="1500" b="1" dirty="0"/>
            <a:t>Ethik</a:t>
          </a:r>
        </a:p>
        <a:p>
          <a:endParaRPr lang="de-CH" sz="1500" b="1" dirty="0"/>
        </a:p>
        <a:p>
          <a:endParaRPr lang="de-CH" sz="1500" b="1" dirty="0"/>
        </a:p>
        <a:p>
          <a:r>
            <a:rPr lang="de-CH" sz="1500" b="0" dirty="0"/>
            <a:t>29.10.2020</a:t>
          </a:r>
        </a:p>
        <a:p>
          <a:endParaRPr lang="de-CH" sz="1500" b="0" dirty="0"/>
        </a:p>
        <a:p>
          <a:endParaRPr lang="de-CH" sz="1500" b="0" dirty="0"/>
        </a:p>
      </dgm:t>
    </dgm:pt>
    <dgm:pt modelId="{87F49D2D-A20E-452B-B554-48C68A856C65}" type="parTrans" cxnId="{17769588-67EE-4B7D-9A46-1BFE94615360}">
      <dgm:prSet/>
      <dgm:spPr/>
      <dgm:t>
        <a:bodyPr/>
        <a:lstStyle/>
        <a:p>
          <a:endParaRPr lang="de-CH"/>
        </a:p>
      </dgm:t>
    </dgm:pt>
    <dgm:pt modelId="{FB902CB6-8294-4F1C-A2D0-46C50F88915C}" type="sibTrans" cxnId="{17769588-67EE-4B7D-9A46-1BFE94615360}">
      <dgm:prSet/>
      <dgm:spPr/>
      <dgm:t>
        <a:bodyPr/>
        <a:lstStyle/>
        <a:p>
          <a:endParaRPr lang="de-CH"/>
        </a:p>
      </dgm:t>
    </dgm:pt>
    <dgm:pt modelId="{DC34EE54-9650-48C1-BB36-935CB056E7F6}" type="pres">
      <dgm:prSet presAssocID="{9E8DAC58-571E-4767-A1B7-4C6057719CF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823CEDC-5D98-4C8F-ACE7-4D6F2FE1CBE7}" type="pres">
      <dgm:prSet presAssocID="{96E9380D-F491-4C5E-8063-64687268AE1C}" presName="vertOne" presStyleCnt="0"/>
      <dgm:spPr/>
    </dgm:pt>
    <dgm:pt modelId="{DDAA21C0-3D09-4AD7-ADD8-78304CC657BA}" type="pres">
      <dgm:prSet presAssocID="{96E9380D-F491-4C5E-8063-64687268AE1C}" presName="txOne" presStyleLbl="node0" presStyleIdx="0" presStyleCnt="1" custScaleY="73209" custLinFactY="-10372" custLinFactNeighborX="-7073" custLinFactNeighborY="-100000">
        <dgm:presLayoutVars>
          <dgm:chPref val="3"/>
        </dgm:presLayoutVars>
      </dgm:prSet>
      <dgm:spPr/>
    </dgm:pt>
    <dgm:pt modelId="{D6212563-F5DB-BB44-A3B3-4CCC8F096AA6}" type="pres">
      <dgm:prSet presAssocID="{96E9380D-F491-4C5E-8063-64687268AE1C}" presName="parTransOne" presStyleCnt="0"/>
      <dgm:spPr/>
    </dgm:pt>
    <dgm:pt modelId="{666E6FAE-C342-47BB-8628-C113A84A54ED}" type="pres">
      <dgm:prSet presAssocID="{96E9380D-F491-4C5E-8063-64687268AE1C}" presName="horzOne" presStyleCnt="0"/>
      <dgm:spPr/>
    </dgm:pt>
    <dgm:pt modelId="{C1F8FCAE-70CA-294E-8476-5ABB097430B3}" type="pres">
      <dgm:prSet presAssocID="{9973BB1F-FC36-472D-9DEC-35659DB458BC}" presName="vertTwo" presStyleCnt="0"/>
      <dgm:spPr/>
    </dgm:pt>
    <dgm:pt modelId="{09733F5A-9DAA-DB4C-9A77-B81A5A6F532D}" type="pres">
      <dgm:prSet presAssocID="{9973BB1F-FC36-472D-9DEC-35659DB458BC}" presName="txTwo" presStyleLbl="node2" presStyleIdx="0" presStyleCnt="4">
        <dgm:presLayoutVars>
          <dgm:chPref val="3"/>
        </dgm:presLayoutVars>
      </dgm:prSet>
      <dgm:spPr/>
    </dgm:pt>
    <dgm:pt modelId="{60BB4FA4-E725-6346-9FC8-B559FA105711}" type="pres">
      <dgm:prSet presAssocID="{9973BB1F-FC36-472D-9DEC-35659DB458BC}" presName="horzTwo" presStyleCnt="0"/>
      <dgm:spPr/>
    </dgm:pt>
    <dgm:pt modelId="{EEE526AD-5D2D-5E48-9F9E-896337F65B89}" type="pres">
      <dgm:prSet presAssocID="{DD365B3F-23B2-4451-8372-F728E2FBE1CF}" presName="sibSpaceTwo" presStyleCnt="0"/>
      <dgm:spPr/>
    </dgm:pt>
    <dgm:pt modelId="{7A458403-B599-064B-B5AB-F7883D43C675}" type="pres">
      <dgm:prSet presAssocID="{98EBF870-9399-4562-BAE7-AC065725C514}" presName="vertTwo" presStyleCnt="0"/>
      <dgm:spPr/>
    </dgm:pt>
    <dgm:pt modelId="{13993E79-6949-724B-8F9D-FB500C3189A7}" type="pres">
      <dgm:prSet presAssocID="{98EBF870-9399-4562-BAE7-AC065725C514}" presName="txTwo" presStyleLbl="node2" presStyleIdx="1" presStyleCnt="4">
        <dgm:presLayoutVars>
          <dgm:chPref val="3"/>
        </dgm:presLayoutVars>
      </dgm:prSet>
      <dgm:spPr/>
    </dgm:pt>
    <dgm:pt modelId="{F68162A0-C987-EE4B-8A0D-A362F4765BCB}" type="pres">
      <dgm:prSet presAssocID="{98EBF870-9399-4562-BAE7-AC065725C514}" presName="horzTwo" presStyleCnt="0"/>
      <dgm:spPr/>
    </dgm:pt>
    <dgm:pt modelId="{582F4322-9742-C84D-A20A-8A606DD8B808}" type="pres">
      <dgm:prSet presAssocID="{63E0F1AD-0A79-4C20-B2FF-E49295F6FB3C}" presName="sibSpaceTwo" presStyleCnt="0"/>
      <dgm:spPr/>
    </dgm:pt>
    <dgm:pt modelId="{A43EE587-1186-9A42-AF99-2D8321BE0F48}" type="pres">
      <dgm:prSet presAssocID="{976E3F46-E3FA-47CB-98CC-738A4A53EC7E}" presName="vertTwo" presStyleCnt="0"/>
      <dgm:spPr/>
    </dgm:pt>
    <dgm:pt modelId="{1FCAAA78-CA42-F643-9BB6-DAD41318B51E}" type="pres">
      <dgm:prSet presAssocID="{976E3F46-E3FA-47CB-98CC-738A4A53EC7E}" presName="txTwo" presStyleLbl="node2" presStyleIdx="2" presStyleCnt="4">
        <dgm:presLayoutVars>
          <dgm:chPref val="3"/>
        </dgm:presLayoutVars>
      </dgm:prSet>
      <dgm:spPr/>
    </dgm:pt>
    <dgm:pt modelId="{AC9FDE80-EA10-1F44-A8F0-56A16622EF16}" type="pres">
      <dgm:prSet presAssocID="{976E3F46-E3FA-47CB-98CC-738A4A53EC7E}" presName="horzTwo" presStyleCnt="0"/>
      <dgm:spPr/>
    </dgm:pt>
    <dgm:pt modelId="{4B3DBB29-359B-5147-AC26-C653E8C6F708}" type="pres">
      <dgm:prSet presAssocID="{FB902CB6-8294-4F1C-A2D0-46C50F88915C}" presName="sibSpaceTwo" presStyleCnt="0"/>
      <dgm:spPr/>
    </dgm:pt>
    <dgm:pt modelId="{D914CB33-C3D6-7342-9034-FAF70172AAEE}" type="pres">
      <dgm:prSet presAssocID="{CE0FE9D5-2CC6-4DC6-B239-579BFFB6B607}" presName="vertTwo" presStyleCnt="0"/>
      <dgm:spPr/>
    </dgm:pt>
    <dgm:pt modelId="{4ABDCC56-1DD2-D64A-8E38-F463FE2098A2}" type="pres">
      <dgm:prSet presAssocID="{CE0FE9D5-2CC6-4DC6-B239-579BFFB6B607}" presName="txTwo" presStyleLbl="node2" presStyleIdx="3" presStyleCnt="4">
        <dgm:presLayoutVars>
          <dgm:chPref val="3"/>
        </dgm:presLayoutVars>
      </dgm:prSet>
      <dgm:spPr/>
    </dgm:pt>
    <dgm:pt modelId="{2EA29B32-84E0-FC4E-9D51-73136DB59A3C}" type="pres">
      <dgm:prSet presAssocID="{CE0FE9D5-2CC6-4DC6-B239-579BFFB6B607}" presName="horzTwo" presStyleCnt="0"/>
      <dgm:spPr/>
    </dgm:pt>
  </dgm:ptLst>
  <dgm:cxnLst>
    <dgm:cxn modelId="{2FFBF318-1902-4583-9386-69C86C63DA4B}" srcId="{96E9380D-F491-4C5E-8063-64687268AE1C}" destId="{9973BB1F-FC36-472D-9DEC-35659DB458BC}" srcOrd="0" destOrd="0" parTransId="{4FF8475E-7936-4FD0-90E5-7C1ED54EC6D5}" sibTransId="{DD365B3F-23B2-4451-8372-F728E2FBE1CF}"/>
    <dgm:cxn modelId="{BF4DFF19-D7F4-40F1-8E6C-ACF14FED654A}" type="presOf" srcId="{9E8DAC58-571E-4767-A1B7-4C6057719CFC}" destId="{DC34EE54-9650-48C1-BB36-935CB056E7F6}" srcOrd="0" destOrd="0" presId="urn:microsoft.com/office/officeart/2005/8/layout/hierarchy4"/>
    <dgm:cxn modelId="{08DDA43A-270C-49B0-8B14-9EDB86073E1E}" srcId="{96E9380D-F491-4C5E-8063-64687268AE1C}" destId="{CE0FE9D5-2CC6-4DC6-B239-579BFFB6B607}" srcOrd="3" destOrd="0" parTransId="{4DCDF646-8ACE-4550-A8E4-5F832BAD3092}" sibTransId="{AC66CED9-C724-4858-8F7D-1CA920DED3FC}"/>
    <dgm:cxn modelId="{C665353B-02B5-B549-8A36-D28AF54670D2}" type="presOf" srcId="{9973BB1F-FC36-472D-9DEC-35659DB458BC}" destId="{09733F5A-9DAA-DB4C-9A77-B81A5A6F532D}" srcOrd="0" destOrd="0" presId="urn:microsoft.com/office/officeart/2005/8/layout/hierarchy4"/>
    <dgm:cxn modelId="{F15AFB63-52D1-9846-B7FD-93338902146E}" type="presOf" srcId="{976E3F46-E3FA-47CB-98CC-738A4A53EC7E}" destId="{1FCAAA78-CA42-F643-9BB6-DAD41318B51E}" srcOrd="0" destOrd="0" presId="urn:microsoft.com/office/officeart/2005/8/layout/hierarchy4"/>
    <dgm:cxn modelId="{95FEF16D-C0B8-FD4B-8293-B5DAA95E93E0}" type="presOf" srcId="{CE0FE9D5-2CC6-4DC6-B239-579BFFB6B607}" destId="{4ABDCC56-1DD2-D64A-8E38-F463FE2098A2}" srcOrd="0" destOrd="0" presId="urn:microsoft.com/office/officeart/2005/8/layout/hierarchy4"/>
    <dgm:cxn modelId="{4917C571-7BDF-424B-A853-E9DA5BBEBDBF}" type="presOf" srcId="{96E9380D-F491-4C5E-8063-64687268AE1C}" destId="{DDAA21C0-3D09-4AD7-ADD8-78304CC657BA}" srcOrd="0" destOrd="0" presId="urn:microsoft.com/office/officeart/2005/8/layout/hierarchy4"/>
    <dgm:cxn modelId="{08DBF378-D1DC-4008-BEA2-B4599A7C5F12}" srcId="{9E8DAC58-571E-4767-A1B7-4C6057719CFC}" destId="{96E9380D-F491-4C5E-8063-64687268AE1C}" srcOrd="0" destOrd="0" parTransId="{51DD4428-5DE4-4A02-9553-1F1AC0A6F4AC}" sibTransId="{895668F3-9445-4A93-8433-38A847C698DB}"/>
    <dgm:cxn modelId="{17769588-67EE-4B7D-9A46-1BFE94615360}" srcId="{96E9380D-F491-4C5E-8063-64687268AE1C}" destId="{976E3F46-E3FA-47CB-98CC-738A4A53EC7E}" srcOrd="2" destOrd="0" parTransId="{87F49D2D-A20E-452B-B554-48C68A856C65}" sibTransId="{FB902CB6-8294-4F1C-A2D0-46C50F88915C}"/>
    <dgm:cxn modelId="{BD1A388D-EF6C-1241-A8C4-D897CD9441F4}" type="presOf" srcId="{98EBF870-9399-4562-BAE7-AC065725C514}" destId="{13993E79-6949-724B-8F9D-FB500C3189A7}" srcOrd="0" destOrd="0" presId="urn:microsoft.com/office/officeart/2005/8/layout/hierarchy4"/>
    <dgm:cxn modelId="{80207BFB-8B66-4892-9427-B7A4CFFA2332}" srcId="{96E9380D-F491-4C5E-8063-64687268AE1C}" destId="{98EBF870-9399-4562-BAE7-AC065725C514}" srcOrd="1" destOrd="0" parTransId="{9F0221F3-3ABC-46F7-A564-9883DAEE3D29}" sibTransId="{63E0F1AD-0A79-4C20-B2FF-E49295F6FB3C}"/>
    <dgm:cxn modelId="{99A2A17A-99AC-4F8C-BA38-3240912C65CC}" type="presParOf" srcId="{DC34EE54-9650-48C1-BB36-935CB056E7F6}" destId="{F823CEDC-5D98-4C8F-ACE7-4D6F2FE1CBE7}" srcOrd="0" destOrd="0" presId="urn:microsoft.com/office/officeart/2005/8/layout/hierarchy4"/>
    <dgm:cxn modelId="{DB4B60AC-1D92-4C1A-9155-04D89E627659}" type="presParOf" srcId="{F823CEDC-5D98-4C8F-ACE7-4D6F2FE1CBE7}" destId="{DDAA21C0-3D09-4AD7-ADD8-78304CC657BA}" srcOrd="0" destOrd="0" presId="urn:microsoft.com/office/officeart/2005/8/layout/hierarchy4"/>
    <dgm:cxn modelId="{9C27C09C-1E1C-EA42-B898-75C8AA64A6E2}" type="presParOf" srcId="{F823CEDC-5D98-4C8F-ACE7-4D6F2FE1CBE7}" destId="{D6212563-F5DB-BB44-A3B3-4CCC8F096AA6}" srcOrd="1" destOrd="0" presId="urn:microsoft.com/office/officeart/2005/8/layout/hierarchy4"/>
    <dgm:cxn modelId="{CDA2745E-FB76-4549-9CDC-8FCAF9889642}" type="presParOf" srcId="{F823CEDC-5D98-4C8F-ACE7-4D6F2FE1CBE7}" destId="{666E6FAE-C342-47BB-8628-C113A84A54ED}" srcOrd="2" destOrd="0" presId="urn:microsoft.com/office/officeart/2005/8/layout/hierarchy4"/>
    <dgm:cxn modelId="{29452CAA-C552-7C4F-978F-F2CDD72993B4}" type="presParOf" srcId="{666E6FAE-C342-47BB-8628-C113A84A54ED}" destId="{C1F8FCAE-70CA-294E-8476-5ABB097430B3}" srcOrd="0" destOrd="0" presId="urn:microsoft.com/office/officeart/2005/8/layout/hierarchy4"/>
    <dgm:cxn modelId="{474CA115-F85D-8F43-AE7A-421CC7AB65C9}" type="presParOf" srcId="{C1F8FCAE-70CA-294E-8476-5ABB097430B3}" destId="{09733F5A-9DAA-DB4C-9A77-B81A5A6F532D}" srcOrd="0" destOrd="0" presId="urn:microsoft.com/office/officeart/2005/8/layout/hierarchy4"/>
    <dgm:cxn modelId="{B385D158-BE7A-2B44-BF1B-BB54DBB71551}" type="presParOf" srcId="{C1F8FCAE-70CA-294E-8476-5ABB097430B3}" destId="{60BB4FA4-E725-6346-9FC8-B559FA105711}" srcOrd="1" destOrd="0" presId="urn:microsoft.com/office/officeart/2005/8/layout/hierarchy4"/>
    <dgm:cxn modelId="{1DE4C37D-22BF-9A4F-A6EA-30794EA2A8E8}" type="presParOf" srcId="{666E6FAE-C342-47BB-8628-C113A84A54ED}" destId="{EEE526AD-5D2D-5E48-9F9E-896337F65B89}" srcOrd="1" destOrd="0" presId="urn:microsoft.com/office/officeart/2005/8/layout/hierarchy4"/>
    <dgm:cxn modelId="{A61B70A1-CA2A-AA46-B402-74194B571C2D}" type="presParOf" srcId="{666E6FAE-C342-47BB-8628-C113A84A54ED}" destId="{7A458403-B599-064B-B5AB-F7883D43C675}" srcOrd="2" destOrd="0" presId="urn:microsoft.com/office/officeart/2005/8/layout/hierarchy4"/>
    <dgm:cxn modelId="{055D75EF-BEEB-D94D-9DF4-EA8936B851A2}" type="presParOf" srcId="{7A458403-B599-064B-B5AB-F7883D43C675}" destId="{13993E79-6949-724B-8F9D-FB500C3189A7}" srcOrd="0" destOrd="0" presId="urn:microsoft.com/office/officeart/2005/8/layout/hierarchy4"/>
    <dgm:cxn modelId="{0D69EB54-0A3A-EC4A-9300-EAA999033780}" type="presParOf" srcId="{7A458403-B599-064B-B5AB-F7883D43C675}" destId="{F68162A0-C987-EE4B-8A0D-A362F4765BCB}" srcOrd="1" destOrd="0" presId="urn:microsoft.com/office/officeart/2005/8/layout/hierarchy4"/>
    <dgm:cxn modelId="{91985104-8B05-F341-A25C-AEC651A75256}" type="presParOf" srcId="{666E6FAE-C342-47BB-8628-C113A84A54ED}" destId="{582F4322-9742-C84D-A20A-8A606DD8B808}" srcOrd="3" destOrd="0" presId="urn:microsoft.com/office/officeart/2005/8/layout/hierarchy4"/>
    <dgm:cxn modelId="{061D3E5D-8C5D-C04B-8ECF-1276C2B93D7F}" type="presParOf" srcId="{666E6FAE-C342-47BB-8628-C113A84A54ED}" destId="{A43EE587-1186-9A42-AF99-2D8321BE0F48}" srcOrd="4" destOrd="0" presId="urn:microsoft.com/office/officeart/2005/8/layout/hierarchy4"/>
    <dgm:cxn modelId="{4DA0364B-AB8C-814F-B0FD-D854EB5C5DAC}" type="presParOf" srcId="{A43EE587-1186-9A42-AF99-2D8321BE0F48}" destId="{1FCAAA78-CA42-F643-9BB6-DAD41318B51E}" srcOrd="0" destOrd="0" presId="urn:microsoft.com/office/officeart/2005/8/layout/hierarchy4"/>
    <dgm:cxn modelId="{82950E06-11FD-D44D-A649-23D9CABC2AA2}" type="presParOf" srcId="{A43EE587-1186-9A42-AF99-2D8321BE0F48}" destId="{AC9FDE80-EA10-1F44-A8F0-56A16622EF16}" srcOrd="1" destOrd="0" presId="urn:microsoft.com/office/officeart/2005/8/layout/hierarchy4"/>
    <dgm:cxn modelId="{BF7727F7-C1B7-6340-B28B-4250D14D3CF7}" type="presParOf" srcId="{666E6FAE-C342-47BB-8628-C113A84A54ED}" destId="{4B3DBB29-359B-5147-AC26-C653E8C6F708}" srcOrd="5" destOrd="0" presId="urn:microsoft.com/office/officeart/2005/8/layout/hierarchy4"/>
    <dgm:cxn modelId="{9354D8A0-44A9-6B44-A94A-67C305B0BE80}" type="presParOf" srcId="{666E6FAE-C342-47BB-8628-C113A84A54ED}" destId="{D914CB33-C3D6-7342-9034-FAF70172AAEE}" srcOrd="6" destOrd="0" presId="urn:microsoft.com/office/officeart/2005/8/layout/hierarchy4"/>
    <dgm:cxn modelId="{F7838E31-36E1-7545-8DE0-A82F4951277D}" type="presParOf" srcId="{D914CB33-C3D6-7342-9034-FAF70172AAEE}" destId="{4ABDCC56-1DD2-D64A-8E38-F463FE2098A2}" srcOrd="0" destOrd="0" presId="urn:microsoft.com/office/officeart/2005/8/layout/hierarchy4"/>
    <dgm:cxn modelId="{5C034D5E-1880-0649-B75C-64E018B3960D}" type="presParOf" srcId="{D914CB33-C3D6-7342-9034-FAF70172AAEE}" destId="{2EA29B32-84E0-FC4E-9D51-73136DB59A3C}" srcOrd="1" destOrd="0" presId="urn:microsoft.com/office/officeart/2005/8/layout/hierarchy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A21C0-3D09-4AD7-ADD8-78304CC657BA}">
      <dsp:nvSpPr>
        <dsp:cNvPr id="0" name=""/>
        <dsp:cNvSpPr/>
      </dsp:nvSpPr>
      <dsp:spPr>
        <a:xfrm>
          <a:off x="0" y="0"/>
          <a:ext cx="10000557" cy="215780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8575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700" b="1" kern="1200" dirty="0">
              <a:latin typeface="+mn-lt"/>
              <a:cs typeface="Arial" panose="020B0604020202020204" pitchFamily="34" charset="0"/>
            </a:rPr>
            <a:t>Handlungskompetenz A.4: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270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700" kern="1200" dirty="0">
              <a:latin typeface="+mn-lt"/>
              <a:cs typeface="Arial" panose="020B0604020202020204" pitchFamily="34" charset="0"/>
            </a:rPr>
            <a:t>Gemäss den altersspezifischen Gewohnheiten der Kultur und der Religion situationsspezifisch Handeln</a:t>
          </a:r>
        </a:p>
      </dsp:txBody>
      <dsp:txXfrm>
        <a:off x="63200" y="63200"/>
        <a:ext cx="9874157" cy="2031404"/>
      </dsp:txXfrm>
    </dsp:sp>
    <dsp:sp modelId="{09733F5A-9DAA-DB4C-9A77-B81A5A6F532D}">
      <dsp:nvSpPr>
        <dsp:cNvPr id="0" name=""/>
        <dsp:cNvSpPr/>
      </dsp:nvSpPr>
      <dsp:spPr>
        <a:xfrm>
          <a:off x="1616" y="2466869"/>
          <a:ext cx="2351965" cy="29474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b="1" kern="1200" dirty="0"/>
            <a:t>Einführung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1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1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b="0" kern="1200" dirty="0"/>
            <a:t>15.10.2020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0" kern="1200" dirty="0"/>
        </a:p>
      </dsp:txBody>
      <dsp:txXfrm>
        <a:off x="70503" y="2535756"/>
        <a:ext cx="2214191" cy="2809684"/>
      </dsp:txXfrm>
    </dsp:sp>
    <dsp:sp modelId="{13993E79-6949-724B-8F9D-FB500C3189A7}">
      <dsp:nvSpPr>
        <dsp:cNvPr id="0" name=""/>
        <dsp:cNvSpPr/>
      </dsp:nvSpPr>
      <dsp:spPr>
        <a:xfrm>
          <a:off x="2551147" y="2466869"/>
          <a:ext cx="2351965" cy="29474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b="1" kern="1200" dirty="0"/>
            <a:t>Entwicklungspsychologie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1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1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b="0" kern="1200" dirty="0"/>
            <a:t>22.10.2020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0" kern="1200" dirty="0"/>
        </a:p>
      </dsp:txBody>
      <dsp:txXfrm>
        <a:off x="2620034" y="2535756"/>
        <a:ext cx="2214191" cy="2809684"/>
      </dsp:txXfrm>
    </dsp:sp>
    <dsp:sp modelId="{1FCAAA78-CA42-F643-9BB6-DAD41318B51E}">
      <dsp:nvSpPr>
        <dsp:cNvPr id="0" name=""/>
        <dsp:cNvSpPr/>
      </dsp:nvSpPr>
      <dsp:spPr>
        <a:xfrm>
          <a:off x="5100678" y="2466869"/>
          <a:ext cx="2351965" cy="29474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b="1" kern="1200" dirty="0"/>
            <a:t>Ethik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1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1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b="0" kern="1200" dirty="0"/>
            <a:t>29.10.2020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0" kern="1200" dirty="0"/>
        </a:p>
      </dsp:txBody>
      <dsp:txXfrm>
        <a:off x="5169565" y="2535756"/>
        <a:ext cx="2214191" cy="2809684"/>
      </dsp:txXfrm>
    </dsp:sp>
    <dsp:sp modelId="{4ABDCC56-1DD2-D64A-8E38-F463FE2098A2}">
      <dsp:nvSpPr>
        <dsp:cNvPr id="0" name=""/>
        <dsp:cNvSpPr/>
      </dsp:nvSpPr>
      <dsp:spPr>
        <a:xfrm>
          <a:off x="7650208" y="2466869"/>
          <a:ext cx="2351965" cy="29474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b="1" kern="1200" dirty="0"/>
            <a:t>Kulturen und Religionen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1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1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500" b="0" kern="1200" dirty="0"/>
            <a:t>05.11.2020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1500" b="0" kern="1200" dirty="0"/>
        </a:p>
      </dsp:txBody>
      <dsp:txXfrm>
        <a:off x="7719095" y="2535756"/>
        <a:ext cx="2214191" cy="2809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E14D8-93F3-014C-B152-6AC64080D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4848ADE-7984-D44A-863E-2A582E596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74C779-134E-7541-95A5-B6570EC3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9DE218-1D2E-F94A-83FF-E78AAF70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7DDAF5-526F-EC42-8C40-E0968F41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508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06385-8964-5C44-B34F-A88A8EEB1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56F27D-F6A7-9243-89C2-32DA03A52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FB366E-8312-2A4B-8383-F34F30FB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F24E33-5D4C-8744-B1B7-3339ABC5C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B282C5-D0EB-DE47-B522-D7997CFA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54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AF95EFE-0EA8-5C40-994D-27B2FE099B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EDA83F-AE6A-6A47-8483-959AC3F3D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BC7B0C-332D-1D42-8B2A-61D81072A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0D8216-1EB9-3944-8BA2-141D4B36F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29A39C-D079-954E-81A2-B0258D16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55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0D39DB-8701-A24E-8FAB-AB01AC1AF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C33DFC-C1EC-B64C-9BAE-46F3448F0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6B5A57-FD90-B141-ADB1-375F50B6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13AACA-695F-444B-9BC4-FCAD67121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F61B9D-F092-0840-AFBB-1109731FF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46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84D2F3-4500-8F4F-8E5C-3B46B3F32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B68A77-9B07-E74D-876B-BE87A1F13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6E9446-7853-E549-8FCD-816273270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A235A2-FA1B-C84B-91F7-AFFFB4164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730564-F630-E843-8D8E-E5E35FA04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66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433E3-9810-2840-9609-23FB6D9D6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04DE1C-7BB5-1249-AF67-E4D0742B4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7C7A14-66C7-2C45-A7AE-D83D97A4A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1C6D5C4-C5BD-AB45-AB1A-2DB13717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FBEA46-3F6C-6C49-BE13-E7E92633A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E89671-EE87-6148-8D2F-6847E747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17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5558A-D4A2-1D42-BEFB-C0CA48316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AF6ABC-A7E8-9941-A58C-5D9D0A3BC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ABF933-368D-7742-96EF-702444013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DA5607A-352D-4D40-931C-39247AD453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4945BCB-5E1F-F649-9393-D1E79B526D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83F21F-14D4-F84C-9314-2F439563B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1F9EAB6-500F-D646-AB09-AB8CB768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C3A4574-E4DD-504F-8FB3-6802F1E83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10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E86197-3D95-1B42-AC6B-9037845B0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645506-0A01-1F4E-8DF1-1A74E1AE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014875-E8CD-EA4D-BAE8-C3E3F662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5FC3E9-C362-6544-B471-99FDD091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47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2D561F2-191E-9540-89FB-E6C84066F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5DDDCEC-3EC6-1F41-BEFD-1D9E15B8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F7C67D-E8C6-4E4E-BDFC-E880B08B6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818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094A8-59A0-C54C-9A55-A8E54B8C7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2F2E2D-CF93-1448-8D53-4CECE9384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674952-4EF5-7947-88AC-C34AFE43B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99BAEE8-D78E-614C-97BA-F5EBAC804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8F1E01-A03B-9E46-9EDB-65D65ED0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EDCCD7-E5A5-F54E-825A-63C666EC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63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62920-3D98-2C47-B24E-682F7F3EA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845EAF-7D66-A449-9873-F75ABA6E6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21F520-13CE-C641-A787-F1E93BBB5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7535A1-338A-1B4C-BF5C-F56B481CD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50926C-6B0D-7140-9224-75BD8FAF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CF962D-4519-794D-85EF-54FCDB599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1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7555EA-0000-DA44-8646-CA76371AA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022981-098C-0147-A9EB-3054A1DA7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A786BB-E8BC-0147-B61C-641596DB35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F5331-0FF0-8145-A89A-5C229D4A4BB8}" type="datetimeFigureOut">
              <a:rPr lang="de-DE" smtClean="0"/>
              <a:t>22.10.20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203BE1-9DCB-D042-B215-B09C39B10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059460-0A13-5645-8E5D-4EB205C99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7D147-05E0-9444-B2D0-4EE2E58B6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5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adlet.com/x8fi2kwn3k/j25vwevr8w99nhvo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6" name="Rectangle 91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6" descr="Premium Vector | Diverse multiracial and multicultural group of people  isolated. social diversity. flat cartoon illustration">
            <a:extLst>
              <a:ext uri="{FF2B5EF4-FFF2-40B4-BE49-F238E27FC236}">
                <a16:creationId xmlns:a16="http://schemas.microsoft.com/office/drawing/2014/main" id="{CF00A161-B3A6-E84C-B6D0-315E4E9458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8" b="19563"/>
          <a:stretch/>
        </p:blipFill>
        <p:spPr bwMode="auto">
          <a:xfrm>
            <a:off x="-3047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Rectangle 93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375A1D-9A56-4845-BD45-997E132FAC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5200" b="1" dirty="0">
                <a:solidFill>
                  <a:srgbClr val="FFFFFF"/>
                </a:solidFill>
                <a:latin typeface="+mn-lt"/>
              </a:rPr>
              <a:t>ALTER – KULTUR - RELIGION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044917E-4AFA-414A-94E5-02A55356C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4"/>
            <a:ext cx="10058400" cy="7878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b="1" dirty="0">
                <a:solidFill>
                  <a:srgbClr val="FFFFFF"/>
                </a:solidFill>
              </a:rPr>
              <a:t>UND WAS IHR FÜR DEN PFLEGEALLTAG DARÜBER WISSEN MÜSST</a:t>
            </a:r>
          </a:p>
        </p:txBody>
      </p:sp>
      <p:sp>
        <p:nvSpPr>
          <p:cNvPr id="63" name="Untertitel 2">
            <a:extLst>
              <a:ext uri="{FF2B5EF4-FFF2-40B4-BE49-F238E27FC236}">
                <a16:creationId xmlns:a16="http://schemas.microsoft.com/office/drawing/2014/main" id="{4B93CA23-9728-D343-A8E5-4C96E05E5CBD}"/>
              </a:ext>
            </a:extLst>
          </p:cNvPr>
          <p:cNvSpPr txBox="1">
            <a:spLocks/>
          </p:cNvSpPr>
          <p:nvPr/>
        </p:nvSpPr>
        <p:spPr>
          <a:xfrm>
            <a:off x="1063752" y="4949072"/>
            <a:ext cx="10058400" cy="15833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 err="1"/>
              <a:t>Junia</a:t>
            </a:r>
            <a:r>
              <a:rPr lang="de-DE" sz="3600" b="1" dirty="0"/>
              <a:t> </a:t>
            </a:r>
            <a:r>
              <a:rPr lang="de-DE" sz="3600" b="1" dirty="0" err="1"/>
              <a:t>Landtwing</a:t>
            </a:r>
            <a:endParaRPr lang="de-DE" sz="3600" b="1" dirty="0"/>
          </a:p>
          <a:p>
            <a:endParaRPr lang="de-DE" sz="3600" b="1" dirty="0"/>
          </a:p>
          <a:p>
            <a:r>
              <a:rPr lang="de-DE" sz="3600" b="1" dirty="0"/>
              <a:t>Fachdidaktik 1 </a:t>
            </a:r>
          </a:p>
          <a:p>
            <a:endParaRPr lang="de-DE" sz="3600" b="1" dirty="0"/>
          </a:p>
          <a:p>
            <a:r>
              <a:rPr lang="de-DE" sz="3600" b="1" dirty="0"/>
              <a:t>29.10.2020</a:t>
            </a:r>
          </a:p>
          <a:p>
            <a:endParaRPr lang="de-DE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17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D08DC373-75B6-4384-8096-9D3C2596D5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1731372"/>
              </p:ext>
            </p:extLst>
          </p:nvPr>
        </p:nvGraphicFramePr>
        <p:xfrm>
          <a:off x="1359535" y="719667"/>
          <a:ext cx="1000379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DB7DA23-DECE-4493-8F0A-1693B86A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Grafik 4" descr="Häkchen">
            <a:extLst>
              <a:ext uri="{FF2B5EF4-FFF2-40B4-BE49-F238E27FC236}">
                <a16:creationId xmlns:a16="http://schemas.microsoft.com/office/drawing/2014/main" id="{BF9ABD85-937F-0645-AB87-3156BBB8C1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91832" y="5014825"/>
            <a:ext cx="1017182" cy="1017182"/>
          </a:xfrm>
          <a:prstGeom prst="rect">
            <a:avLst/>
          </a:prstGeom>
        </p:spPr>
      </p:pic>
      <p:pic>
        <p:nvPicPr>
          <p:cNvPr id="13" name="Grafik 12" descr="Häkchen">
            <a:extLst>
              <a:ext uri="{FF2B5EF4-FFF2-40B4-BE49-F238E27FC236}">
                <a16:creationId xmlns:a16="http://schemas.microsoft.com/office/drawing/2014/main" id="{08159BEF-AB5D-E844-B8D4-F69F7E8F00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78513" y="5014825"/>
            <a:ext cx="1017182" cy="1017182"/>
          </a:xfrm>
          <a:prstGeom prst="rect">
            <a:avLst/>
          </a:prstGeom>
        </p:spPr>
      </p:pic>
      <p:pic>
        <p:nvPicPr>
          <p:cNvPr id="19" name="Grafik 18" descr="Markierung">
            <a:extLst>
              <a:ext uri="{FF2B5EF4-FFF2-40B4-BE49-F238E27FC236}">
                <a16:creationId xmlns:a16="http://schemas.microsoft.com/office/drawing/2014/main" id="{6982255A-5939-8148-A13E-3846FC36499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65194" y="5002414"/>
            <a:ext cx="1017182" cy="101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82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3C505-33A4-B445-9D2A-B54AED556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Lernziele Entwicklungspsychologie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30AC69-109B-F740-9AEB-E86BF4157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Ich kann die fünf Säulen der Identität nach Petzold </a:t>
            </a:r>
            <a:r>
              <a:rPr lang="de-DE" dirty="0" err="1"/>
              <a:t>benebnen</a:t>
            </a:r>
            <a:r>
              <a:rPr lang="de-DE" dirty="0"/>
              <a:t>. </a:t>
            </a:r>
          </a:p>
          <a:p>
            <a:r>
              <a:rPr lang="de-DE" dirty="0"/>
              <a:t>Ich kann Beispiele zu den fünf Säulen nennen. </a:t>
            </a:r>
          </a:p>
          <a:p>
            <a:endParaRPr lang="de-DE" dirty="0"/>
          </a:p>
          <a:p>
            <a:r>
              <a:rPr lang="de-DE" dirty="0"/>
              <a:t>Ich kenne die verschiedenen Entwicklungsfaktoren und kann zwischen ihnen unterscheiden. </a:t>
            </a:r>
          </a:p>
          <a:p>
            <a:r>
              <a:rPr lang="de-DE" dirty="0"/>
              <a:t>Ich kann den Entwicklungsprozess eines Menschen beschreiben. </a:t>
            </a:r>
          </a:p>
          <a:p>
            <a:r>
              <a:rPr lang="de-DE" dirty="0"/>
              <a:t>Ich kenne das Stufenmodell der psychosozialen Entwicklung nach Erikson. </a:t>
            </a:r>
          </a:p>
          <a:p>
            <a:r>
              <a:rPr lang="de-DE" dirty="0"/>
              <a:t>Ich kann die Aufgaben von Fachfrauen/Fachmänner Gesundheit für die spezifischen Lebensspannen nennen.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65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30AC69-109B-F740-9AEB-E86BF4157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984"/>
            <a:ext cx="10515600" cy="565797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3200" dirty="0"/>
              <a:t>Frau Meier leidet an Demenz. Sie lehnt alle für sie lebensnotwendigen Medikamente ab. Sie hat keine Angehörigen mehr. </a:t>
            </a:r>
          </a:p>
          <a:p>
            <a:pPr marL="0" indent="0">
              <a:lnSpc>
                <a:spcPct val="150000"/>
              </a:lnSpc>
              <a:buNone/>
            </a:pPr>
            <a:endParaRPr lang="de-DE" sz="320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3200" dirty="0"/>
              <a:t>Die Fachfrau Marie überlegt, die Medikamente zu mörsern und ihr mit einem Joghurt zu verabreichen. </a:t>
            </a:r>
          </a:p>
        </p:txBody>
      </p:sp>
    </p:spTree>
    <p:extLst>
      <p:ext uri="{BB962C8B-B14F-4D97-AF65-F5344CB8AC3E}">
        <p14:creationId xmlns:p14="http://schemas.microsoft.com/office/powerpoint/2010/main" val="367895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FB5D92-18C8-7C43-9BE2-83DD6EDF0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Welche Kriterien würdet ihr bei einer solchen Fragestellung berücksichtigen?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C4E39B-ACCA-164E-9A7A-95391AC315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DE" dirty="0"/>
          </a:p>
          <a:p>
            <a:pPr>
              <a:buFont typeface="Symbol" pitchFamily="2" charset="2"/>
              <a:buChar char="-"/>
            </a:pPr>
            <a:r>
              <a:rPr lang="de-DE" dirty="0"/>
              <a:t>Diskussion mit Banknachbar*in </a:t>
            </a:r>
          </a:p>
          <a:p>
            <a:pPr>
              <a:buFont typeface="Symbol" pitchFamily="2" charset="2"/>
              <a:buChar char="-"/>
            </a:pPr>
            <a:endParaRPr lang="de-DE" dirty="0"/>
          </a:p>
          <a:p>
            <a:pPr>
              <a:buFont typeface="Symbol" pitchFamily="2" charset="2"/>
              <a:buChar char="-"/>
            </a:pPr>
            <a:r>
              <a:rPr lang="de-DE" dirty="0"/>
              <a:t>Eintrag auf </a:t>
            </a:r>
            <a:r>
              <a:rPr lang="de-DE" dirty="0" err="1"/>
              <a:t>Padlet</a:t>
            </a:r>
            <a:r>
              <a:rPr lang="de-DE" dirty="0"/>
              <a:t> </a:t>
            </a:r>
          </a:p>
          <a:p>
            <a:pPr>
              <a:buFont typeface="Symbol" pitchFamily="2" charset="2"/>
              <a:buChar char="-"/>
            </a:pPr>
            <a:endParaRPr lang="de-DE" dirty="0"/>
          </a:p>
          <a:p>
            <a:pPr>
              <a:buFont typeface="Symbol" pitchFamily="2" charset="2"/>
              <a:buChar char="-"/>
            </a:pPr>
            <a:endParaRPr lang="de-DE" dirty="0"/>
          </a:p>
          <a:p>
            <a:pPr>
              <a:buFont typeface="Symbol" pitchFamily="2" charset="2"/>
              <a:buChar char="-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9EE3449-F2E4-1941-A723-AF25F17C98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hlinkClick r:id="rId2"/>
              </a:rPr>
              <a:t>https://padlet.com/x8fi2kwn3k/j25vwevr8w99nhvo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6784374-63BF-E043-B0AB-EBF8CF25B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4886" y="1690690"/>
            <a:ext cx="3148914" cy="31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60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3C505-33A4-B445-9D2A-B54AED556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Ablauf heute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30AC69-109B-F740-9AEB-E86BF4157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Ethische Grundbegriffe: Moral, Werte und Normen</a:t>
            </a:r>
          </a:p>
          <a:p>
            <a:pPr lvl="1"/>
            <a:r>
              <a:rPr lang="de-DE" dirty="0"/>
              <a:t>Definition </a:t>
            </a:r>
          </a:p>
          <a:p>
            <a:pPr lvl="1"/>
            <a:r>
              <a:rPr lang="de-DE" dirty="0"/>
              <a:t>Beispiele</a:t>
            </a:r>
          </a:p>
          <a:p>
            <a:r>
              <a:rPr lang="de-DE" dirty="0"/>
              <a:t>Ethische Prinzipien in der Pflege</a:t>
            </a:r>
          </a:p>
          <a:p>
            <a:pPr lvl="1"/>
            <a:r>
              <a:rPr lang="de-DE" dirty="0"/>
              <a:t>Gruppenarbeit </a:t>
            </a:r>
          </a:p>
          <a:p>
            <a:r>
              <a:rPr lang="de-DE" dirty="0"/>
              <a:t>Ethische Dilemmas in der Pflege</a:t>
            </a:r>
          </a:p>
          <a:p>
            <a:pPr lvl="1"/>
            <a:r>
              <a:rPr lang="de-DE" dirty="0"/>
              <a:t>Erkennung</a:t>
            </a:r>
          </a:p>
          <a:p>
            <a:pPr lvl="1"/>
            <a:r>
              <a:rPr lang="de-DE" dirty="0"/>
              <a:t>Vorgehen</a:t>
            </a:r>
          </a:p>
          <a:p>
            <a:r>
              <a:rPr lang="de-DE" dirty="0"/>
              <a:t>Diskussion verschiedener Fallbeispiele</a:t>
            </a:r>
          </a:p>
          <a:p>
            <a:pPr lvl="1"/>
            <a:r>
              <a:rPr lang="de-DE" dirty="0"/>
              <a:t>Plenumsdiskussion</a:t>
            </a:r>
          </a:p>
        </p:txBody>
      </p:sp>
      <p:pic>
        <p:nvPicPr>
          <p:cNvPr id="13" name="Grafik 12" descr="Ohr">
            <a:extLst>
              <a:ext uri="{FF2B5EF4-FFF2-40B4-BE49-F238E27FC236}">
                <a16:creationId xmlns:a16="http://schemas.microsoft.com/office/drawing/2014/main" id="{856678C7-6901-A443-BEA5-417B56849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45548" y="1690690"/>
            <a:ext cx="644633" cy="644633"/>
          </a:xfrm>
          <a:prstGeom prst="rect">
            <a:avLst/>
          </a:prstGeom>
        </p:spPr>
      </p:pic>
      <p:pic>
        <p:nvPicPr>
          <p:cNvPr id="14" name="Grafik 13" descr="Ohr">
            <a:extLst>
              <a:ext uri="{FF2B5EF4-FFF2-40B4-BE49-F238E27FC236}">
                <a16:creationId xmlns:a16="http://schemas.microsoft.com/office/drawing/2014/main" id="{AF81C7E1-4D44-8B41-A021-A0F27134D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73683" y="3886200"/>
            <a:ext cx="644633" cy="644633"/>
          </a:xfrm>
          <a:prstGeom prst="rect">
            <a:avLst/>
          </a:prstGeom>
        </p:spPr>
      </p:pic>
      <p:pic>
        <p:nvPicPr>
          <p:cNvPr id="15" name="Grafik 14" descr="Chat">
            <a:extLst>
              <a:ext uri="{FF2B5EF4-FFF2-40B4-BE49-F238E27FC236}">
                <a16:creationId xmlns:a16="http://schemas.microsoft.com/office/drawing/2014/main" id="{02E5C8CD-7198-0547-B089-A3456D8813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07098" y="5253868"/>
            <a:ext cx="606604" cy="606604"/>
          </a:xfrm>
          <a:prstGeom prst="rect">
            <a:avLst/>
          </a:prstGeom>
        </p:spPr>
      </p:pic>
      <p:pic>
        <p:nvPicPr>
          <p:cNvPr id="16" name="Grafik 15" descr="Chat">
            <a:extLst>
              <a:ext uri="{FF2B5EF4-FFF2-40B4-BE49-F238E27FC236}">
                <a16:creationId xmlns:a16="http://schemas.microsoft.com/office/drawing/2014/main" id="{71CA1387-160F-8947-94EF-E4DAA13433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10730" y="3110025"/>
            <a:ext cx="606604" cy="60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99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3C505-33A4-B445-9D2A-B54AED556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Lernziele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30AC69-109B-F740-9AEB-E86BF4157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Ich kann die ethischen Grundbegriffe Moral, Wert und Normen definieren. </a:t>
            </a:r>
          </a:p>
          <a:p>
            <a:r>
              <a:rPr lang="de-DE" dirty="0"/>
              <a:t>Ich kann die ethischen Grundbegriffe einem 12jährigen Kind anhand eines Beispiels erklären. </a:t>
            </a:r>
          </a:p>
          <a:p>
            <a:endParaRPr lang="de-DE" dirty="0"/>
          </a:p>
          <a:p>
            <a:r>
              <a:rPr lang="de-DE" dirty="0"/>
              <a:t>Ich kenne die ethischen Prinzipien der Pflege. </a:t>
            </a:r>
          </a:p>
          <a:p>
            <a:r>
              <a:rPr lang="de-DE" dirty="0"/>
              <a:t>Ich kann die verschiedenen Prinzipien auf verschiedene Entwicklungsstadien eines Menschen anwenden. </a:t>
            </a:r>
          </a:p>
          <a:p>
            <a:endParaRPr lang="de-DE" dirty="0"/>
          </a:p>
          <a:p>
            <a:r>
              <a:rPr lang="de-DE" dirty="0"/>
              <a:t>Ich erkenne ein ethisches Dilemma in der Pflege. </a:t>
            </a:r>
          </a:p>
          <a:p>
            <a:r>
              <a:rPr lang="de-DE" dirty="0"/>
              <a:t>Ich </a:t>
            </a:r>
            <a:r>
              <a:rPr lang="de-DE" dirty="0" err="1"/>
              <a:t>weiss</a:t>
            </a:r>
            <a:r>
              <a:rPr lang="de-DE" dirty="0"/>
              <a:t>, wie ich bei einer ethischen Entscheidungsfindung vorgehe. </a:t>
            </a:r>
          </a:p>
          <a:p>
            <a:r>
              <a:rPr lang="de-DE" dirty="0"/>
              <a:t>Ich kenne die einzelnen Teilschritte der Entscheidungsfindung.  </a:t>
            </a:r>
          </a:p>
        </p:txBody>
      </p:sp>
    </p:spTree>
    <p:extLst>
      <p:ext uri="{BB962C8B-B14F-4D97-AF65-F5344CB8AC3E}">
        <p14:creationId xmlns:p14="http://schemas.microsoft.com/office/powerpoint/2010/main" val="1175306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Macintosh PowerPoint</Application>
  <PresentationFormat>Breitbild</PresentationFormat>
  <Paragraphs>76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</vt:lpstr>
      <vt:lpstr>ALTER – KULTUR - RELIGION</vt:lpstr>
      <vt:lpstr>PowerPoint-Präsentation</vt:lpstr>
      <vt:lpstr>Lernziele Entwicklungspsychologie</vt:lpstr>
      <vt:lpstr>PowerPoint-Präsentation</vt:lpstr>
      <vt:lpstr>Welche Kriterien würdet ihr bei einer solchen Fragestellung berücksichtigen? </vt:lpstr>
      <vt:lpstr>Ablauf heute</vt:lpstr>
      <vt:lpstr>Lernziele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Gewohn</dc:title>
  <dc:creator>L6kYwjeyMl@idethz.onmicrosoft.com</dc:creator>
  <cp:lastModifiedBy>L6kYwjeyMl@idethz.onmicrosoft.com</cp:lastModifiedBy>
  <cp:revision>34</cp:revision>
  <cp:lastPrinted>2020-10-21T22:22:45Z</cp:lastPrinted>
  <dcterms:created xsi:type="dcterms:W3CDTF">2020-10-21T21:52:19Z</dcterms:created>
  <dcterms:modified xsi:type="dcterms:W3CDTF">2020-10-21T23:01:03Z</dcterms:modified>
</cp:coreProperties>
</file>