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297">
          <p15:clr>
            <a:srgbClr val="A4A3A4"/>
          </p15:clr>
        </p15:guide>
        <p15:guide id="9" pos="272">
          <p15:clr>
            <a:srgbClr val="A4A3A4"/>
          </p15:clr>
        </p15:guide>
        <p15:guide id="10" pos="7405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F0E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/>
    <p:restoredTop sz="94676"/>
  </p:normalViewPr>
  <p:slideViewPr>
    <p:cSldViewPr snapToGrid="0" snapToObjects="1">
      <p:cViewPr varScale="1">
        <p:scale>
          <a:sx n="140" d="100"/>
          <a:sy n="140" d="100"/>
        </p:scale>
        <p:origin x="232" y="440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orient="horz" pos="297"/>
        <p:guide pos="272"/>
        <p:guide pos="74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08.06.20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4563876"/>
            <a:ext cx="11323975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67B4-1E80-CC4B-A791-6F8481B0CD7B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3429000"/>
            <a:ext cx="11323975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620812"/>
            <a:ext cx="11323807" cy="28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1"/>
            <a:ext cx="11323975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B5EA-A867-6B4B-9849-3B40C2B3791C}" type="datetime1">
              <a:rPr lang="de-CH" smtClean="0"/>
              <a:t>08.06.20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F35B-4EA4-4144-B161-2014A920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F664-A78A-E948-9C04-525208686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6EC5E18-FB96-A74C-BBF3-59BEBC9B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79365" y="6308726"/>
            <a:ext cx="375147" cy="468312"/>
          </a:xfrm>
        </p:spPr>
        <p:txBody>
          <a:bodyPr/>
          <a:lstStyle/>
          <a:p>
            <a:fld id="{7D427AA6-3A6D-D048-A4D8-359A61D05140}" type="datetime1">
              <a:rPr lang="de-CH" smtClean="0"/>
              <a:t>08.06.20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3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DE88-9224-DC46-A2D5-047126BB246B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D95-4EB3-6A4F-B790-11BFF2244CAC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4"/>
            <a:ext cx="11323975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1" y="620714"/>
            <a:ext cx="11323973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90426" y="152401"/>
            <a:ext cx="11806387" cy="612775"/>
            <a:chOff x="142875" y="152400"/>
            <a:chExt cx="8858250" cy="612775"/>
          </a:xfrm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3306" cy="170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1063255"/>
            <a:ext cx="11323974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632" y="2024064"/>
            <a:ext cx="11323975" cy="42100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D6C-A116-234B-ADB1-6665CAC73DB9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631" y="2024064"/>
            <a:ext cx="5469863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470041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7FC9-73A4-8049-87CE-C62070F83F3E}" type="datetime1">
              <a:rPr lang="de-CH" smtClean="0"/>
              <a:t>08.06.20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289D-B867-7042-893A-9BCFDC6FFBB0}" type="datetime1">
              <a:rPr lang="de-CH" smtClean="0"/>
              <a:t>08.06.20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D4CC-E627-E048-BAD8-3B0D96B324A9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7B57-97DD-964B-81A9-EA355E6E4204}" type="datetime1">
              <a:rPr lang="de-CH" smtClean="0"/>
              <a:t>08.06.20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Karin Brown, Thomas Korner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632" y="1565138"/>
            <a:ext cx="11323975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0"/>
            <a:ext cx="11323975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90425" y="152401"/>
            <a:ext cx="11808187" cy="612775"/>
            <a:chOff x="142874" y="152400"/>
            <a:chExt cx="8859601" cy="612775"/>
          </a:xfrm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1900" cy="1701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9365" y="6308726"/>
            <a:ext cx="815772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D427AA6-3A6D-D048-A4D8-359A61D05140}" type="datetime1">
              <a:rPr lang="de-CH" smtClean="0"/>
              <a:t>08.06.20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Karin Brown, Thomas Korner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631" y="2024064"/>
            <a:ext cx="11307499" cy="4210046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408674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441931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1831" y="6308727"/>
            <a:ext cx="5661788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Educational Development </a:t>
            </a:r>
            <a:r>
              <a:rPr lang="de-CH" sz="800" b="1" dirty="0" err="1"/>
              <a:t>and</a:t>
            </a:r>
            <a:r>
              <a:rPr lang="de-CH" sz="800" b="1" dirty="0"/>
              <a:t> Technology</a:t>
            </a:r>
            <a:r>
              <a:rPr lang="de-CH" sz="800" baseline="0" dirty="0">
                <a:sym typeface="Wingdings" pitchFamily="2" charset="2"/>
              </a:rPr>
              <a:t> </a:t>
            </a:r>
            <a:endParaRPr lang="de-CH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  <p:sldLayoutId id="2147483668" r:id="rId11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EC7F0E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rgbClr val="FF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rgbClr val="F9CB9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rgbClr val="FBDCBC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rgbClr val="FDEED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rgbClr val="FDEEDE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15E6EB-85AD-1F48-9D48-A5686019C469}"/>
              </a:ext>
            </a:extLst>
          </p:cNvPr>
          <p:cNvSpPr txBox="1"/>
          <p:nvPr/>
        </p:nvSpPr>
        <p:spPr>
          <a:xfrm>
            <a:off x="4088608" y="552128"/>
            <a:ext cx="4010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Online course blueprint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F9D226-7EFA-244D-8152-1302FC7FC92B}"/>
              </a:ext>
            </a:extLst>
          </p:cNvPr>
          <p:cNvGraphicFramePr>
            <a:graphicFrameLocks noGrp="1"/>
          </p:cNvGraphicFramePr>
          <p:nvPr/>
        </p:nvGraphicFramePr>
        <p:xfrm>
          <a:off x="1036509" y="4605951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F8250-8B18-464C-BABD-125EF64767FC}"/>
              </a:ext>
            </a:extLst>
          </p:cNvPr>
          <p:cNvSpPr txBox="1"/>
          <p:nvPr/>
        </p:nvSpPr>
        <p:spPr>
          <a:xfrm>
            <a:off x="1374049" y="4298295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Modality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D7314-6D8E-E440-B7C8-FC677E25D639}"/>
              </a:ext>
            </a:extLst>
          </p:cNvPr>
          <p:cNvSpPr txBox="1"/>
          <p:nvPr/>
        </p:nvSpPr>
        <p:spPr>
          <a:xfrm>
            <a:off x="2822779" y="4665399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Fully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708A6-213C-A748-ACEA-5345084EC9A3}"/>
              </a:ext>
            </a:extLst>
          </p:cNvPr>
          <p:cNvSpPr txBox="1"/>
          <p:nvPr/>
        </p:nvSpPr>
        <p:spPr>
          <a:xfrm>
            <a:off x="0" y="4665400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Blended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4052A9-3F13-4649-A9D6-4B16A589D0AB}"/>
              </a:ext>
            </a:extLst>
          </p:cNvPr>
          <p:cNvGraphicFramePr>
            <a:graphicFrameLocks noGrp="1"/>
          </p:cNvGraphicFramePr>
          <p:nvPr/>
        </p:nvGraphicFramePr>
        <p:xfrm>
          <a:off x="1036509" y="576671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FF6E95-5D68-9C42-876C-FB7304B239E5}"/>
              </a:ext>
            </a:extLst>
          </p:cNvPr>
          <p:cNvSpPr txBox="1"/>
          <p:nvPr/>
        </p:nvSpPr>
        <p:spPr>
          <a:xfrm>
            <a:off x="1374049" y="5459058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Pacing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C4893-CFE7-304F-B0DA-E8DB50675A04}"/>
              </a:ext>
            </a:extLst>
          </p:cNvPr>
          <p:cNvSpPr txBox="1"/>
          <p:nvPr/>
        </p:nvSpPr>
        <p:spPr>
          <a:xfrm>
            <a:off x="2804190" y="5739087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Cohort </a:t>
            </a:r>
          </a:p>
          <a:p>
            <a:pPr algn="ctr"/>
            <a:r>
              <a:rPr lang="en-GB" sz="1200" dirty="0"/>
              <a:t>(fixed-pace)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9813C-E811-2349-812B-59A07A6386F4}"/>
              </a:ext>
            </a:extLst>
          </p:cNvPr>
          <p:cNvSpPr txBox="1"/>
          <p:nvPr/>
        </p:nvSpPr>
        <p:spPr>
          <a:xfrm>
            <a:off x="0" y="5610803"/>
            <a:ext cx="103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Independent (mastery-based)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FFAB0C7-9F4A-F946-BC5A-C123DB85DCC2}"/>
              </a:ext>
            </a:extLst>
          </p:cNvPr>
          <p:cNvGraphicFramePr>
            <a:graphicFrameLocks noGrp="1"/>
          </p:cNvGraphicFramePr>
          <p:nvPr/>
        </p:nvGraphicFramePr>
        <p:xfrm>
          <a:off x="5204489" y="462327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5C3121E-5E10-4C4A-A991-F38B3A26C1A0}"/>
              </a:ext>
            </a:extLst>
          </p:cNvPr>
          <p:cNvSpPr txBox="1"/>
          <p:nvPr/>
        </p:nvSpPr>
        <p:spPr>
          <a:xfrm>
            <a:off x="5045286" y="4247909"/>
            <a:ext cx="209666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Online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F9B0B-3291-9A43-9DF4-C62C92FF405C}"/>
              </a:ext>
            </a:extLst>
          </p:cNvPr>
          <p:cNvSpPr txBox="1"/>
          <p:nvPr/>
        </p:nvSpPr>
        <p:spPr>
          <a:xfrm>
            <a:off x="6990758" y="4682723"/>
            <a:ext cx="12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Synchronous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EB959-A6DB-A448-8189-8F1CE74DCDB2}"/>
              </a:ext>
            </a:extLst>
          </p:cNvPr>
          <p:cNvSpPr txBox="1"/>
          <p:nvPr/>
        </p:nvSpPr>
        <p:spPr>
          <a:xfrm>
            <a:off x="3933969" y="4682724"/>
            <a:ext cx="134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Asynchronous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DFE1305-824E-BB41-99A5-B9C54F2A5951}"/>
              </a:ext>
            </a:extLst>
          </p:cNvPr>
          <p:cNvGraphicFramePr>
            <a:graphicFrameLocks noGrp="1"/>
          </p:cNvGraphicFramePr>
          <p:nvPr/>
        </p:nvGraphicFramePr>
        <p:xfrm>
          <a:off x="5200484" y="5756596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F4B5328-8B62-B746-B5D4-0AF0954A0BA6}"/>
              </a:ext>
            </a:extLst>
          </p:cNvPr>
          <p:cNvSpPr txBox="1"/>
          <p:nvPr/>
        </p:nvSpPr>
        <p:spPr>
          <a:xfrm>
            <a:off x="5229877" y="5448947"/>
            <a:ext cx="178627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Role of instructors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62040-652C-7547-BDBC-B5070B73C36F}"/>
              </a:ext>
            </a:extLst>
          </p:cNvPr>
          <p:cNvSpPr txBox="1"/>
          <p:nvPr/>
        </p:nvSpPr>
        <p:spPr>
          <a:xfrm>
            <a:off x="6978965" y="5708412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Passive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F3C27-EEC7-994B-8423-F4C0C7D68191}"/>
              </a:ext>
            </a:extLst>
          </p:cNvPr>
          <p:cNvSpPr txBox="1"/>
          <p:nvPr/>
        </p:nvSpPr>
        <p:spPr>
          <a:xfrm>
            <a:off x="4165874" y="5729144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Active instruction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5F01-5F9B-674D-AFD0-F1CAB3077631}"/>
              </a:ext>
            </a:extLst>
          </p:cNvPr>
          <p:cNvGrpSpPr/>
          <p:nvPr/>
        </p:nvGrpSpPr>
        <p:grpSpPr>
          <a:xfrm>
            <a:off x="197148" y="1026064"/>
            <a:ext cx="6007837" cy="1354949"/>
            <a:chOff x="608628" y="842259"/>
            <a:chExt cx="5430490" cy="1471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530BAB-C595-2C40-8B95-D905B9CE82FF}"/>
                </a:ext>
              </a:extLst>
            </p:cNvPr>
            <p:cNvSpPr txBox="1"/>
            <p:nvPr/>
          </p:nvSpPr>
          <p:spPr>
            <a:xfrm>
              <a:off x="608628" y="842259"/>
              <a:ext cx="5430490" cy="8352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course</a:t>
              </a:r>
            </a:p>
            <a:p>
              <a:r>
                <a:rPr lang="en-GB" sz="1200" i="1" dirty="0"/>
                <a:t>Instructor(s), department., breadth</a:t>
              </a:r>
            </a:p>
            <a:p>
              <a:endParaRPr lang="en-GB" sz="1799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B7684F4-0A00-9F43-B57B-77F3BD50A56D}"/>
                </a:ext>
              </a:extLst>
            </p:cNvPr>
            <p:cNvSpPr/>
            <p:nvPr/>
          </p:nvSpPr>
          <p:spPr>
            <a:xfrm>
              <a:off x="624300" y="861615"/>
              <a:ext cx="5218406" cy="1451715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FB912-507E-9941-92B6-CDE3EFC6B55A}"/>
              </a:ext>
            </a:extLst>
          </p:cNvPr>
          <p:cNvGrpSpPr/>
          <p:nvPr/>
        </p:nvGrpSpPr>
        <p:grpSpPr>
          <a:xfrm>
            <a:off x="6222323" y="1015457"/>
            <a:ext cx="5995704" cy="1352147"/>
            <a:chOff x="603616" y="2453626"/>
            <a:chExt cx="5444827" cy="14630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B440EE-D079-CD40-ABC6-B18D31038F6A}"/>
                </a:ext>
              </a:extLst>
            </p:cNvPr>
            <p:cNvSpPr txBox="1"/>
            <p:nvPr/>
          </p:nvSpPr>
          <p:spPr>
            <a:xfrm>
              <a:off x="615831" y="2453626"/>
              <a:ext cx="5432612" cy="5328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students</a:t>
              </a:r>
            </a:p>
            <a:p>
              <a:r>
                <a:rPr lang="en-GB" sz="1200" i="1" dirty="0"/>
                <a:t>Type, year, prior knowledge, number, other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B6A3E19-C375-104C-81A6-A40F7AC273C5}"/>
                </a:ext>
              </a:extLst>
            </p:cNvPr>
            <p:cNvSpPr/>
            <p:nvPr/>
          </p:nvSpPr>
          <p:spPr>
            <a:xfrm>
              <a:off x="603616" y="2464417"/>
              <a:ext cx="5220445" cy="1452282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B52C8A-A62A-F44A-8EAD-1D259CD1B49B}"/>
              </a:ext>
            </a:extLst>
          </p:cNvPr>
          <p:cNvSpPr txBox="1"/>
          <p:nvPr/>
        </p:nvSpPr>
        <p:spPr>
          <a:xfrm>
            <a:off x="3317798" y="2595637"/>
            <a:ext cx="2510383" cy="1230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799" b="1" dirty="0"/>
              <a:t>Assessments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Feedback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Unlocks new content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Graded performance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Continuous performance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429E05-F753-5648-96B3-559B80D37616}"/>
              </a:ext>
            </a:extLst>
          </p:cNvPr>
          <p:cNvSpPr txBox="1"/>
          <p:nvPr/>
        </p:nvSpPr>
        <p:spPr>
          <a:xfrm>
            <a:off x="6237328" y="2603886"/>
            <a:ext cx="2500505" cy="12304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799" b="1" dirty="0"/>
              <a:t>Feedback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Self-reflection with criteria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Peers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Instructors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Automatic (quizzes)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C8138C-64FF-DC47-AAFD-364106297C2D}"/>
              </a:ext>
            </a:extLst>
          </p:cNvPr>
          <p:cNvSpPr txBox="1"/>
          <p:nvPr/>
        </p:nvSpPr>
        <p:spPr>
          <a:xfrm>
            <a:off x="210224" y="2593771"/>
            <a:ext cx="2649938" cy="12304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799" b="1" dirty="0"/>
              <a:t>Didactic concept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Input-based (expository)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Practice-based (exercises)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Experimental (simulations)</a:t>
            </a:r>
          </a:p>
          <a:p>
            <a:pPr marL="285750" indent="-285750">
              <a:buSzPct val="160000"/>
              <a:buFont typeface="System Font"/>
              <a:buChar char="□"/>
            </a:pPr>
            <a:r>
              <a:rPr lang="en-GB" sz="1399" dirty="0"/>
              <a:t>Collaborative (group work)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C7DA0-6598-4A49-969C-53DE99AF438A}"/>
              </a:ext>
            </a:extLst>
          </p:cNvPr>
          <p:cNvSpPr txBox="1"/>
          <p:nvPr/>
        </p:nvSpPr>
        <p:spPr>
          <a:xfrm>
            <a:off x="8737833" y="2593773"/>
            <a:ext cx="3320905" cy="1015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799" b="1" dirty="0"/>
              <a:t>Engagement strategy </a:t>
            </a:r>
            <a:r>
              <a:rPr lang="en-GB" sz="1200" dirty="0"/>
              <a:t>(one only)</a:t>
            </a:r>
          </a:p>
          <a:p>
            <a:pPr marL="285750" indent="-285750">
              <a:buSzPct val="160000"/>
              <a:buFont typeface="Courier New" panose="02070309020205020404" pitchFamily="49" charset="0"/>
              <a:buChar char="o"/>
            </a:pPr>
            <a:r>
              <a:rPr lang="en-GB" sz="1399" dirty="0"/>
              <a:t>Between students and students</a:t>
            </a:r>
          </a:p>
          <a:p>
            <a:pPr marL="285750" indent="-285750">
              <a:buSzPct val="160000"/>
              <a:buFont typeface="Courier New" panose="02070309020205020404" pitchFamily="49" charset="0"/>
              <a:buChar char="o"/>
            </a:pPr>
            <a:r>
              <a:rPr lang="en-GB" sz="1399" dirty="0"/>
              <a:t>Between students and content</a:t>
            </a:r>
          </a:p>
          <a:p>
            <a:pPr marL="285750" indent="-285750">
              <a:buSzPct val="160000"/>
              <a:buFont typeface="Courier New" panose="02070309020205020404" pitchFamily="49" charset="0"/>
              <a:buChar char="o"/>
            </a:pPr>
            <a:r>
              <a:rPr lang="en-GB" sz="1399" dirty="0"/>
              <a:t>Between students and instructors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D6B9541-77A2-BD41-96A0-582365FD393B}"/>
              </a:ext>
            </a:extLst>
          </p:cNvPr>
          <p:cNvSpPr/>
          <p:nvPr/>
        </p:nvSpPr>
        <p:spPr>
          <a:xfrm>
            <a:off x="8286139" y="4682723"/>
            <a:ext cx="3336557" cy="145171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800BD08-F364-7A4F-97BE-85C6A04865D9}"/>
              </a:ext>
            </a:extLst>
          </p:cNvPr>
          <p:cNvSpPr/>
          <p:nvPr/>
        </p:nvSpPr>
        <p:spPr>
          <a:xfrm>
            <a:off x="8333856" y="4070633"/>
            <a:ext cx="3653256" cy="2268426"/>
          </a:xfrm>
          <a:prstGeom prst="roundRect">
            <a:avLst/>
          </a:prstGeom>
          <a:noFill/>
          <a:ln w="158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553114-8120-BE47-8960-4AC26A3B46DB}"/>
              </a:ext>
            </a:extLst>
          </p:cNvPr>
          <p:cNvSpPr txBox="1"/>
          <p:nvPr/>
        </p:nvSpPr>
        <p:spPr>
          <a:xfrm>
            <a:off x="8376983" y="4111467"/>
            <a:ext cx="1264048" cy="36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9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700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15E6EB-85AD-1F48-9D48-A5686019C469}"/>
              </a:ext>
            </a:extLst>
          </p:cNvPr>
          <p:cNvSpPr txBox="1"/>
          <p:nvPr/>
        </p:nvSpPr>
        <p:spPr>
          <a:xfrm>
            <a:off x="4088608" y="552128"/>
            <a:ext cx="4010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Online course blueprint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F9D226-7EFA-244D-8152-1302FC7FC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97974"/>
              </p:ext>
            </p:extLst>
          </p:nvPr>
        </p:nvGraphicFramePr>
        <p:xfrm>
          <a:off x="1020340" y="3079881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F8250-8B18-464C-BABD-125EF64767FC}"/>
              </a:ext>
            </a:extLst>
          </p:cNvPr>
          <p:cNvSpPr txBox="1"/>
          <p:nvPr/>
        </p:nvSpPr>
        <p:spPr>
          <a:xfrm>
            <a:off x="1357880" y="2772225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Modality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D7314-6D8E-E440-B7C8-FC677E25D639}"/>
              </a:ext>
            </a:extLst>
          </p:cNvPr>
          <p:cNvSpPr txBox="1"/>
          <p:nvPr/>
        </p:nvSpPr>
        <p:spPr>
          <a:xfrm>
            <a:off x="2806610" y="3139329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Fully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708A6-213C-A748-ACEA-5345084EC9A3}"/>
              </a:ext>
            </a:extLst>
          </p:cNvPr>
          <p:cNvSpPr txBox="1"/>
          <p:nvPr/>
        </p:nvSpPr>
        <p:spPr>
          <a:xfrm>
            <a:off x="-59897" y="3148829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Blended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4052A9-3F13-4649-A9D6-4B16A589D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05113"/>
              </p:ext>
            </p:extLst>
          </p:nvPr>
        </p:nvGraphicFramePr>
        <p:xfrm>
          <a:off x="1020340" y="424064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FF6E95-5D68-9C42-876C-FB7304B239E5}"/>
              </a:ext>
            </a:extLst>
          </p:cNvPr>
          <p:cNvSpPr txBox="1"/>
          <p:nvPr/>
        </p:nvSpPr>
        <p:spPr>
          <a:xfrm>
            <a:off x="1357880" y="3932988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Pacing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C4893-CFE7-304F-B0DA-E8DB50675A04}"/>
              </a:ext>
            </a:extLst>
          </p:cNvPr>
          <p:cNvSpPr txBox="1"/>
          <p:nvPr/>
        </p:nvSpPr>
        <p:spPr>
          <a:xfrm>
            <a:off x="2788021" y="4213017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Cohort </a:t>
            </a:r>
          </a:p>
          <a:p>
            <a:pPr algn="ctr"/>
            <a:r>
              <a:rPr lang="en-GB" sz="1200" dirty="0"/>
              <a:t>(fixed-pace)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9813C-E811-2349-812B-59A07A6386F4}"/>
              </a:ext>
            </a:extLst>
          </p:cNvPr>
          <p:cNvSpPr txBox="1"/>
          <p:nvPr/>
        </p:nvSpPr>
        <p:spPr>
          <a:xfrm>
            <a:off x="-40026" y="4130803"/>
            <a:ext cx="103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Independent (mastery-based)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FFAB0C7-9F4A-F946-BC5A-C123DB85D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39228"/>
              </p:ext>
            </p:extLst>
          </p:nvPr>
        </p:nvGraphicFramePr>
        <p:xfrm>
          <a:off x="5188320" y="309720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5C3121E-5E10-4C4A-A991-F38B3A26C1A0}"/>
              </a:ext>
            </a:extLst>
          </p:cNvPr>
          <p:cNvSpPr txBox="1"/>
          <p:nvPr/>
        </p:nvSpPr>
        <p:spPr>
          <a:xfrm>
            <a:off x="5029117" y="2721839"/>
            <a:ext cx="209666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Online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F9B0B-3291-9A43-9DF4-C62C92FF405C}"/>
              </a:ext>
            </a:extLst>
          </p:cNvPr>
          <p:cNvSpPr txBox="1"/>
          <p:nvPr/>
        </p:nvSpPr>
        <p:spPr>
          <a:xfrm>
            <a:off x="6974589" y="3156653"/>
            <a:ext cx="12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Synchronous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EB959-A6DB-A448-8189-8F1CE74DCDB2}"/>
              </a:ext>
            </a:extLst>
          </p:cNvPr>
          <p:cNvSpPr txBox="1"/>
          <p:nvPr/>
        </p:nvSpPr>
        <p:spPr>
          <a:xfrm>
            <a:off x="3917800" y="3156654"/>
            <a:ext cx="134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Asynchronous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DFE1305-824E-BB41-99A5-B9C54F2A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0375"/>
              </p:ext>
            </p:extLst>
          </p:nvPr>
        </p:nvGraphicFramePr>
        <p:xfrm>
          <a:off x="5184315" y="4230526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F4B5328-8B62-B746-B5D4-0AF0954A0BA6}"/>
              </a:ext>
            </a:extLst>
          </p:cNvPr>
          <p:cNvSpPr txBox="1"/>
          <p:nvPr/>
        </p:nvSpPr>
        <p:spPr>
          <a:xfrm>
            <a:off x="5213708" y="3922877"/>
            <a:ext cx="178627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Role of instructors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62040-652C-7547-BDBC-B5070B73C36F}"/>
              </a:ext>
            </a:extLst>
          </p:cNvPr>
          <p:cNvSpPr txBox="1"/>
          <p:nvPr/>
        </p:nvSpPr>
        <p:spPr>
          <a:xfrm>
            <a:off x="6962796" y="4182342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Passive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F3C27-EEC7-994B-8423-F4C0C7D68191}"/>
              </a:ext>
            </a:extLst>
          </p:cNvPr>
          <p:cNvSpPr txBox="1"/>
          <p:nvPr/>
        </p:nvSpPr>
        <p:spPr>
          <a:xfrm>
            <a:off x="4149705" y="4203074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Active instruction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5F01-5F9B-674D-AFD0-F1CAB3077631}"/>
              </a:ext>
            </a:extLst>
          </p:cNvPr>
          <p:cNvGrpSpPr/>
          <p:nvPr/>
        </p:nvGrpSpPr>
        <p:grpSpPr>
          <a:xfrm>
            <a:off x="197148" y="1026064"/>
            <a:ext cx="6007837" cy="1354949"/>
            <a:chOff x="608628" y="842259"/>
            <a:chExt cx="5430490" cy="1471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530BAB-C595-2C40-8B95-D905B9CE82FF}"/>
                </a:ext>
              </a:extLst>
            </p:cNvPr>
            <p:cNvSpPr txBox="1"/>
            <p:nvPr/>
          </p:nvSpPr>
          <p:spPr>
            <a:xfrm>
              <a:off x="608628" y="842259"/>
              <a:ext cx="5430490" cy="8352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course</a:t>
              </a:r>
            </a:p>
            <a:p>
              <a:r>
                <a:rPr lang="en-GB" sz="1200" i="1" dirty="0"/>
                <a:t>Instructors, department., breadth</a:t>
              </a:r>
            </a:p>
            <a:p>
              <a:endParaRPr lang="en-GB" sz="1799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B7684F4-0A00-9F43-B57B-77F3BD50A56D}"/>
                </a:ext>
              </a:extLst>
            </p:cNvPr>
            <p:cNvSpPr/>
            <p:nvPr/>
          </p:nvSpPr>
          <p:spPr>
            <a:xfrm>
              <a:off x="624300" y="861615"/>
              <a:ext cx="5218406" cy="1451715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FB912-507E-9941-92B6-CDE3EFC6B55A}"/>
              </a:ext>
            </a:extLst>
          </p:cNvPr>
          <p:cNvGrpSpPr/>
          <p:nvPr/>
        </p:nvGrpSpPr>
        <p:grpSpPr>
          <a:xfrm>
            <a:off x="6222323" y="1015457"/>
            <a:ext cx="5995704" cy="1352147"/>
            <a:chOff x="603616" y="2453626"/>
            <a:chExt cx="5444827" cy="14630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B440EE-D079-CD40-ABC6-B18D31038F6A}"/>
                </a:ext>
              </a:extLst>
            </p:cNvPr>
            <p:cNvSpPr txBox="1"/>
            <p:nvPr/>
          </p:nvSpPr>
          <p:spPr>
            <a:xfrm>
              <a:off x="615831" y="2453626"/>
              <a:ext cx="5432612" cy="5328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students</a:t>
              </a:r>
            </a:p>
            <a:p>
              <a:r>
                <a:rPr lang="en-GB" sz="1200" i="1" dirty="0"/>
                <a:t>Type, year, prior knowledge, number other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B6A3E19-C375-104C-81A6-A40F7AC273C5}"/>
                </a:ext>
              </a:extLst>
            </p:cNvPr>
            <p:cNvSpPr/>
            <p:nvPr/>
          </p:nvSpPr>
          <p:spPr>
            <a:xfrm>
              <a:off x="603616" y="2464417"/>
              <a:ext cx="5220445" cy="1452282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220BE9-D106-C646-B893-8A06CF7CC5F9}"/>
              </a:ext>
            </a:extLst>
          </p:cNvPr>
          <p:cNvGrpSpPr/>
          <p:nvPr/>
        </p:nvGrpSpPr>
        <p:grpSpPr>
          <a:xfrm>
            <a:off x="214486" y="5050807"/>
            <a:ext cx="11848514" cy="1240580"/>
            <a:chOff x="210224" y="2593771"/>
            <a:chExt cx="11848514" cy="12405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B52C8A-A62A-F44A-8EAD-1D259CD1B49B}"/>
                </a:ext>
              </a:extLst>
            </p:cNvPr>
            <p:cNvSpPr txBox="1"/>
            <p:nvPr/>
          </p:nvSpPr>
          <p:spPr>
            <a:xfrm>
              <a:off x="3317798" y="2595637"/>
              <a:ext cx="2510383" cy="1230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Assessments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Feedback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Unlocks new content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Graded performance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Continuous performance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429E05-F753-5648-96B3-559B80D37616}"/>
                </a:ext>
              </a:extLst>
            </p:cNvPr>
            <p:cNvSpPr txBox="1"/>
            <p:nvPr/>
          </p:nvSpPr>
          <p:spPr>
            <a:xfrm>
              <a:off x="6237328" y="2603886"/>
              <a:ext cx="2500505" cy="1230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Feedback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Self-reflection with criteria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Peers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Instructors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Automatic (quizzes)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C8138C-64FF-DC47-AAFD-364106297C2D}"/>
                </a:ext>
              </a:extLst>
            </p:cNvPr>
            <p:cNvSpPr txBox="1"/>
            <p:nvPr/>
          </p:nvSpPr>
          <p:spPr>
            <a:xfrm>
              <a:off x="210224" y="2593771"/>
              <a:ext cx="2649938" cy="1230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Didactic concept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Input-based (expository)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Practice-based (exercises)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Experimental (simulations)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Collaborative (group work)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CC7DA0-6598-4A49-969C-53DE99AF438A}"/>
                </a:ext>
              </a:extLst>
            </p:cNvPr>
            <p:cNvSpPr txBox="1"/>
            <p:nvPr/>
          </p:nvSpPr>
          <p:spPr>
            <a:xfrm>
              <a:off x="8737833" y="2593773"/>
              <a:ext cx="3320905" cy="10151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Engagement strategy </a:t>
              </a:r>
              <a:r>
                <a:rPr lang="en-GB" sz="1200" dirty="0"/>
                <a:t>(one only)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students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content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instructors</a:t>
              </a:r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D6B9541-77A2-BD41-96A0-582365FD393B}"/>
              </a:ext>
            </a:extLst>
          </p:cNvPr>
          <p:cNvSpPr/>
          <p:nvPr/>
        </p:nvSpPr>
        <p:spPr>
          <a:xfrm>
            <a:off x="8269970" y="3156653"/>
            <a:ext cx="3336557" cy="145171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800BD08-F364-7A4F-97BE-85C6A04865D9}"/>
              </a:ext>
            </a:extLst>
          </p:cNvPr>
          <p:cNvSpPr/>
          <p:nvPr/>
        </p:nvSpPr>
        <p:spPr>
          <a:xfrm>
            <a:off x="8317687" y="2544563"/>
            <a:ext cx="3653256" cy="2268426"/>
          </a:xfrm>
          <a:prstGeom prst="roundRect">
            <a:avLst/>
          </a:prstGeom>
          <a:noFill/>
          <a:ln w="158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553114-8120-BE47-8960-4AC26A3B46DB}"/>
              </a:ext>
            </a:extLst>
          </p:cNvPr>
          <p:cNvSpPr txBox="1"/>
          <p:nvPr/>
        </p:nvSpPr>
        <p:spPr>
          <a:xfrm>
            <a:off x="8360814" y="2585397"/>
            <a:ext cx="1264048" cy="36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9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509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15E6EB-85AD-1F48-9D48-A5686019C469}"/>
              </a:ext>
            </a:extLst>
          </p:cNvPr>
          <p:cNvSpPr txBox="1"/>
          <p:nvPr/>
        </p:nvSpPr>
        <p:spPr>
          <a:xfrm>
            <a:off x="4088608" y="552128"/>
            <a:ext cx="4010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Online course blueprint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F9D226-7EFA-244D-8152-1302FC7FC92B}"/>
              </a:ext>
            </a:extLst>
          </p:cNvPr>
          <p:cNvGraphicFramePr>
            <a:graphicFrameLocks noGrp="1"/>
          </p:cNvGraphicFramePr>
          <p:nvPr/>
        </p:nvGraphicFramePr>
        <p:xfrm>
          <a:off x="1020340" y="3079881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F8250-8B18-464C-BABD-125EF64767FC}"/>
              </a:ext>
            </a:extLst>
          </p:cNvPr>
          <p:cNvSpPr txBox="1"/>
          <p:nvPr/>
        </p:nvSpPr>
        <p:spPr>
          <a:xfrm>
            <a:off x="1357880" y="2772225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Modality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D7314-6D8E-E440-B7C8-FC677E25D639}"/>
              </a:ext>
            </a:extLst>
          </p:cNvPr>
          <p:cNvSpPr txBox="1"/>
          <p:nvPr/>
        </p:nvSpPr>
        <p:spPr>
          <a:xfrm>
            <a:off x="2806610" y="3139329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Fully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708A6-213C-A748-ACEA-5345084EC9A3}"/>
              </a:ext>
            </a:extLst>
          </p:cNvPr>
          <p:cNvSpPr txBox="1"/>
          <p:nvPr/>
        </p:nvSpPr>
        <p:spPr>
          <a:xfrm>
            <a:off x="-59897" y="3148829"/>
            <a:ext cx="1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Blended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4052A9-3F13-4649-A9D6-4B16A589D0AB}"/>
              </a:ext>
            </a:extLst>
          </p:cNvPr>
          <p:cNvGraphicFramePr>
            <a:graphicFrameLocks noGrp="1"/>
          </p:cNvGraphicFramePr>
          <p:nvPr/>
        </p:nvGraphicFramePr>
        <p:xfrm>
          <a:off x="1020340" y="424064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3FF6E95-5D68-9C42-876C-FB7304B239E5}"/>
              </a:ext>
            </a:extLst>
          </p:cNvPr>
          <p:cNvSpPr txBox="1"/>
          <p:nvPr/>
        </p:nvSpPr>
        <p:spPr>
          <a:xfrm>
            <a:off x="1357880" y="3932988"/>
            <a:ext cx="111119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Pacing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C4893-CFE7-304F-B0DA-E8DB50675A04}"/>
              </a:ext>
            </a:extLst>
          </p:cNvPr>
          <p:cNvSpPr txBox="1"/>
          <p:nvPr/>
        </p:nvSpPr>
        <p:spPr>
          <a:xfrm>
            <a:off x="2788021" y="4213017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Cohort </a:t>
            </a:r>
          </a:p>
          <a:p>
            <a:pPr algn="ctr"/>
            <a:r>
              <a:rPr lang="en-GB" sz="1200" dirty="0"/>
              <a:t>(fixed-pace)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9813C-E811-2349-812B-59A07A6386F4}"/>
              </a:ext>
            </a:extLst>
          </p:cNvPr>
          <p:cNvSpPr txBox="1"/>
          <p:nvPr/>
        </p:nvSpPr>
        <p:spPr>
          <a:xfrm>
            <a:off x="-40026" y="4130803"/>
            <a:ext cx="103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Independent (mastery-based)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FFAB0C7-9F4A-F946-BC5A-C123DB85DCC2}"/>
              </a:ext>
            </a:extLst>
          </p:cNvPr>
          <p:cNvGraphicFramePr>
            <a:graphicFrameLocks noGrp="1"/>
          </p:cNvGraphicFramePr>
          <p:nvPr/>
        </p:nvGraphicFramePr>
        <p:xfrm>
          <a:off x="5188320" y="3097205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5C3121E-5E10-4C4A-A991-F38B3A26C1A0}"/>
              </a:ext>
            </a:extLst>
          </p:cNvPr>
          <p:cNvSpPr txBox="1"/>
          <p:nvPr/>
        </p:nvSpPr>
        <p:spPr>
          <a:xfrm>
            <a:off x="5029117" y="2721839"/>
            <a:ext cx="2096666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Online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F9B0B-3291-9A43-9DF4-C62C92FF405C}"/>
              </a:ext>
            </a:extLst>
          </p:cNvPr>
          <p:cNvSpPr txBox="1"/>
          <p:nvPr/>
        </p:nvSpPr>
        <p:spPr>
          <a:xfrm>
            <a:off x="6974589" y="3156653"/>
            <a:ext cx="12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Synchronous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EB959-A6DB-A448-8189-8F1CE74DCDB2}"/>
              </a:ext>
            </a:extLst>
          </p:cNvPr>
          <p:cNvSpPr txBox="1"/>
          <p:nvPr/>
        </p:nvSpPr>
        <p:spPr>
          <a:xfrm>
            <a:off x="3917800" y="3156654"/>
            <a:ext cx="134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Asynchronous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DFE1305-824E-BB41-99A5-B9C54F2A5951}"/>
              </a:ext>
            </a:extLst>
          </p:cNvPr>
          <p:cNvGraphicFramePr>
            <a:graphicFrameLocks noGrp="1"/>
          </p:cNvGraphicFramePr>
          <p:nvPr/>
        </p:nvGraphicFramePr>
        <p:xfrm>
          <a:off x="5184315" y="4230526"/>
          <a:ext cx="1786272" cy="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val="387519160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1213342336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830157822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2340655847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696286433"/>
                    </a:ext>
                  </a:extLst>
                </a:gridCol>
                <a:gridCol w="297712">
                  <a:extLst>
                    <a:ext uri="{9D8B030D-6E8A-4147-A177-3AD203B41FA5}">
                      <a16:colId xmlns:a16="http://schemas.microsoft.com/office/drawing/2014/main" val="3044440062"/>
                    </a:ext>
                  </a:extLst>
                </a:gridCol>
              </a:tblGrid>
              <a:tr h="2132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6173"/>
                  </a:ext>
                </a:extLst>
              </a:tr>
              <a:tr h="213277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91404" marR="91404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564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F4B5328-8B62-B746-B5D4-0AF0954A0BA6}"/>
              </a:ext>
            </a:extLst>
          </p:cNvPr>
          <p:cNvSpPr txBox="1"/>
          <p:nvPr/>
        </p:nvSpPr>
        <p:spPr>
          <a:xfrm>
            <a:off x="5213708" y="3922877"/>
            <a:ext cx="1786271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b="1" dirty="0"/>
              <a:t>Role of instructors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62040-652C-7547-BDBC-B5070B73C36F}"/>
              </a:ext>
            </a:extLst>
          </p:cNvPr>
          <p:cNvSpPr txBox="1"/>
          <p:nvPr/>
        </p:nvSpPr>
        <p:spPr>
          <a:xfrm>
            <a:off x="6962796" y="4182342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Passive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CF3C27-EEC7-994B-8423-F4C0C7D68191}"/>
              </a:ext>
            </a:extLst>
          </p:cNvPr>
          <p:cNvSpPr txBox="1"/>
          <p:nvPr/>
        </p:nvSpPr>
        <p:spPr>
          <a:xfrm>
            <a:off x="4149705" y="4203074"/>
            <a:ext cx="11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Active instruction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BD5F01-5F9B-674D-AFD0-F1CAB3077631}"/>
              </a:ext>
            </a:extLst>
          </p:cNvPr>
          <p:cNvGrpSpPr/>
          <p:nvPr/>
        </p:nvGrpSpPr>
        <p:grpSpPr>
          <a:xfrm>
            <a:off x="197148" y="1026064"/>
            <a:ext cx="6007837" cy="1354949"/>
            <a:chOff x="608628" y="842259"/>
            <a:chExt cx="5430490" cy="1471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530BAB-C595-2C40-8B95-D905B9CE82FF}"/>
                </a:ext>
              </a:extLst>
            </p:cNvPr>
            <p:cNvSpPr txBox="1"/>
            <p:nvPr/>
          </p:nvSpPr>
          <p:spPr>
            <a:xfrm>
              <a:off x="608628" y="842259"/>
              <a:ext cx="5430490" cy="8352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course</a:t>
              </a:r>
            </a:p>
            <a:p>
              <a:r>
                <a:rPr lang="en-GB" sz="1200" i="1" dirty="0"/>
                <a:t>Instructors, department., breadth</a:t>
              </a:r>
            </a:p>
            <a:p>
              <a:endParaRPr lang="en-GB" sz="1799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B7684F4-0A00-9F43-B57B-77F3BD50A56D}"/>
                </a:ext>
              </a:extLst>
            </p:cNvPr>
            <p:cNvSpPr/>
            <p:nvPr/>
          </p:nvSpPr>
          <p:spPr>
            <a:xfrm>
              <a:off x="624300" y="861615"/>
              <a:ext cx="5218406" cy="1451715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FB912-507E-9941-92B6-CDE3EFC6B55A}"/>
              </a:ext>
            </a:extLst>
          </p:cNvPr>
          <p:cNvGrpSpPr/>
          <p:nvPr/>
        </p:nvGrpSpPr>
        <p:grpSpPr>
          <a:xfrm>
            <a:off x="6222323" y="1015457"/>
            <a:ext cx="5995704" cy="1352147"/>
            <a:chOff x="603616" y="2453626"/>
            <a:chExt cx="5444827" cy="14630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B440EE-D079-CD40-ABC6-B18D31038F6A}"/>
                </a:ext>
              </a:extLst>
            </p:cNvPr>
            <p:cNvSpPr txBox="1"/>
            <p:nvPr/>
          </p:nvSpPr>
          <p:spPr>
            <a:xfrm>
              <a:off x="615831" y="2453626"/>
              <a:ext cx="5432612" cy="5328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About the students</a:t>
              </a:r>
            </a:p>
            <a:p>
              <a:r>
                <a:rPr lang="en-GB" sz="1200" i="1" dirty="0"/>
                <a:t>Type, year, prior knowledge, number other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B6A3E19-C375-104C-81A6-A40F7AC273C5}"/>
                </a:ext>
              </a:extLst>
            </p:cNvPr>
            <p:cNvSpPr/>
            <p:nvPr/>
          </p:nvSpPr>
          <p:spPr>
            <a:xfrm>
              <a:off x="603616" y="2464417"/>
              <a:ext cx="5220445" cy="1452282"/>
            </a:xfrm>
            <a:prstGeom prst="roundRect">
              <a:avLst/>
            </a:prstGeom>
            <a:noFill/>
            <a:ln w="158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220BE9-D106-C646-B893-8A06CF7CC5F9}"/>
              </a:ext>
            </a:extLst>
          </p:cNvPr>
          <p:cNvGrpSpPr/>
          <p:nvPr/>
        </p:nvGrpSpPr>
        <p:grpSpPr>
          <a:xfrm>
            <a:off x="214486" y="5050807"/>
            <a:ext cx="11848514" cy="1240580"/>
            <a:chOff x="210224" y="2593771"/>
            <a:chExt cx="11848514" cy="12405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B52C8A-A62A-F44A-8EAD-1D259CD1B49B}"/>
                </a:ext>
              </a:extLst>
            </p:cNvPr>
            <p:cNvSpPr txBox="1"/>
            <p:nvPr/>
          </p:nvSpPr>
          <p:spPr>
            <a:xfrm>
              <a:off x="3317798" y="2595637"/>
              <a:ext cx="2510383" cy="12304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Assessments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Feedback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Unlocks new content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Graded performance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Continuous performance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429E05-F753-5648-96B3-559B80D37616}"/>
                </a:ext>
              </a:extLst>
            </p:cNvPr>
            <p:cNvSpPr txBox="1"/>
            <p:nvPr/>
          </p:nvSpPr>
          <p:spPr>
            <a:xfrm>
              <a:off x="6237328" y="2603886"/>
              <a:ext cx="2500505" cy="1230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Feedback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Self-reflection with criteria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Peers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Instructors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Automatic (quizzes)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C8138C-64FF-DC47-AAFD-364106297C2D}"/>
                </a:ext>
              </a:extLst>
            </p:cNvPr>
            <p:cNvSpPr txBox="1"/>
            <p:nvPr/>
          </p:nvSpPr>
          <p:spPr>
            <a:xfrm>
              <a:off x="210224" y="2593771"/>
              <a:ext cx="2649938" cy="1230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Didactic concept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Input-based (expository)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Practice-based (exercises)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Experimental (simulations)</a:t>
              </a:r>
            </a:p>
            <a:p>
              <a:pPr marL="285750" indent="-285750">
                <a:buSzPct val="160000"/>
                <a:buFont typeface="System Font"/>
                <a:buChar char="□"/>
              </a:pPr>
              <a:r>
                <a:rPr lang="en-GB" sz="1399" dirty="0"/>
                <a:t>Collaborative (group work)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CC7DA0-6598-4A49-969C-53DE99AF438A}"/>
                </a:ext>
              </a:extLst>
            </p:cNvPr>
            <p:cNvSpPr txBox="1"/>
            <p:nvPr/>
          </p:nvSpPr>
          <p:spPr>
            <a:xfrm>
              <a:off x="8737833" y="2593773"/>
              <a:ext cx="3320905" cy="10151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799" b="1" dirty="0"/>
                <a:t>Engagement strategy </a:t>
              </a:r>
              <a:r>
                <a:rPr lang="en-GB" sz="1200" dirty="0"/>
                <a:t>(one only)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students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content</a:t>
              </a:r>
            </a:p>
            <a:p>
              <a:pPr marL="285750" indent="-285750">
                <a:buSzPct val="160000"/>
                <a:buFont typeface="Courier New" panose="02070309020205020404" pitchFamily="49" charset="0"/>
                <a:buChar char="o"/>
              </a:pPr>
              <a:r>
                <a:rPr lang="en-GB" sz="1399" dirty="0"/>
                <a:t>Between students and instructors</a:t>
              </a:r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D6B9541-77A2-BD41-96A0-582365FD393B}"/>
              </a:ext>
            </a:extLst>
          </p:cNvPr>
          <p:cNvSpPr/>
          <p:nvPr/>
        </p:nvSpPr>
        <p:spPr>
          <a:xfrm>
            <a:off x="8269970" y="3156653"/>
            <a:ext cx="3336557" cy="145171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800BD08-F364-7A4F-97BE-85C6A04865D9}"/>
              </a:ext>
            </a:extLst>
          </p:cNvPr>
          <p:cNvSpPr/>
          <p:nvPr/>
        </p:nvSpPr>
        <p:spPr>
          <a:xfrm>
            <a:off x="8317687" y="2544563"/>
            <a:ext cx="3653256" cy="2268426"/>
          </a:xfrm>
          <a:prstGeom prst="roundRect">
            <a:avLst/>
          </a:prstGeom>
          <a:noFill/>
          <a:ln w="158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553114-8120-BE47-8960-4AC26A3B46DB}"/>
              </a:ext>
            </a:extLst>
          </p:cNvPr>
          <p:cNvSpPr txBox="1"/>
          <p:nvPr/>
        </p:nvSpPr>
        <p:spPr>
          <a:xfrm>
            <a:off x="8360814" y="2585397"/>
            <a:ext cx="1264048" cy="36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9" dirty="0"/>
              <a:t>Notes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9B83D-9804-E942-B43A-66D211D41DB1}"/>
              </a:ext>
            </a:extLst>
          </p:cNvPr>
          <p:cNvSpPr txBox="1"/>
          <p:nvPr/>
        </p:nvSpPr>
        <p:spPr>
          <a:xfrm>
            <a:off x="2461722" y="3107510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08ED62-3E51-844D-A98D-C1143DFDD315}"/>
              </a:ext>
            </a:extLst>
          </p:cNvPr>
          <p:cNvSpPr txBox="1"/>
          <p:nvPr/>
        </p:nvSpPr>
        <p:spPr>
          <a:xfrm>
            <a:off x="5620018" y="3128840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7025B9-78F5-1548-AAF6-3CCD0C92250A}"/>
              </a:ext>
            </a:extLst>
          </p:cNvPr>
          <p:cNvSpPr txBox="1"/>
          <p:nvPr/>
        </p:nvSpPr>
        <p:spPr>
          <a:xfrm>
            <a:off x="2339577" y="4269302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0AF205-9BE1-C743-8ADB-339EAAD51A79}"/>
              </a:ext>
            </a:extLst>
          </p:cNvPr>
          <p:cNvSpPr txBox="1"/>
          <p:nvPr/>
        </p:nvSpPr>
        <p:spPr>
          <a:xfrm>
            <a:off x="5596806" y="4269302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741EC-F084-6E42-9FC8-187F1133DB15}"/>
              </a:ext>
            </a:extLst>
          </p:cNvPr>
          <p:cNvSpPr txBox="1"/>
          <p:nvPr/>
        </p:nvSpPr>
        <p:spPr>
          <a:xfrm>
            <a:off x="228228" y="5296707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A774E0-B112-7C4E-AA74-8428644B746D}"/>
              </a:ext>
            </a:extLst>
          </p:cNvPr>
          <p:cNvSpPr txBox="1"/>
          <p:nvPr/>
        </p:nvSpPr>
        <p:spPr>
          <a:xfrm>
            <a:off x="236549" y="5509161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3C7A9B-6AB3-704D-9691-03D8696E6EE0}"/>
              </a:ext>
            </a:extLst>
          </p:cNvPr>
          <p:cNvSpPr txBox="1"/>
          <p:nvPr/>
        </p:nvSpPr>
        <p:spPr>
          <a:xfrm>
            <a:off x="234734" y="5948192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B9D629-C284-DD46-823A-04CE3FE78F30}"/>
              </a:ext>
            </a:extLst>
          </p:cNvPr>
          <p:cNvSpPr txBox="1"/>
          <p:nvPr/>
        </p:nvSpPr>
        <p:spPr>
          <a:xfrm>
            <a:off x="3339986" y="5311242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4E013E-903C-9948-B9A1-2F15F10E869E}"/>
              </a:ext>
            </a:extLst>
          </p:cNvPr>
          <p:cNvSpPr txBox="1"/>
          <p:nvPr/>
        </p:nvSpPr>
        <p:spPr>
          <a:xfrm>
            <a:off x="6248945" y="5965328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EAD082-D4A8-F441-8ADE-792E00F72B15}"/>
              </a:ext>
            </a:extLst>
          </p:cNvPr>
          <p:cNvSpPr txBox="1"/>
          <p:nvPr/>
        </p:nvSpPr>
        <p:spPr>
          <a:xfrm>
            <a:off x="6261684" y="5509161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DA5873-90C0-5748-91B1-A07DAAB7ADA1}"/>
              </a:ext>
            </a:extLst>
          </p:cNvPr>
          <p:cNvSpPr txBox="1"/>
          <p:nvPr/>
        </p:nvSpPr>
        <p:spPr>
          <a:xfrm>
            <a:off x="8763995" y="5296707"/>
            <a:ext cx="2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1454857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owerPointExtern16zu9de_2014_01 ">
  <a:themeElements>
    <a:clrScheme name="ETH Zuerich - ETH 1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rse design blueprint" id="{A9F4AF40-8689-6A44-BAAF-E801F210AC8D}" vid="{1B868E56-FE0C-BA42-9C9A-6E3A6224435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326</Words>
  <Application>Microsoft Macintosh PowerPoint</Application>
  <PresentationFormat>Custom</PresentationFormat>
  <Paragraphs>125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System Font</vt:lpstr>
      <vt:lpstr>Wingdings</vt:lpstr>
      <vt:lpstr>Vorlage_PowerPointExtern16zu9de_2014_01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cp:lastPrinted>2013-06-08T11:22:51Z</cp:lastPrinted>
  <dcterms:created xsi:type="dcterms:W3CDTF">2020-01-10T09:33:29Z</dcterms:created>
  <dcterms:modified xsi:type="dcterms:W3CDTF">2020-06-09T14:31:03Z</dcterms:modified>
</cp:coreProperties>
</file>