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0" autoAdjust="0"/>
    <p:restoredTop sz="94660"/>
  </p:normalViewPr>
  <p:slideViewPr>
    <p:cSldViewPr snapToGrid="0">
      <p:cViewPr varScale="1">
        <p:scale>
          <a:sx n="64" d="100"/>
          <a:sy n="64" d="100"/>
        </p:scale>
        <p:origin x="93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p:cNvSpPr>
            <a:spLocks noGrp="1"/>
          </p:cNvSpPr>
          <p:nvPr>
            <p:ph type="dt" sz="half" idx="10"/>
          </p:nvPr>
        </p:nvSpPr>
        <p:spPr/>
        <p:txBody>
          <a:bodyPr/>
          <a:lstStyle/>
          <a:p>
            <a:fld id="{DEA64063-DDB9-4E8E-8970-C97A58CBF544}" type="datetimeFigureOut">
              <a:rPr lang="de-CH" smtClean="0"/>
              <a:t>22.10.2020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284621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DEA64063-DDB9-4E8E-8970-C97A58CBF544}" type="datetimeFigureOut">
              <a:rPr lang="de-CH" smtClean="0"/>
              <a:t>22.10.2020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334298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DEA64063-DDB9-4E8E-8970-C97A58CBF544}" type="datetimeFigureOut">
              <a:rPr lang="de-CH" smtClean="0"/>
              <a:t>22.10.2020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358039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DEA64063-DDB9-4E8E-8970-C97A58CBF544}" type="datetimeFigureOut">
              <a:rPr lang="de-CH" smtClean="0"/>
              <a:t>22.10.2020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10361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64063-DDB9-4E8E-8970-C97A58CBF544}" type="datetimeFigureOut">
              <a:rPr lang="de-CH" smtClean="0"/>
              <a:t>22.10.2020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429300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p>
            <a:fld id="{DEA64063-DDB9-4E8E-8970-C97A58CBF544}" type="datetimeFigureOut">
              <a:rPr lang="de-CH" smtClean="0"/>
              <a:t>22.10.2020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394546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DEA64063-DDB9-4E8E-8970-C97A58CBF544}" type="datetimeFigureOut">
              <a:rPr lang="de-CH" smtClean="0"/>
              <a:t>22.10.2020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52898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DEA64063-DDB9-4E8E-8970-C97A58CBF544}" type="datetimeFigureOut">
              <a:rPr lang="de-CH" smtClean="0"/>
              <a:t>22.10.2020</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373952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64063-DDB9-4E8E-8970-C97A58CBF544}" type="datetimeFigureOut">
              <a:rPr lang="de-CH" smtClean="0"/>
              <a:t>22.10.2020</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237048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64063-DDB9-4E8E-8970-C97A58CBF544}" type="datetimeFigureOut">
              <a:rPr lang="de-CH" smtClean="0"/>
              <a:t>22.10.2020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32945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A64063-DDB9-4E8E-8970-C97A58CBF544}" type="datetimeFigureOut">
              <a:rPr lang="de-CH" smtClean="0"/>
              <a:t>22.10.2020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3C2C10-7488-4B5B-991D-D93535AE6973}" type="slidenum">
              <a:rPr lang="de-CH" smtClean="0"/>
              <a:t>‹Nr.›</a:t>
            </a:fld>
            <a:endParaRPr lang="de-CH"/>
          </a:p>
        </p:txBody>
      </p:sp>
    </p:spTree>
    <p:extLst>
      <p:ext uri="{BB962C8B-B14F-4D97-AF65-F5344CB8AC3E}">
        <p14:creationId xmlns:p14="http://schemas.microsoft.com/office/powerpoint/2010/main" val="136824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64063-DDB9-4E8E-8970-C97A58CBF544}" type="datetimeFigureOut">
              <a:rPr lang="de-CH" smtClean="0"/>
              <a:t>22.10.2020</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C2C10-7488-4B5B-991D-D93535AE6973}" type="slidenum">
              <a:rPr lang="de-CH" smtClean="0"/>
              <a:t>‹Nr.›</a:t>
            </a:fld>
            <a:endParaRPr lang="de-CH"/>
          </a:p>
        </p:txBody>
      </p:sp>
    </p:spTree>
    <p:extLst>
      <p:ext uri="{BB962C8B-B14F-4D97-AF65-F5344CB8AC3E}">
        <p14:creationId xmlns:p14="http://schemas.microsoft.com/office/powerpoint/2010/main" val="222722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elpful.ethz.ch/" TargetMode="External"/><Relationship Id="rId13" Type="http://schemas.openxmlformats.org/officeDocument/2006/relationships/image" Target="../media/image5.jpeg"/><Relationship Id="rId18" Type="http://schemas.openxmlformats.org/officeDocument/2006/relationships/image" Target="../media/image10.png"/><Relationship Id="rId26" Type="http://schemas.openxmlformats.org/officeDocument/2006/relationships/image" Target="../media/image18.png"/><Relationship Id="rId39" Type="http://schemas.openxmlformats.org/officeDocument/2006/relationships/image" Target="../media/image31.jpeg"/><Relationship Id="rId3" Type="http://schemas.openxmlformats.org/officeDocument/2006/relationships/hyperlink" Target="https://ethz.ch/services/de/news-und-veranstaltungen/coronavirus/eth-leben/campus-bilder-waehrend-notbetrieb.html" TargetMode="External"/><Relationship Id="rId21" Type="http://schemas.openxmlformats.org/officeDocument/2006/relationships/image" Target="../media/image13.png"/><Relationship Id="rId34" Type="http://schemas.openxmlformats.org/officeDocument/2006/relationships/image" Target="../media/image26.jpeg"/><Relationship Id="rId42" Type="http://schemas.openxmlformats.org/officeDocument/2006/relationships/image" Target="../media/image34.png"/><Relationship Id="rId7" Type="http://schemas.openxmlformats.org/officeDocument/2006/relationships/hyperlink" Target="https://www.polybox.ethz.ch/index.php/apps/files/?dir=/Video_helpfulETH&amp;fileid=1946052259" TargetMode="External"/><Relationship Id="rId12" Type="http://schemas.openxmlformats.org/officeDocument/2006/relationships/image" Target="../media/image4.jpe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jpeg"/><Relationship Id="rId38" Type="http://schemas.openxmlformats.org/officeDocument/2006/relationships/image" Target="../media/image30.jpeg"/><Relationship Id="rId2" Type="http://schemas.openxmlformats.org/officeDocument/2006/relationships/hyperlink" Target="https://drive.google.com/drive/folders/11W9rA_aDa8Iem4lqVQDaf9-Fa66TxNH8u" TargetMode="External"/><Relationship Id="rId16" Type="http://schemas.openxmlformats.org/officeDocument/2006/relationships/image" Target="../media/image8.png"/><Relationship Id="rId20" Type="http://schemas.openxmlformats.org/officeDocument/2006/relationships/image" Target="../media/image12.jpeg"/><Relationship Id="rId29" Type="http://schemas.openxmlformats.org/officeDocument/2006/relationships/image" Target="../media/image21.png"/><Relationship Id="rId41"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s://drive.google.com/drive/folders/1KUdwHJBK7BbozXILneIDY7l5zcmU2Y3Z?usp=sharing" TargetMode="External"/><Relationship Id="rId11" Type="http://schemas.openxmlformats.org/officeDocument/2006/relationships/image" Target="../media/image3.jpeg"/><Relationship Id="rId24" Type="http://schemas.openxmlformats.org/officeDocument/2006/relationships/image" Target="../media/image16.png"/><Relationship Id="rId32" Type="http://schemas.openxmlformats.org/officeDocument/2006/relationships/image" Target="../media/image24.jpeg"/><Relationship Id="rId37" Type="http://schemas.openxmlformats.org/officeDocument/2006/relationships/image" Target="../media/image29.jpeg"/><Relationship Id="rId40" Type="http://schemas.openxmlformats.org/officeDocument/2006/relationships/image" Target="../media/image32.jpeg"/><Relationship Id="rId5" Type="http://schemas.openxmlformats.org/officeDocument/2006/relationships/hyperlink" Target="https://vimeo.com/helpfuleth" TargetMode="External"/><Relationship Id="rId15" Type="http://schemas.openxmlformats.org/officeDocument/2006/relationships/image" Target="../media/image7.jpeg"/><Relationship Id="rId23" Type="http://schemas.openxmlformats.org/officeDocument/2006/relationships/image" Target="../media/image15.png"/><Relationship Id="rId28" Type="http://schemas.openxmlformats.org/officeDocument/2006/relationships/image" Target="../media/image20.jpeg"/><Relationship Id="rId36" Type="http://schemas.openxmlformats.org/officeDocument/2006/relationships/image" Target="../media/image28.png"/><Relationship Id="rId10" Type="http://schemas.openxmlformats.org/officeDocument/2006/relationships/image" Target="../media/image2.jpeg"/><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hyperlink" Target="https://helpfuleth.slack.com/files/U01042S3T18/F011ZNNFJ1W/file_from_ios.mp4" TargetMode="External"/><Relationship Id="rId9" Type="http://schemas.openxmlformats.org/officeDocument/2006/relationships/image" Target="../media/image1.jpeg"/><Relationship Id="rId14" Type="http://schemas.openxmlformats.org/officeDocument/2006/relationships/image" Target="../media/image6.jpe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7.jpeg"/><Relationship Id="rId2" Type="http://schemas.openxmlformats.org/officeDocument/2006/relationships/hyperlink" Target="https://helpfuleth.slack.com/files/U01042S33T18/F011ZNNFJ1W/file_from_ios.mp4"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jpeg"/><Relationship Id="rId7" Type="http://schemas.openxmlformats.org/officeDocument/2006/relationships/image" Target="../media/image12.jpeg"/><Relationship Id="rId2" Type="http://schemas.openxmlformats.org/officeDocument/2006/relationships/hyperlink" Target="https://drive.google.com/drive/folders/1KUdwH3JBK7BbozXILneIDY7l5zcmU2Y3Z?usp=sharing" TargetMode="Externa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4.png"/><Relationship Id="rId4" Type="http://schemas.openxmlformats.org/officeDocument/2006/relationships/image" Target="../media/image31.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polybox.ethz.ch/index.php/apps/files/?dir=/Video_helpfulETH&amp;fileid=194605432259" TargetMode="External"/><Relationship Id="rId2" Type="http://schemas.openxmlformats.org/officeDocument/2006/relationships/hyperlink" Target="https://drive.google.com/drive/folders/1KUddfwHJBK7BbozXILneIDY7l5zcmU2Y3Z?usp=sharing" TargetMode="External"/><Relationship Id="rId1" Type="http://schemas.openxmlformats.org/officeDocument/2006/relationships/slideLayout" Target="../slideLayouts/slideLayout2.xml"/><Relationship Id="rId4" Type="http://schemas.openxmlformats.org/officeDocument/2006/relationships/hyperlink" Target="http://www.helpful.ethz.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3576687"/>
              </p:ext>
            </p:extLst>
          </p:nvPr>
        </p:nvGraphicFramePr>
        <p:xfrm>
          <a:off x="231039" y="790718"/>
          <a:ext cx="11650299" cy="20452357"/>
        </p:xfrm>
        <a:graphic>
          <a:graphicData uri="http://schemas.openxmlformats.org/drawingml/2006/table">
            <a:tbl>
              <a:tblPr firstRow="1" bandRow="1">
                <a:tableStyleId>{5C22544A-7EE6-4342-B048-85BDC9FD1C3A}</a:tableStyleId>
              </a:tblPr>
              <a:tblGrid>
                <a:gridCol w="684150">
                  <a:extLst>
                    <a:ext uri="{9D8B030D-6E8A-4147-A177-3AD203B41FA5}">
                      <a16:colId xmlns:a16="http://schemas.microsoft.com/office/drawing/2014/main" val="1178557829"/>
                    </a:ext>
                  </a:extLst>
                </a:gridCol>
                <a:gridCol w="2193230">
                  <a:extLst>
                    <a:ext uri="{9D8B030D-6E8A-4147-A177-3AD203B41FA5}">
                      <a16:colId xmlns:a16="http://schemas.microsoft.com/office/drawing/2014/main" val="1160269014"/>
                    </a:ext>
                  </a:extLst>
                </a:gridCol>
                <a:gridCol w="5147504">
                  <a:extLst>
                    <a:ext uri="{9D8B030D-6E8A-4147-A177-3AD203B41FA5}">
                      <a16:colId xmlns:a16="http://schemas.microsoft.com/office/drawing/2014/main" val="4228087467"/>
                    </a:ext>
                  </a:extLst>
                </a:gridCol>
                <a:gridCol w="3625415">
                  <a:extLst>
                    <a:ext uri="{9D8B030D-6E8A-4147-A177-3AD203B41FA5}">
                      <a16:colId xmlns:a16="http://schemas.microsoft.com/office/drawing/2014/main" val="3821581676"/>
                    </a:ext>
                  </a:extLst>
                </a:gridCol>
              </a:tblGrid>
              <a:tr h="0">
                <a:tc>
                  <a:txBody>
                    <a:bodyPr/>
                    <a:lstStyle/>
                    <a:p>
                      <a:pPr algn="ctr"/>
                      <a:r>
                        <a:rPr lang="en-US" sz="1000" dirty="0">
                          <a:solidFill>
                            <a:schemeClr val="tx1"/>
                          </a:solidFill>
                        </a:rPr>
                        <a:t>Scene</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tx1"/>
                          </a:solidFill>
                        </a:rPr>
                        <a:t>Purpose</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tx1"/>
                          </a:solidFill>
                        </a:rPr>
                        <a:t>Text</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tx1"/>
                          </a:solidFill>
                        </a:rPr>
                        <a:t>Visuals</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1719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T0</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baseline="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ETH Intro</a:t>
                      </a:r>
                      <a:br>
                        <a:rPr lang="en-US" sz="900" b="1" baseline="0" dirty="0">
                          <a:solidFill>
                            <a:schemeClr val="tx1"/>
                          </a:solidFill>
                        </a:rPr>
                      </a:br>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br>
                        <a:rPr lang="en-US" sz="900" baseline="0" dirty="0">
                          <a:solidFill>
                            <a:schemeClr val="tx1"/>
                          </a:solidFill>
                        </a:rPr>
                      </a:br>
                      <a:endParaRPr lang="en-US" sz="900" baseline="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375494"/>
                  </a:ext>
                </a:extLst>
              </a:tr>
              <a:tr h="5249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T1</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baseline="0" dirty="0">
                          <a:solidFill>
                            <a:schemeClr val="tx1"/>
                          </a:solidFill>
                        </a:rPr>
                        <a:t>Introduction to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baseline="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lang="en-US" sz="900" b="1" dirty="0">
                          <a:solidFill>
                            <a:schemeClr val="tx1"/>
                          </a:solidFill>
                        </a:rPr>
                        <a:t>Michael J. Fox </a:t>
                      </a:r>
                    </a:p>
                    <a:p>
                      <a:pPr rtl="0"/>
                      <a:r>
                        <a:rPr lang="en-US" sz="900" b="0" i="0" u="none" strike="noStrike" kern="1200" dirty="0">
                          <a:solidFill>
                            <a:schemeClr val="dk1"/>
                          </a:solidFill>
                          <a:effectLst/>
                          <a:latin typeface="+mn-lt"/>
                          <a:ea typeface="+mn-ea"/>
                          <a:cs typeface="+mn-cs"/>
                        </a:rPr>
                        <a:t>-Started </a:t>
                      </a:r>
                      <a:r>
                        <a:rPr lang="en-US" sz="900" b="0" i="0" u="none" strike="noStrike" kern="1200" dirty="0" err="1">
                          <a:solidFill>
                            <a:schemeClr val="dk1"/>
                          </a:solidFill>
                          <a:effectLst/>
                          <a:latin typeface="+mn-lt"/>
                          <a:ea typeface="+mn-ea"/>
                          <a:cs typeface="+mn-cs"/>
                        </a:rPr>
                        <a:t>helpfulETH</a:t>
                      </a:r>
                      <a:r>
                        <a:rPr lang="en-US" sz="900" b="0" i="0" u="none" strike="noStrike" kern="1200" dirty="0">
                          <a:solidFill>
                            <a:schemeClr val="dk1"/>
                          </a:solidFill>
                          <a:effectLst/>
                          <a:latin typeface="+mn-lt"/>
                          <a:ea typeface="+mn-ea"/>
                          <a:cs typeface="+mn-cs"/>
                        </a:rPr>
                        <a:t> in March 2020 as emergency research response to COVID-19</a:t>
                      </a:r>
                      <a:endParaRPr lang="en-US" sz="900" dirty="0">
                        <a:effectLst/>
                      </a:endParaRPr>
                    </a:p>
                    <a:p>
                      <a:pPr rtl="0"/>
                      <a:r>
                        <a:rPr lang="en-US" sz="900" b="0" i="0" u="none" strike="noStrike" kern="1200" dirty="0">
                          <a:solidFill>
                            <a:schemeClr val="dk1"/>
                          </a:solidFill>
                          <a:effectLst/>
                          <a:latin typeface="+mn-lt"/>
                          <a:ea typeface="+mn-ea"/>
                          <a:cs typeface="+mn-cs"/>
                        </a:rPr>
                        <a:t>-Cases started to increase in Switzerland, nobody knew how things would unfold</a:t>
                      </a:r>
                      <a:endParaRPr lang="en-US" sz="900" dirty="0">
                        <a:effectLst/>
                      </a:endParaRPr>
                    </a:p>
                    <a:p>
                      <a:pPr rtl="0"/>
                      <a:r>
                        <a:rPr lang="en-US" sz="900" b="0" i="0" u="none" strike="noStrike" kern="1200" dirty="0">
                          <a:solidFill>
                            <a:schemeClr val="dk1"/>
                          </a:solidFill>
                          <a:effectLst/>
                          <a:latin typeface="+mn-lt"/>
                          <a:ea typeface="+mn-ea"/>
                          <a:cs typeface="+mn-cs"/>
                        </a:rPr>
                        <a:t>-Can we, as ETH engineering domain help? Directly in touch with USZ to understand</a:t>
                      </a:r>
                      <a:endParaRPr lang="en-US" sz="900" dirty="0">
                        <a:effectLst/>
                      </a:endParaRPr>
                    </a:p>
                    <a:p>
                      <a:pPr rtl="0"/>
                      <a:r>
                        <a:rPr lang="en-US" sz="900" b="0" i="0" u="none" strike="noStrike" kern="1200" dirty="0">
                          <a:solidFill>
                            <a:schemeClr val="dk1"/>
                          </a:solidFill>
                          <a:effectLst/>
                          <a:latin typeface="+mn-lt"/>
                          <a:ea typeface="+mn-ea"/>
                          <a:cs typeface="+mn-cs"/>
                        </a:rPr>
                        <a:t>-Most critical - connect urgent healthcare needs with ETH engineering skill and production capacity in a straightforward way</a:t>
                      </a:r>
                      <a:endParaRPr lang="en-US" sz="900" dirty="0">
                        <a:effectLst/>
                      </a:endParaRPr>
                    </a:p>
                    <a:p>
                      <a:pPr rtl="0"/>
                      <a:r>
                        <a:rPr lang="en-US" sz="900" b="0" i="0" u="none" strike="noStrike" kern="1200" dirty="0">
                          <a:solidFill>
                            <a:schemeClr val="dk1"/>
                          </a:solidFill>
                          <a:effectLst/>
                          <a:latin typeface="+mn-lt"/>
                          <a:ea typeface="+mn-ea"/>
                          <a:cs typeface="+mn-cs"/>
                        </a:rPr>
                        <a:t>-No time to waste, we are talking days – just start!</a:t>
                      </a:r>
                      <a:endParaRPr lang="en-US" sz="900" dirty="0">
                        <a:effectLst/>
                      </a:endParaRPr>
                    </a:p>
                    <a:p>
                      <a:pPr rtl="0"/>
                      <a:r>
                        <a:rPr lang="en-US" sz="900" b="0" i="0" u="none" strike="noStrike" kern="1200" dirty="0">
                          <a:solidFill>
                            <a:schemeClr val="dk1"/>
                          </a:solidFill>
                          <a:effectLst/>
                          <a:latin typeface="+mn-lt"/>
                          <a:ea typeface="+mn-ea"/>
                          <a:cs typeface="+mn-cs"/>
                        </a:rPr>
                        <a:t>- In a few days, our initiative grew from 12 volunteers to 200 and more. Soon, we had 19 project teams working on solutions. Within 3 weeks we had first prototypes in the hospitals.</a:t>
                      </a:r>
                      <a:endParaRPr lang="en-US" sz="900" dirty="0">
                        <a:effectLst/>
                      </a:endParaRPr>
                    </a:p>
                    <a:p>
                      <a:pPr rtl="0"/>
                      <a:r>
                        <a:rPr lang="en-US" sz="900" b="0" i="0" u="none" strike="noStrike" kern="1200" dirty="0">
                          <a:solidFill>
                            <a:schemeClr val="dk1"/>
                          </a:solidFill>
                          <a:effectLst/>
                          <a:latin typeface="+mn-lt"/>
                          <a:ea typeface="+mn-ea"/>
                          <a:cs typeface="+mn-cs"/>
                        </a:rPr>
                        <a:t>- It was quite challenging, since we  had to work from home, developing, discussing prototyping and testing. For example we built some prototypes at home and got feedback via video conference from our healthcare partners.</a:t>
                      </a:r>
                      <a:endParaRPr lang="en-US" sz="900" dirty="0">
                        <a:effectLst/>
                      </a:endParaRPr>
                    </a:p>
                    <a:p>
                      <a:pPr rtl="0"/>
                      <a:br>
                        <a:rPr lang="en-US" sz="900" dirty="0"/>
                      </a:br>
                      <a:r>
                        <a:rPr lang="en-US" sz="900" b="1" dirty="0">
                          <a:solidFill>
                            <a:schemeClr val="tx1"/>
                          </a:solidFill>
                        </a:rPr>
                        <a:t>Bill Gates </a:t>
                      </a:r>
                      <a:endParaRPr lang="en-US" sz="900" dirty="0">
                        <a:effectLst/>
                      </a:endParaRPr>
                    </a:p>
                    <a:p>
                      <a:pPr rtl="0"/>
                      <a:r>
                        <a:rPr lang="en-US" sz="900" b="0" i="0" u="none" strike="noStrike" kern="1200" dirty="0">
                          <a:solidFill>
                            <a:schemeClr val="dk1"/>
                          </a:solidFill>
                          <a:effectLst/>
                          <a:latin typeface="+mn-lt"/>
                          <a:ea typeface="+mn-ea"/>
                          <a:cs typeface="+mn-cs"/>
                        </a:rPr>
                        <a:t>- We had great partners coming together and supporting the initiative with both expertise and production capability. This allowed us to proceed fast and successfully</a:t>
                      </a:r>
                      <a:endParaRPr lang="en-US" sz="900" dirty="0">
                        <a:effectLst/>
                      </a:endParaRPr>
                    </a:p>
                    <a:p>
                      <a:pPr rtl="0"/>
                      <a:r>
                        <a:rPr lang="en-US" sz="900" b="0" i="0" u="none" strike="noStrike" kern="1200" dirty="0">
                          <a:solidFill>
                            <a:schemeClr val="dk1"/>
                          </a:solidFill>
                          <a:effectLst/>
                          <a:latin typeface="+mn-lt"/>
                          <a:ea typeface="+mn-ea"/>
                          <a:cs typeface="+mn-cs"/>
                        </a:rPr>
                        <a:t> → We managed a real improvement of situation in Switzerland</a:t>
                      </a:r>
                      <a:endParaRPr lang="en-US" sz="900" dirty="0">
                        <a:effectLst/>
                      </a:endParaRPr>
                    </a:p>
                    <a:p>
                      <a:pPr rtl="0"/>
                      <a:r>
                        <a:rPr lang="en-US" sz="900" b="0" i="0" u="none" strike="noStrike" kern="1200" dirty="0">
                          <a:solidFill>
                            <a:schemeClr val="dk1"/>
                          </a:solidFill>
                          <a:effectLst/>
                          <a:latin typeface="+mn-lt"/>
                          <a:ea typeface="+mn-ea"/>
                          <a:cs typeface="+mn-cs"/>
                        </a:rPr>
                        <a:t>-We learned a lot. Focus was “concrete, straightforward help” and to always work as a team. We made a statement saying, that if we could help at least 1 person – it was worth it! In the end we helped over 19 Swiss hospitals. ETH has really shown what it is capable of in crises.</a:t>
                      </a:r>
                      <a:endParaRPr lang="en-US" sz="900" dirty="0">
                        <a:effectLst/>
                      </a:endParaRPr>
                    </a:p>
                    <a:p>
                      <a:pPr rtl="0"/>
                      <a:r>
                        <a:rPr lang="en-US" sz="900" b="0" i="0" u="none" strike="noStrike" kern="1200" dirty="0">
                          <a:solidFill>
                            <a:schemeClr val="dk1"/>
                          </a:solidFill>
                          <a:effectLst/>
                          <a:latin typeface="+mn-lt"/>
                          <a:ea typeface="+mn-ea"/>
                          <a:cs typeface="+mn-cs"/>
                        </a:rPr>
                        <a:t>- </a:t>
                      </a:r>
                      <a:r>
                        <a:rPr lang="en-US" sz="900" b="0" i="0" u="none" strike="noStrike" kern="1200" dirty="0" err="1">
                          <a:solidFill>
                            <a:schemeClr val="dk1"/>
                          </a:solidFill>
                          <a:effectLst/>
                          <a:latin typeface="+mn-lt"/>
                          <a:ea typeface="+mn-ea"/>
                          <a:cs typeface="+mn-cs"/>
                        </a:rPr>
                        <a:t>helpfulETH</a:t>
                      </a:r>
                      <a:r>
                        <a:rPr lang="en-US" sz="900" b="0" i="0" u="none" strike="noStrike" kern="1200" dirty="0">
                          <a:solidFill>
                            <a:schemeClr val="dk1"/>
                          </a:solidFill>
                          <a:effectLst/>
                          <a:latin typeface="+mn-lt"/>
                          <a:ea typeface="+mn-ea"/>
                          <a:cs typeface="+mn-cs"/>
                        </a:rPr>
                        <a:t> is cradle of innovative projects we will see in the future</a:t>
                      </a:r>
                      <a:endParaRPr lang="en-US" sz="900" dirty="0">
                        <a:effectLst/>
                      </a:endParaRPr>
                    </a:p>
                    <a:p>
                      <a:pPr rtl="0"/>
                      <a:endParaRPr lang="de-CH" sz="9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9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100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1"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Michael J. Fox and Bill Gates interviewed at ETH (City).</a:t>
                      </a:r>
                      <a:br>
                        <a:rPr lang="en-US" sz="900" b="1" dirty="0">
                          <a:solidFill>
                            <a:schemeClr val="tx1"/>
                          </a:solidFill>
                        </a:rPr>
                      </a:br>
                      <a:br>
                        <a:rPr lang="en-US" sz="900" b="1" dirty="0">
                          <a:solidFill>
                            <a:schemeClr val="tx1"/>
                          </a:solidFill>
                        </a:rPr>
                      </a:br>
                      <a:r>
                        <a:rPr lang="en-US" sz="900" dirty="0">
                          <a:solidFill>
                            <a:schemeClr val="tx1"/>
                          </a:solidFill>
                        </a:rPr>
                        <a:t>Photos that could be used:</a:t>
                      </a:r>
                      <a:r>
                        <a:rPr lang="en-US" sz="900" baseline="0" dirty="0">
                          <a:solidFill>
                            <a:schemeClr val="tx1"/>
                          </a:solidFill>
                        </a:rPr>
                        <a:t> </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rPr>
                        <a:t>Video in background: </a:t>
                      </a:r>
                      <a:r>
                        <a:rPr lang="en-US" sz="900" baseline="0" dirty="0" err="1">
                          <a:solidFill>
                            <a:schemeClr val="tx1"/>
                          </a:solidFill>
                        </a:rPr>
                        <a:t>Proning</a:t>
                      </a:r>
                      <a:r>
                        <a:rPr lang="en-US" sz="900" baseline="0" dirty="0">
                          <a:solidFill>
                            <a:schemeClr val="tx1"/>
                          </a:solidFill>
                        </a:rPr>
                        <a:t> Taco – prototype test video + finished </a:t>
                      </a:r>
                      <a:r>
                        <a:rPr lang="en-US" sz="900" baseline="0" dirty="0" err="1">
                          <a:solidFill>
                            <a:schemeClr val="tx1"/>
                          </a:solidFill>
                        </a:rPr>
                        <a:t>youtube</a:t>
                      </a:r>
                      <a:r>
                        <a:rPr lang="en-US" sz="900" baseline="0" dirty="0">
                          <a:solidFill>
                            <a:schemeClr val="tx1"/>
                          </a:solidFill>
                        </a:rPr>
                        <a:t> video. </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rPr>
                        <a:t>Raw video material for this: </a:t>
                      </a:r>
                      <a:r>
                        <a:rPr lang="de-CH" sz="900" u="sng" kern="1200" dirty="0">
                          <a:solidFill>
                            <a:schemeClr val="dk1"/>
                          </a:solidFill>
                          <a:effectLst/>
                          <a:latin typeface="+mn-lt"/>
                          <a:ea typeface="+mn-ea"/>
                          <a:cs typeface="+mn-cs"/>
                          <a:hlinkClick r:id="rId2"/>
                        </a:rPr>
                        <a:t>https://drive.google.com/drive/folders/11W9rA_aDa8Iem4lqVQDaf9-Fa66TxNH8u</a:t>
                      </a:r>
                      <a:r>
                        <a:rPr lang="de-CH" sz="900" u="sng" kern="1200" dirty="0">
                          <a:solidFill>
                            <a:schemeClr val="dk1"/>
                          </a:solidFill>
                          <a:effectLst/>
                          <a:latin typeface="+mn-lt"/>
                          <a:ea typeface="+mn-ea"/>
                          <a:cs typeface="+mn-cs"/>
                        </a:rPr>
                        <a:t> </a:t>
                      </a: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rPr>
                        <a:t>Copyright by: </a:t>
                      </a:r>
                      <a:r>
                        <a:rPr lang="de-CH" sz="900" kern="1200" dirty="0" err="1">
                          <a:solidFill>
                            <a:schemeClr val="dk1"/>
                          </a:solidFill>
                          <a:effectLst/>
                          <a:latin typeface="+mn-lt"/>
                          <a:ea typeface="+mn-ea"/>
                          <a:cs typeface="+mn-cs"/>
                        </a:rPr>
                        <a:t>Arzije</a:t>
                      </a:r>
                      <a:r>
                        <a:rPr lang="de-CH" sz="900" kern="1200" dirty="0">
                          <a:solidFill>
                            <a:schemeClr val="dk1"/>
                          </a:solidFill>
                          <a:effectLst/>
                          <a:latin typeface="+mn-lt"/>
                          <a:ea typeface="+mn-ea"/>
                          <a:cs typeface="+mn-cs"/>
                        </a:rPr>
                        <a:t> </a:t>
                      </a:r>
                      <a:r>
                        <a:rPr lang="de-CH" sz="900" kern="1200" dirty="0" err="1">
                          <a:solidFill>
                            <a:schemeClr val="dk1"/>
                          </a:solidFill>
                          <a:effectLst/>
                          <a:latin typeface="+mn-lt"/>
                          <a:ea typeface="+mn-ea"/>
                          <a:cs typeface="+mn-cs"/>
                        </a:rPr>
                        <a:t>Asaniit</a:t>
                      </a:r>
                      <a:endParaRPr lang="de-CH" sz="900" u="sng" kern="1200" dirty="0">
                        <a:solidFill>
                          <a:schemeClr val="dk1"/>
                        </a:solidFill>
                        <a:effectLst/>
                        <a:latin typeface="+mn-lt"/>
                        <a:ea typeface="+mn-ea"/>
                        <a:cs typeface="+mn-cs"/>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u="sng" kern="1200" baseline="0" dirty="0">
                        <a:solidFill>
                          <a:schemeClr val="dk1"/>
                        </a:solidFill>
                        <a:effectLst/>
                        <a:latin typeface="+mn-lt"/>
                        <a:ea typeface="+mn-ea"/>
                        <a:cs typeface="+mn-cs"/>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rPr>
                        <a:t>(Also possible to use professional photos from: </a:t>
                      </a:r>
                      <a:r>
                        <a:rPr lang="en-US" sz="900" baseline="0" dirty="0">
                          <a:solidFill>
                            <a:schemeClr val="tx1"/>
                          </a:solidFill>
                          <a:hlinkClick r:id="rId3"/>
                        </a:rPr>
                        <a:t>https://ethz.ch/services/de/news-und-veranstaltungen/coronavirus/eth-leben/campus-bilder-waehrend-notbetrieb.html</a:t>
                      </a:r>
                      <a:r>
                        <a:rPr lang="en-US" sz="900" baseline="0" dirty="0">
                          <a:solidFill>
                            <a:schemeClr val="tx1"/>
                          </a:solidFill>
                        </a:rPr>
                        <a:t>)</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1513726"/>
                  </a:ext>
                </a:extLst>
              </a:tr>
              <a:tr h="4814085">
                <a:tc>
                  <a:txBody>
                    <a:bodyPr/>
                    <a:lstStyle/>
                    <a:p>
                      <a:pPr algn="ctr"/>
                      <a:r>
                        <a:rPr lang="en-US" sz="900" dirty="0">
                          <a:solidFill>
                            <a:schemeClr val="tx1"/>
                          </a:solidFill>
                        </a:rPr>
                        <a:t>T2</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r>
                        <a:rPr lang="en-US" sz="900" b="1" dirty="0">
                          <a:solidFill>
                            <a:schemeClr val="tx1"/>
                          </a:solidFill>
                        </a:rPr>
                        <a:t>Hearing from partner in health care</a:t>
                      </a: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sz="900" spc="0" baseline="0" dirty="0">
                          <a:solidFill>
                            <a:schemeClr val="tx1"/>
                          </a:solidFill>
                        </a:rPr>
                        <a:t>(Will most likely be in German)</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spc="0" baseline="0" dirty="0">
                        <a:solidFill>
                          <a:schemeClr val="tx1"/>
                        </a:solidFill>
                      </a:endParaRPr>
                    </a:p>
                    <a:p>
                      <a:pPr rtl="0"/>
                      <a:r>
                        <a:rPr lang="de-CH" sz="900" b="0" i="0" u="none" strike="noStrike" kern="1200" dirty="0">
                          <a:solidFill>
                            <a:schemeClr val="dk1"/>
                          </a:solidFill>
                          <a:effectLst/>
                          <a:latin typeface="+mn-lt"/>
                          <a:ea typeface="+mn-ea"/>
                          <a:cs typeface="+mn-cs"/>
                        </a:rPr>
                        <a:t>- Wie war für dich/das USZ die Situation damals?</a:t>
                      </a:r>
                      <a:endParaRPr lang="de-CH" sz="900" dirty="0">
                        <a:effectLst/>
                      </a:endParaRPr>
                    </a:p>
                    <a:p>
                      <a:pPr rtl="0"/>
                      <a:r>
                        <a:rPr lang="de-CH" sz="900" b="0" i="0" u="none" strike="noStrike" kern="1200" dirty="0">
                          <a:solidFill>
                            <a:schemeClr val="dk1"/>
                          </a:solidFill>
                          <a:effectLst/>
                          <a:latin typeface="+mn-lt"/>
                          <a:ea typeface="+mn-ea"/>
                          <a:cs typeface="+mn-cs"/>
                        </a:rPr>
                        <a:t>- Diese Zusammenarbeit war besonders weil…</a:t>
                      </a:r>
                      <a:endParaRPr lang="de-CH" sz="900" dirty="0">
                        <a:effectLst/>
                      </a:endParaRPr>
                    </a:p>
                    <a:p>
                      <a:pPr rtl="0"/>
                      <a:r>
                        <a:rPr lang="de-CH" sz="900" b="0" i="0" u="none" strike="noStrike" kern="1200" dirty="0">
                          <a:solidFill>
                            <a:schemeClr val="dk1"/>
                          </a:solidFill>
                          <a:effectLst/>
                          <a:latin typeface="+mn-lt"/>
                          <a:ea typeface="+mn-ea"/>
                          <a:cs typeface="+mn-cs"/>
                        </a:rPr>
                        <a:t>- </a:t>
                      </a:r>
                      <a:r>
                        <a:rPr lang="de-CH" sz="900" b="0" i="0" u="none" strike="noStrike" kern="1200" dirty="0" err="1">
                          <a:solidFill>
                            <a:schemeClr val="dk1"/>
                          </a:solidFill>
                          <a:effectLst/>
                          <a:latin typeface="+mn-lt"/>
                          <a:ea typeface="+mn-ea"/>
                          <a:cs typeface="+mn-cs"/>
                        </a:rPr>
                        <a:t>helpfulETH</a:t>
                      </a:r>
                      <a:r>
                        <a:rPr lang="de-CH" sz="900" b="0" i="0" u="none" strike="noStrike" kern="1200" dirty="0">
                          <a:solidFill>
                            <a:schemeClr val="dk1"/>
                          </a:solidFill>
                          <a:effectLst/>
                          <a:latin typeface="+mn-lt"/>
                          <a:ea typeface="+mn-ea"/>
                          <a:cs typeface="+mn-cs"/>
                        </a:rPr>
                        <a:t> hat uns geholfen durch...</a:t>
                      </a:r>
                      <a:endParaRPr lang="de-CH" sz="900" dirty="0">
                        <a:effectLst/>
                      </a:endParaRPr>
                    </a:p>
                    <a:p>
                      <a:r>
                        <a:rPr lang="de-CH" sz="900" b="0" i="0" u="none" strike="noStrike" kern="1200" dirty="0">
                          <a:solidFill>
                            <a:schemeClr val="dk1"/>
                          </a:solidFill>
                          <a:effectLst/>
                          <a:latin typeface="+mn-lt"/>
                          <a:ea typeface="+mn-ea"/>
                          <a:cs typeface="+mn-cs"/>
                        </a:rPr>
                        <a:t>- Ich halte von den Ergebnissen...</a:t>
                      </a: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rtl="0"/>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rtl="0"/>
                      <a:r>
                        <a:rPr lang="de-CH" sz="900" b="0" i="0" u="none" strike="noStrike" kern="1200" dirty="0">
                          <a:solidFill>
                            <a:srgbClr val="800080"/>
                          </a:solidFill>
                          <a:effectLst/>
                          <a:latin typeface="+mn-lt"/>
                          <a:ea typeface="+mn-ea"/>
                          <a:cs typeface="+mn-cs"/>
                        </a:rPr>
                        <a:t>“Vertrauen zwischen ETH und Spital ist wichtig”</a:t>
                      </a:r>
                      <a:endParaRPr lang="de-CH" sz="900" dirty="0">
                        <a:solidFill>
                          <a:srgbClr val="800080"/>
                        </a:solidFill>
                        <a:effectLst/>
                      </a:endParaRPr>
                    </a:p>
                    <a:p>
                      <a:pPr rtl="0"/>
                      <a:r>
                        <a:rPr lang="de-CH" sz="900" b="0" i="0" u="none" strike="noStrike" kern="1200" dirty="0">
                          <a:solidFill>
                            <a:srgbClr val="800080"/>
                          </a:solidFill>
                          <a:effectLst/>
                          <a:latin typeface="+mn-lt"/>
                          <a:ea typeface="+mn-ea"/>
                          <a:cs typeface="+mn-cs"/>
                        </a:rPr>
                        <a:t>“Schnelle Umsetzung”</a:t>
                      </a:r>
                      <a:endParaRPr lang="de-CH" sz="900" dirty="0">
                        <a:solidFill>
                          <a:srgbClr val="800080"/>
                        </a:solidFill>
                        <a:effectLst/>
                      </a:endParaRPr>
                    </a:p>
                    <a:p>
                      <a:pPr rtl="0"/>
                      <a:r>
                        <a:rPr lang="de-CH" sz="900" b="0" i="0" u="none" strike="noStrike" kern="1200" dirty="0">
                          <a:solidFill>
                            <a:srgbClr val="800080"/>
                          </a:solidFill>
                          <a:effectLst/>
                          <a:latin typeface="+mn-lt"/>
                          <a:ea typeface="+mn-ea"/>
                          <a:cs typeface="+mn-cs"/>
                        </a:rPr>
                        <a:t>“Ansprechpartner in Unsicherheit”</a:t>
                      </a:r>
                      <a:endParaRPr lang="de-CH" sz="900" dirty="0">
                        <a:solidFill>
                          <a:srgbClr val="800080"/>
                        </a:solidFill>
                        <a:effectLst/>
                      </a:endParaRPr>
                    </a:p>
                    <a:p>
                      <a:pPr marL="0" lvl="0" indent="0">
                        <a:buFontTx/>
                        <a:buNone/>
                      </a:pP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60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0" lvl="0" indent="0">
                        <a:buFontTx/>
                        <a:buNone/>
                      </a:pPr>
                      <a:endParaRPr lang="de-CH" sz="900" kern="1200" dirty="0">
                        <a:solidFill>
                          <a:schemeClr val="dk1"/>
                        </a:solidFill>
                        <a:effectLst/>
                        <a:latin typeface="+mn-lt"/>
                        <a:ea typeface="+mn-ea"/>
                        <a:cs typeface="+mn-cs"/>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spc="0" baseline="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900" b="1" dirty="0">
                        <a:solidFill>
                          <a:schemeClr val="tx1"/>
                        </a:solidFill>
                      </a:endParaRPr>
                    </a:p>
                    <a:p>
                      <a:pPr algn="l"/>
                      <a:endParaRPr lang="en-US" sz="900" b="1" dirty="0">
                        <a:solidFill>
                          <a:schemeClr val="tx1"/>
                        </a:solidFill>
                      </a:endParaRPr>
                    </a:p>
                    <a:p>
                      <a:pPr algn="l"/>
                      <a:r>
                        <a:rPr lang="en-US" sz="900" b="1" dirty="0">
                          <a:solidFill>
                            <a:schemeClr val="tx1"/>
                          </a:solidFill>
                        </a:rPr>
                        <a:t>Philipp</a:t>
                      </a:r>
                      <a:r>
                        <a:rPr lang="en-US" sz="900" b="1" baseline="0" dirty="0">
                          <a:solidFill>
                            <a:schemeClr val="tx1"/>
                          </a:solidFill>
                        </a:rPr>
                        <a:t> Koch interviewed at USZ with PACID-system</a:t>
                      </a:r>
                    </a:p>
                    <a:p>
                      <a:pPr algn="l"/>
                      <a:endParaRPr lang="en-US" sz="900" baseline="0" dirty="0">
                        <a:solidFill>
                          <a:schemeClr val="tx1"/>
                        </a:solidFill>
                      </a:endParaRPr>
                    </a:p>
                    <a:p>
                      <a:pPr algn="l"/>
                      <a:endParaRPr lang="en-US" sz="900" baseline="0" dirty="0">
                        <a:solidFill>
                          <a:schemeClr val="tx1"/>
                        </a:solidFill>
                      </a:endParaRPr>
                    </a:p>
                    <a:p>
                      <a:pPr algn="l"/>
                      <a:r>
                        <a:rPr lang="en-US" sz="900" baseline="0" dirty="0">
                          <a:solidFill>
                            <a:schemeClr val="tx1"/>
                          </a:solidFill>
                        </a:rPr>
                        <a:t>Photos that could be used:</a:t>
                      </a: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r>
                        <a:rPr lang="en-US" sz="900" baseline="0" dirty="0">
                          <a:solidFill>
                            <a:schemeClr val="tx1"/>
                          </a:solidFill>
                        </a:rPr>
                        <a:t>And </a:t>
                      </a:r>
                      <a:r>
                        <a:rPr lang="en-US" sz="900" baseline="0" dirty="0" err="1">
                          <a:solidFill>
                            <a:schemeClr val="tx1"/>
                          </a:solidFill>
                        </a:rPr>
                        <a:t>Pacid</a:t>
                      </a:r>
                      <a:r>
                        <a:rPr lang="en-US" sz="900" baseline="0" dirty="0">
                          <a:solidFill>
                            <a:schemeClr val="tx1"/>
                          </a:solidFill>
                        </a:rPr>
                        <a:t>-animation in background: </a:t>
                      </a:r>
                      <a:r>
                        <a:rPr lang="en-US" sz="1000" i="0" u="sng" kern="1200" dirty="0">
                          <a:solidFill>
                            <a:schemeClr val="dk1"/>
                          </a:solidFill>
                          <a:effectLst/>
                          <a:latin typeface="+mn-lt"/>
                          <a:ea typeface="+mn-ea"/>
                          <a:cs typeface="+mn-cs"/>
                          <a:hlinkClick r:id="rId4"/>
                        </a:rPr>
                        <a:t>https://helpfuleth.slack.com/files/U01042S3T18/F011ZNNFJ1W/file_from_ios.mp4</a:t>
                      </a:r>
                      <a:r>
                        <a:rPr lang="en-US" sz="1000" i="0" kern="1200" dirty="0">
                          <a:solidFill>
                            <a:schemeClr val="dk1"/>
                          </a:solidFill>
                          <a:effectLst/>
                          <a:latin typeface="+mn-lt"/>
                          <a:ea typeface="+mn-ea"/>
                          <a:cs typeface="+mn-cs"/>
                        </a:rPr>
                        <a:t> </a:t>
                      </a:r>
                      <a:r>
                        <a:rPr lang="en-US" sz="1000" b="0" i="0" kern="1200" dirty="0">
                          <a:solidFill>
                            <a:schemeClr val="dk1"/>
                          </a:solidFill>
                          <a:effectLst/>
                          <a:latin typeface="+mn-lt"/>
                          <a:ea typeface="+mn-ea"/>
                          <a:cs typeface="+mn-cs"/>
                        </a:rPr>
                        <a:t>or</a:t>
                      </a:r>
                      <a:r>
                        <a:rPr lang="en-US" sz="1000" b="1" i="0" kern="1200" dirty="0">
                          <a:solidFill>
                            <a:schemeClr val="dk1"/>
                          </a:solidFill>
                          <a:effectLst/>
                          <a:latin typeface="+mn-lt"/>
                          <a:ea typeface="+mn-ea"/>
                          <a:cs typeface="+mn-cs"/>
                        </a:rPr>
                        <a:t> </a:t>
                      </a:r>
                      <a:r>
                        <a:rPr lang="en-US" sz="1000" i="0" u="sng" kern="1200" dirty="0">
                          <a:solidFill>
                            <a:schemeClr val="dk1"/>
                          </a:solidFill>
                          <a:effectLst/>
                          <a:latin typeface="+mn-lt"/>
                          <a:ea typeface="+mn-ea"/>
                          <a:cs typeface="+mn-cs"/>
                          <a:hlinkClick r:id="rId5"/>
                        </a:rPr>
                        <a:t>https://vimeo.com/helpfuleth</a:t>
                      </a:r>
                      <a:endParaRPr lang="en-US" sz="1000" i="0" u="sng" kern="1200" dirty="0">
                        <a:solidFill>
                          <a:schemeClr val="dk1"/>
                        </a:solidFill>
                        <a:effectLst/>
                        <a:latin typeface="+mn-lt"/>
                        <a:ea typeface="+mn-ea"/>
                        <a:cs typeface="+mn-cs"/>
                      </a:endParaRPr>
                    </a:p>
                    <a:p>
                      <a:pPr algn="l"/>
                      <a:endParaRPr lang="en-US" sz="1000" i="0" u="sng" kern="1200" dirty="0">
                        <a:solidFill>
                          <a:schemeClr val="dk1"/>
                        </a:solidFill>
                        <a:effectLst/>
                        <a:latin typeface="+mn-lt"/>
                        <a:ea typeface="+mn-ea"/>
                        <a:cs typeface="+mn-cs"/>
                      </a:endParaRPr>
                    </a:p>
                    <a:p>
                      <a:pPr algn="l"/>
                      <a:r>
                        <a:rPr lang="en-US" sz="900" i="0" baseline="0" dirty="0">
                          <a:solidFill>
                            <a:schemeClr val="tx1"/>
                          </a:solidFill>
                        </a:rPr>
                        <a:t>And hopefully some filming from USZ</a:t>
                      </a:r>
                      <a:endParaRPr lang="en-US" sz="900" i="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005851"/>
                  </a:ext>
                </a:extLst>
              </a:tr>
              <a:tr h="5386754">
                <a:tc>
                  <a:txBody>
                    <a:bodyPr/>
                    <a:lstStyle/>
                    <a:p>
                      <a:pPr algn="ctr"/>
                      <a:r>
                        <a:rPr lang="en-US" sz="900" dirty="0">
                          <a:solidFill>
                            <a:schemeClr val="tx1"/>
                          </a:solidFill>
                        </a:rPr>
                        <a:t>T3</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Hearing from project volunteer</a:t>
                      </a: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Tx/>
                        <a:buNone/>
                      </a:pPr>
                      <a:r>
                        <a:rPr lang="en-US" sz="900" kern="1200" dirty="0">
                          <a:solidFill>
                            <a:schemeClr val="dk1"/>
                          </a:solidFill>
                          <a:effectLst/>
                          <a:latin typeface="+mn-lt"/>
                          <a:ea typeface="+mn-ea"/>
                          <a:cs typeface="+mn-cs"/>
                        </a:rPr>
                        <a:t>(Will</a:t>
                      </a:r>
                      <a:r>
                        <a:rPr lang="en-US" sz="900" kern="1200" baseline="0" dirty="0">
                          <a:solidFill>
                            <a:schemeClr val="dk1"/>
                          </a:solidFill>
                          <a:effectLst/>
                          <a:latin typeface="+mn-lt"/>
                          <a:ea typeface="+mn-ea"/>
                          <a:cs typeface="+mn-cs"/>
                        </a:rPr>
                        <a:t> maybe be in French)</a:t>
                      </a:r>
                    </a:p>
                    <a:p>
                      <a:pPr marL="0" lvl="0" indent="0">
                        <a:buFontTx/>
                        <a:buNone/>
                      </a:pPr>
                      <a:endParaRPr lang="en-US" sz="900" kern="1200" dirty="0">
                        <a:solidFill>
                          <a:schemeClr val="dk1"/>
                        </a:solidFill>
                        <a:effectLst/>
                        <a:latin typeface="+mn-lt"/>
                        <a:ea typeface="+mn-ea"/>
                        <a:cs typeface="+mn-cs"/>
                      </a:endParaRPr>
                    </a:p>
                    <a:p>
                      <a:pPr marL="171450" lvl="0" indent="-171450">
                        <a:buFontTx/>
                        <a:buChar char="-"/>
                      </a:pPr>
                      <a:r>
                        <a:rPr lang="en-US" sz="900" kern="1200" dirty="0">
                          <a:solidFill>
                            <a:schemeClr val="dk1"/>
                          </a:solidFill>
                          <a:effectLst/>
                          <a:latin typeface="+mn-lt"/>
                          <a:ea typeface="+mn-ea"/>
                          <a:cs typeface="+mn-cs"/>
                        </a:rPr>
                        <a:t>I</a:t>
                      </a:r>
                      <a:r>
                        <a:rPr lang="en-US" sz="900" kern="1200" baseline="0" dirty="0">
                          <a:solidFill>
                            <a:schemeClr val="dk1"/>
                          </a:solidFill>
                          <a:effectLst/>
                          <a:latin typeface="+mn-lt"/>
                          <a:ea typeface="+mn-ea"/>
                          <a:cs typeface="+mn-cs"/>
                        </a:rPr>
                        <a:t> j</a:t>
                      </a:r>
                      <a:r>
                        <a:rPr lang="en-US" sz="900" kern="1200" dirty="0">
                          <a:solidFill>
                            <a:schemeClr val="dk1"/>
                          </a:solidFill>
                          <a:effectLst/>
                          <a:latin typeface="+mn-lt"/>
                          <a:ea typeface="+mn-ea"/>
                          <a:cs typeface="+mn-cs"/>
                        </a:rPr>
                        <a:t>oined </a:t>
                      </a:r>
                      <a:r>
                        <a:rPr lang="en-US" sz="900" kern="1200" dirty="0" err="1">
                          <a:solidFill>
                            <a:schemeClr val="dk1"/>
                          </a:solidFill>
                          <a:effectLst/>
                          <a:latin typeface="+mn-lt"/>
                          <a:ea typeface="+mn-ea"/>
                          <a:cs typeface="+mn-cs"/>
                        </a:rPr>
                        <a:t>helpfulETH</a:t>
                      </a:r>
                      <a:r>
                        <a:rPr lang="en-US" sz="900" kern="1200" dirty="0">
                          <a:solidFill>
                            <a:schemeClr val="dk1"/>
                          </a:solidFill>
                          <a:effectLst/>
                          <a:latin typeface="+mn-lt"/>
                          <a:ea typeface="+mn-ea"/>
                          <a:cs typeface="+mn-cs"/>
                        </a:rPr>
                        <a:t> as a volunteer</a:t>
                      </a:r>
                      <a:r>
                        <a:rPr lang="en-US" sz="900" kern="1200" baseline="0" dirty="0">
                          <a:solidFill>
                            <a:schemeClr val="dk1"/>
                          </a:solidFill>
                          <a:effectLst/>
                          <a:latin typeface="+mn-lt"/>
                          <a:ea typeface="+mn-ea"/>
                          <a:cs typeface="+mn-cs"/>
                        </a:rPr>
                        <a:t> because…</a:t>
                      </a:r>
                      <a:endParaRPr lang="de-CH" sz="900" kern="1200" dirty="0">
                        <a:solidFill>
                          <a:schemeClr val="dk1"/>
                        </a:solidFill>
                        <a:effectLst/>
                        <a:latin typeface="+mn-lt"/>
                        <a:ea typeface="+mn-ea"/>
                        <a:cs typeface="+mn-cs"/>
                      </a:endParaRPr>
                    </a:p>
                    <a:p>
                      <a:pPr marL="171450" lvl="0" indent="-171450">
                        <a:buFontTx/>
                        <a:buChar char="-"/>
                      </a:pPr>
                      <a:r>
                        <a:rPr lang="de-CH" sz="900" kern="1200" dirty="0">
                          <a:solidFill>
                            <a:schemeClr val="dk1"/>
                          </a:solidFill>
                          <a:effectLst/>
                          <a:latin typeface="+mn-lt"/>
                          <a:ea typeface="+mn-ea"/>
                          <a:cs typeface="+mn-cs"/>
                        </a:rPr>
                        <a:t>The </a:t>
                      </a:r>
                      <a:r>
                        <a:rPr lang="de-CH" sz="900" kern="1200" dirty="0" err="1">
                          <a:solidFill>
                            <a:schemeClr val="dk1"/>
                          </a:solidFill>
                          <a:effectLst/>
                          <a:latin typeface="+mn-lt"/>
                          <a:ea typeface="+mn-ea"/>
                          <a:cs typeface="+mn-cs"/>
                        </a:rPr>
                        <a:t>project</a:t>
                      </a:r>
                      <a:r>
                        <a:rPr lang="de-CH" sz="900" kern="1200" dirty="0">
                          <a:solidFill>
                            <a:schemeClr val="dk1"/>
                          </a:solidFill>
                          <a:effectLst/>
                          <a:latin typeface="+mn-lt"/>
                          <a:ea typeface="+mn-ea"/>
                          <a:cs typeface="+mn-cs"/>
                        </a:rPr>
                        <a:t> </a:t>
                      </a:r>
                      <a:r>
                        <a:rPr lang="de-CH" sz="900" kern="1200" dirty="0" err="1">
                          <a:solidFill>
                            <a:schemeClr val="dk1"/>
                          </a:solidFill>
                          <a:effectLst/>
                          <a:latin typeface="+mn-lt"/>
                          <a:ea typeface="+mn-ea"/>
                          <a:cs typeface="+mn-cs"/>
                        </a:rPr>
                        <a:t>teams</a:t>
                      </a:r>
                      <a:r>
                        <a:rPr lang="de-CH" sz="900" kern="1200" dirty="0">
                          <a:solidFill>
                            <a:schemeClr val="dk1"/>
                          </a:solidFill>
                          <a:effectLst/>
                          <a:latin typeface="+mn-lt"/>
                          <a:ea typeface="+mn-ea"/>
                          <a:cs typeface="+mn-cs"/>
                        </a:rPr>
                        <a:t> </a:t>
                      </a:r>
                      <a:r>
                        <a:rPr lang="de-CH" sz="900" kern="1200" dirty="0" err="1">
                          <a:solidFill>
                            <a:schemeClr val="dk1"/>
                          </a:solidFill>
                          <a:effectLst/>
                          <a:latin typeface="+mn-lt"/>
                          <a:ea typeface="+mn-ea"/>
                          <a:cs typeface="+mn-cs"/>
                        </a:rPr>
                        <a:t>were</a:t>
                      </a:r>
                      <a:r>
                        <a:rPr lang="de-CH" sz="900" kern="1200" dirty="0">
                          <a:solidFill>
                            <a:schemeClr val="dk1"/>
                          </a:solidFill>
                          <a:effectLst/>
                          <a:latin typeface="+mn-lt"/>
                          <a:ea typeface="+mn-ea"/>
                          <a:cs typeface="+mn-cs"/>
                        </a:rPr>
                        <a:t> </a:t>
                      </a:r>
                      <a:r>
                        <a:rPr lang="de-CH" sz="900" kern="1200" dirty="0" err="1">
                          <a:solidFill>
                            <a:schemeClr val="dk1"/>
                          </a:solidFill>
                          <a:effectLst/>
                          <a:latin typeface="+mn-lt"/>
                          <a:ea typeface="+mn-ea"/>
                          <a:cs typeface="+mn-cs"/>
                        </a:rPr>
                        <a:t>organized</a:t>
                      </a:r>
                      <a:r>
                        <a:rPr lang="de-CH" sz="900" kern="1200" dirty="0">
                          <a:solidFill>
                            <a:schemeClr val="dk1"/>
                          </a:solidFill>
                          <a:effectLst/>
                          <a:latin typeface="+mn-lt"/>
                          <a:ea typeface="+mn-ea"/>
                          <a:cs typeface="+mn-cs"/>
                        </a:rPr>
                        <a:t>…</a:t>
                      </a:r>
                      <a:endParaRPr lang="de-CH" sz="900" kern="1200" baseline="0" dirty="0">
                        <a:solidFill>
                          <a:schemeClr val="dk1"/>
                        </a:solidFill>
                        <a:effectLst/>
                        <a:latin typeface="+mn-lt"/>
                        <a:ea typeface="+mn-ea"/>
                        <a:cs typeface="+mn-cs"/>
                      </a:endParaRPr>
                    </a:p>
                    <a:p>
                      <a:pPr marL="171450" lvl="0" indent="-171450">
                        <a:buFontTx/>
                        <a:buChar char="-"/>
                      </a:pPr>
                      <a:r>
                        <a:rPr lang="de-CH" sz="900" kern="1200" baseline="0" dirty="0" err="1">
                          <a:solidFill>
                            <a:schemeClr val="dk1"/>
                          </a:solidFill>
                          <a:effectLst/>
                          <a:latin typeface="+mn-lt"/>
                          <a:ea typeface="+mn-ea"/>
                          <a:cs typeface="+mn-cs"/>
                        </a:rPr>
                        <a:t>My</a:t>
                      </a:r>
                      <a:r>
                        <a:rPr lang="de-CH" sz="900" kern="1200" baseline="0" dirty="0">
                          <a:solidFill>
                            <a:schemeClr val="dk1"/>
                          </a:solidFill>
                          <a:effectLst/>
                          <a:latin typeface="+mn-lt"/>
                          <a:ea typeface="+mn-ea"/>
                          <a:cs typeface="+mn-cs"/>
                        </a:rPr>
                        <a:t> </a:t>
                      </a:r>
                      <a:r>
                        <a:rPr lang="de-CH" sz="900" kern="1200" baseline="0" dirty="0" err="1">
                          <a:solidFill>
                            <a:schemeClr val="dk1"/>
                          </a:solidFill>
                          <a:effectLst/>
                          <a:latin typeface="+mn-lt"/>
                          <a:ea typeface="+mn-ea"/>
                          <a:cs typeface="+mn-cs"/>
                        </a:rPr>
                        <a:t>greatest</a:t>
                      </a:r>
                      <a:r>
                        <a:rPr lang="en-US" sz="900" kern="1200" dirty="0">
                          <a:solidFill>
                            <a:schemeClr val="dk1"/>
                          </a:solidFill>
                          <a:effectLst/>
                          <a:latin typeface="+mn-lt"/>
                          <a:ea typeface="+mn-ea"/>
                          <a:cs typeface="+mn-cs"/>
                        </a:rPr>
                        <a:t> takeaway from </a:t>
                      </a:r>
                      <a:r>
                        <a:rPr lang="en-US" sz="900" kern="1200" dirty="0" err="1">
                          <a:solidFill>
                            <a:schemeClr val="dk1"/>
                          </a:solidFill>
                          <a:effectLst/>
                          <a:latin typeface="+mn-lt"/>
                          <a:ea typeface="+mn-ea"/>
                          <a:cs typeface="+mn-cs"/>
                        </a:rPr>
                        <a:t>helpfulETH</a:t>
                      </a:r>
                      <a:r>
                        <a:rPr lang="en-US" sz="900" kern="1200" baseline="0" dirty="0">
                          <a:solidFill>
                            <a:schemeClr val="dk1"/>
                          </a:solidFill>
                          <a:effectLst/>
                          <a:latin typeface="+mn-lt"/>
                          <a:ea typeface="+mn-ea"/>
                          <a:cs typeface="+mn-cs"/>
                        </a:rPr>
                        <a:t> is… </a:t>
                      </a:r>
                    </a:p>
                    <a:p>
                      <a:pPr marL="0" lvl="0" indent="0">
                        <a:buFontTx/>
                        <a:buNone/>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“Making a real difference in people’s lives”</a:t>
                      </a:r>
                      <a:endParaRPr lang="de-CH" sz="900" b="0" i="0" u="none" strike="noStrike" kern="1200" dirty="0">
                        <a:solidFill>
                          <a:srgbClr val="800080"/>
                        </a:solidFill>
                        <a:effectLst/>
                        <a:latin typeface="+mn-lt"/>
                        <a:ea typeface="+mn-ea"/>
                        <a:cs typeface="+mn-cs"/>
                      </a:endParaRPr>
                    </a:p>
                    <a:p>
                      <a:pPr marL="0" lvl="0" indent="0">
                        <a:buFontTx/>
                        <a:buNone/>
                      </a:pPr>
                      <a:r>
                        <a:rPr lang="en-US" sz="900" kern="1200" baseline="0" dirty="0">
                          <a:solidFill>
                            <a:srgbClr val="800080"/>
                          </a:solidFill>
                          <a:effectLst/>
                          <a:latin typeface="+mn-lt"/>
                          <a:ea typeface="+mn-ea"/>
                          <a:cs typeface="+mn-cs"/>
                        </a:rPr>
                        <a:t>“Projects worked independently, supported by </a:t>
                      </a:r>
                      <a:r>
                        <a:rPr lang="en-US" sz="900" kern="1200" baseline="0" dirty="0" err="1">
                          <a:solidFill>
                            <a:srgbClr val="800080"/>
                          </a:solidFill>
                          <a:effectLst/>
                          <a:latin typeface="+mn-lt"/>
                          <a:ea typeface="+mn-ea"/>
                          <a:cs typeface="+mn-cs"/>
                        </a:rPr>
                        <a:t>helpfulETH</a:t>
                      </a:r>
                      <a:r>
                        <a:rPr lang="en-US" sz="900" kern="1200" baseline="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a:solidFill>
                            <a:srgbClr val="800080"/>
                          </a:solidFill>
                          <a:effectLst/>
                          <a:latin typeface="+mn-lt"/>
                          <a:ea typeface="+mn-ea"/>
                          <a:cs typeface="+mn-cs"/>
                        </a:rPr>
                        <a:t>“Teamwork”</a:t>
                      </a:r>
                    </a:p>
                    <a:p>
                      <a:pPr marL="0" lvl="0" indent="0">
                        <a:buFontTx/>
                        <a:buNone/>
                      </a:pPr>
                      <a:r>
                        <a:rPr lang="en-US" sz="900" kern="1200" baseline="0" dirty="0">
                          <a:solidFill>
                            <a:srgbClr val="800080"/>
                          </a:solidFill>
                          <a:effectLst/>
                          <a:latin typeface="+mn-lt"/>
                          <a:ea typeface="+mn-ea"/>
                          <a:cs typeface="+mn-cs"/>
                        </a:rPr>
                        <a:t>“Put my ETH-knowledge to concrete use”</a:t>
                      </a: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40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171450" lvl="0" indent="-171450">
                        <a:buFontTx/>
                        <a:buChar char="-"/>
                      </a:pPr>
                      <a:endParaRPr lang="de-CH" sz="900" kern="1200" dirty="0">
                        <a:solidFill>
                          <a:schemeClr val="dk1"/>
                        </a:solidFill>
                        <a:effectLst/>
                        <a:latin typeface="+mn-lt"/>
                        <a:ea typeface="+mn-ea"/>
                        <a:cs typeface="+mn-cs"/>
                      </a:endParaRPr>
                    </a:p>
                    <a:p>
                      <a:endParaRPr lang="en-US" sz="90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0" baseline="0" dirty="0">
                        <a:solidFill>
                          <a:schemeClr val="tx1"/>
                        </a:solidFill>
                      </a:endParaRPr>
                    </a:p>
                    <a:p>
                      <a:r>
                        <a:rPr lang="en-US" sz="900" b="1" baseline="0" dirty="0">
                          <a:solidFill>
                            <a:schemeClr val="tx1"/>
                          </a:solidFill>
                        </a:rPr>
                        <a:t>Elise </a:t>
                      </a:r>
                      <a:r>
                        <a:rPr lang="en-US" sz="900" b="1" baseline="0" dirty="0" err="1">
                          <a:solidFill>
                            <a:schemeClr val="tx1"/>
                          </a:solidFill>
                        </a:rPr>
                        <a:t>Aeby</a:t>
                      </a:r>
                      <a:r>
                        <a:rPr lang="en-US" sz="900" b="1" baseline="0" dirty="0">
                          <a:solidFill>
                            <a:schemeClr val="tx1"/>
                          </a:solidFill>
                        </a:rPr>
                        <a:t> interviewed at Makerspace, ETH (</a:t>
                      </a:r>
                      <a:r>
                        <a:rPr lang="en-US" sz="900" b="1" baseline="0" dirty="0" err="1">
                          <a:solidFill>
                            <a:schemeClr val="tx1"/>
                          </a:solidFill>
                        </a:rPr>
                        <a:t>Höngg</a:t>
                      </a:r>
                      <a:r>
                        <a:rPr lang="en-US" sz="900" b="1" baseline="0" dirty="0">
                          <a:solidFill>
                            <a:schemeClr val="tx1"/>
                          </a:solidFill>
                        </a:rPr>
                        <a:t>) with Decathlon Mask and 3D printers</a:t>
                      </a:r>
                    </a:p>
                    <a:p>
                      <a:endParaRPr lang="en-US" sz="900" b="0" baseline="0" dirty="0">
                        <a:solidFill>
                          <a:schemeClr val="tx1"/>
                        </a:solidFill>
                      </a:endParaRPr>
                    </a:p>
                    <a:p>
                      <a:r>
                        <a:rPr lang="en-US" sz="900" baseline="0" dirty="0">
                          <a:solidFill>
                            <a:schemeClr val="tx1"/>
                          </a:solidFill>
                        </a:rPr>
                        <a:t>Photos that could be used:</a:t>
                      </a:r>
                    </a:p>
                    <a:p>
                      <a:endParaRPr lang="en-US" sz="900" b="0" baseline="0" dirty="0">
                        <a:solidFill>
                          <a:schemeClr val="tx1"/>
                        </a:solidFill>
                      </a:endParaRPr>
                    </a:p>
                    <a:p>
                      <a:endParaRPr lang="en-US" sz="900" b="0" baseline="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r>
                        <a:rPr lang="en-US" sz="900" b="0" dirty="0">
                          <a:solidFill>
                            <a:schemeClr val="tx1"/>
                          </a:solidFill>
                        </a:rPr>
                        <a:t>Video in background: For example “time</a:t>
                      </a:r>
                      <a:r>
                        <a:rPr lang="en-US" sz="900" b="0" baseline="0" dirty="0">
                          <a:solidFill>
                            <a:schemeClr val="tx1"/>
                          </a:solidFill>
                        </a:rPr>
                        <a:t> warp” of word cloud in Town Hall (08:02-09:48):</a:t>
                      </a:r>
                      <a:br>
                        <a:rPr lang="en-US" sz="900" i="1" u="sng" kern="1200" dirty="0">
                          <a:solidFill>
                            <a:schemeClr val="dk1"/>
                          </a:solidFill>
                          <a:effectLst/>
                          <a:latin typeface="+mn-lt"/>
                          <a:ea typeface="+mn-ea"/>
                          <a:cs typeface="+mn-cs"/>
                        </a:rPr>
                      </a:br>
                      <a:r>
                        <a:rPr lang="en-US" sz="900" i="0" u="sng" kern="1200" dirty="0">
                          <a:solidFill>
                            <a:schemeClr val="dk1"/>
                          </a:solidFill>
                          <a:effectLst/>
                          <a:latin typeface="+mn-lt"/>
                          <a:ea typeface="+mn-ea"/>
                          <a:cs typeface="+mn-cs"/>
                          <a:hlinkClick r:id="rId6"/>
                        </a:rPr>
                        <a:t>https://drive.google.com/drive/folders/1KUdwHJBK7BbozXILneIDY7l5zcmU2Y3Z?usp=sharing</a:t>
                      </a:r>
                      <a:endParaRPr lang="en-US" sz="900" i="0" u="sng" kern="1200" dirty="0">
                        <a:solidFill>
                          <a:schemeClr val="dk1"/>
                        </a:solidFill>
                        <a:effectLst/>
                        <a:latin typeface="+mn-lt"/>
                        <a:ea typeface="+mn-ea"/>
                        <a:cs typeface="+mn-cs"/>
                      </a:endParaRPr>
                    </a:p>
                    <a:p>
                      <a:endParaRPr lang="en-US" sz="1000" b="0" dirty="0">
                        <a:solidFill>
                          <a:schemeClr val="tx1"/>
                        </a:solidFill>
                      </a:endParaRPr>
                    </a:p>
                    <a:p>
                      <a:r>
                        <a:rPr lang="en-US" sz="900" b="0" dirty="0">
                          <a:solidFill>
                            <a:schemeClr val="tx1"/>
                          </a:solidFill>
                        </a:rPr>
                        <a:t>And hopefully some footage from </a:t>
                      </a:r>
                      <a:r>
                        <a:rPr lang="en-US" sz="900" b="0" dirty="0" err="1">
                          <a:solidFill>
                            <a:schemeClr val="tx1"/>
                          </a:solidFill>
                        </a:rPr>
                        <a:t>Hönggerberg</a:t>
                      </a:r>
                      <a:r>
                        <a:rPr lang="en-US" sz="900" b="0" dirty="0">
                          <a:solidFill>
                            <a:schemeClr val="tx1"/>
                          </a:solidFill>
                        </a:rPr>
                        <a:t> –</a:t>
                      </a:r>
                      <a:r>
                        <a:rPr lang="en-US" sz="900" b="0" baseline="0" dirty="0">
                          <a:solidFill>
                            <a:schemeClr val="tx1"/>
                          </a:solidFill>
                        </a:rPr>
                        <a:t> room dividers and Makerspace.</a:t>
                      </a:r>
                      <a:endParaRPr lang="en-US" sz="900" b="0" i="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013914"/>
                  </a:ext>
                </a:extLst>
              </a:tr>
              <a:tr h="2288934">
                <a:tc>
                  <a:txBody>
                    <a:bodyPr/>
                    <a:lstStyle/>
                    <a:p>
                      <a:pPr algn="ctr"/>
                      <a:r>
                        <a:rPr lang="en-US" sz="900" dirty="0">
                          <a:solidFill>
                            <a:schemeClr val="tx1"/>
                          </a:solidFill>
                        </a:rPr>
                        <a:t>T4</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Hearing from ETH</a:t>
                      </a:r>
                      <a:r>
                        <a:rPr lang="en-US" sz="900" b="1" baseline="0" dirty="0">
                          <a:solidFill>
                            <a:schemeClr val="tx1"/>
                          </a:solidFill>
                        </a:rPr>
                        <a:t> key person</a:t>
                      </a:r>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buFontTx/>
                        <a:buChar char="-"/>
                      </a:pPr>
                      <a:r>
                        <a:rPr lang="en-US" sz="900" kern="1200" dirty="0" err="1">
                          <a:solidFill>
                            <a:schemeClr val="dk1"/>
                          </a:solidFill>
                          <a:effectLst/>
                          <a:latin typeface="+mn-lt"/>
                          <a:ea typeface="+mn-ea"/>
                          <a:cs typeface="+mn-cs"/>
                        </a:rPr>
                        <a:t>helpfulETH</a:t>
                      </a:r>
                      <a:r>
                        <a:rPr lang="en-US" sz="900" kern="1200" baseline="0" dirty="0">
                          <a:solidFill>
                            <a:schemeClr val="dk1"/>
                          </a:solidFill>
                          <a:effectLst/>
                          <a:latin typeface="+mn-lt"/>
                          <a:ea typeface="+mn-ea"/>
                          <a:cs typeface="+mn-cs"/>
                        </a:rPr>
                        <a:t> has shown…</a:t>
                      </a:r>
                    </a:p>
                    <a:p>
                      <a:pPr marL="171450" lvl="0" indent="-171450">
                        <a:buFontTx/>
                        <a:buChar char="-"/>
                      </a:pPr>
                      <a:r>
                        <a:rPr lang="en-US" sz="900" kern="1200" baseline="0" dirty="0">
                          <a:solidFill>
                            <a:schemeClr val="dk1"/>
                          </a:solidFill>
                          <a:effectLst/>
                          <a:latin typeface="+mn-lt"/>
                          <a:ea typeface="+mn-ea"/>
                          <a:cs typeface="+mn-cs"/>
                        </a:rPr>
                        <a:t>ETH can learn from this pandemic that…</a:t>
                      </a:r>
                    </a:p>
                    <a:p>
                      <a:pPr marL="171450" lvl="0" indent="-171450">
                        <a:buFontTx/>
                        <a:buChar char="-"/>
                      </a:pPr>
                      <a:r>
                        <a:rPr lang="en-US" sz="900" kern="1200" baseline="0" dirty="0">
                          <a:solidFill>
                            <a:schemeClr val="dk1"/>
                          </a:solidFill>
                          <a:effectLst/>
                          <a:latin typeface="+mn-lt"/>
                          <a:ea typeface="+mn-ea"/>
                          <a:cs typeface="+mn-cs"/>
                        </a:rPr>
                        <a:t>In the future, ETH…</a:t>
                      </a:r>
                    </a:p>
                    <a:p>
                      <a:pPr marL="171450" lvl="0" indent="-171450">
                        <a:buFontTx/>
                        <a:buChar char="-"/>
                      </a:pPr>
                      <a:r>
                        <a:rPr lang="en-US" sz="900" kern="1200" baseline="0" dirty="0">
                          <a:solidFill>
                            <a:schemeClr val="dk1"/>
                          </a:solidFill>
                          <a:effectLst/>
                          <a:latin typeface="+mn-lt"/>
                          <a:ea typeface="+mn-ea"/>
                          <a:cs typeface="+mn-cs"/>
                        </a:rPr>
                        <a:t>A personal takeaway for me from this time…</a:t>
                      </a: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General about ETH’s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General about ETH</a:t>
                      </a:r>
                      <a:r>
                        <a:rPr lang="en-US" sz="900" b="0" i="0" u="none" strike="noStrike" kern="1200" baseline="0" dirty="0">
                          <a:solidFill>
                            <a:srgbClr val="800080"/>
                          </a:solidFill>
                          <a:effectLst/>
                          <a:latin typeface="+mn-lt"/>
                          <a:ea typeface="+mn-ea"/>
                          <a:cs typeface="+mn-cs"/>
                        </a:rPr>
                        <a:t> during 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His ideas for the future</a:t>
                      </a:r>
                      <a:endParaRPr lang="de-CH" sz="900" b="0" i="0" u="none" strike="noStrike" kern="1200" dirty="0">
                        <a:solidFill>
                          <a:srgbClr val="800080"/>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60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0" lvl="0" indent="0">
                        <a:buFontTx/>
                        <a:buNone/>
                      </a:pPr>
                      <a:endParaRPr lang="de-CH" sz="900" kern="1200" dirty="0">
                        <a:solidFill>
                          <a:schemeClr val="dk1"/>
                        </a:solidFill>
                        <a:effectLst/>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chemeClr val="tx1"/>
                          </a:solidFill>
                        </a:rPr>
                        <a:t>VP for research and corporate relations, </a:t>
                      </a:r>
                      <a:r>
                        <a:rPr lang="en-US" sz="900" b="1" dirty="0" err="1">
                          <a:solidFill>
                            <a:schemeClr val="tx1"/>
                          </a:solidFill>
                        </a:rPr>
                        <a:t>Detlef</a:t>
                      </a:r>
                      <a:r>
                        <a:rPr lang="en-US" sz="900" b="1" dirty="0">
                          <a:solidFill>
                            <a:schemeClr val="tx1"/>
                          </a:solidFill>
                        </a:rPr>
                        <a:t> </a:t>
                      </a:r>
                      <a:r>
                        <a:rPr lang="en-US" sz="900" b="1" dirty="0" err="1">
                          <a:solidFill>
                            <a:schemeClr val="tx1"/>
                          </a:solidFill>
                        </a:rPr>
                        <a:t>Günther</a:t>
                      </a:r>
                      <a:r>
                        <a:rPr lang="en-US" sz="900" b="1" dirty="0">
                          <a:solidFill>
                            <a:schemeClr val="tx1"/>
                          </a:solidFill>
                        </a:rPr>
                        <a:t>, interviewed in his office at ETH (City)</a:t>
                      </a:r>
                    </a:p>
                    <a:p>
                      <a:endParaRPr lang="en-US" sz="900" b="1" dirty="0">
                        <a:solidFill>
                          <a:schemeClr val="tx1"/>
                        </a:solidFill>
                      </a:endParaRPr>
                    </a:p>
                    <a:p>
                      <a:endParaRPr lang="en-US" sz="9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Video in background: S</a:t>
                      </a:r>
                      <a:r>
                        <a:rPr lang="en-US" sz="900" dirty="0">
                          <a:solidFill>
                            <a:schemeClr val="tx1"/>
                          </a:solidFill>
                        </a:rPr>
                        <a:t>ilent video from Town Hall from 29:50</a:t>
                      </a:r>
                      <a:r>
                        <a:rPr lang="en-US" sz="900" baseline="0" dirty="0">
                          <a:solidFill>
                            <a:schemeClr val="tx1"/>
                          </a:solidFill>
                        </a:rPr>
                        <a:t> onwards: </a:t>
                      </a:r>
                      <a:r>
                        <a:rPr lang="en-US" sz="900" i="0" u="sng" kern="1200" dirty="0">
                          <a:solidFill>
                            <a:schemeClr val="dk1"/>
                          </a:solidFill>
                          <a:effectLst/>
                          <a:latin typeface="+mn-lt"/>
                          <a:ea typeface="+mn-ea"/>
                          <a:cs typeface="+mn-cs"/>
                          <a:hlinkClick r:id="rId6"/>
                        </a:rPr>
                        <a:t>https://drive.google.com/drive/folders/1KUdwHJBK7BbozXILneIDY7l5zcmU2Y3Z?usp=sharing</a:t>
                      </a:r>
                      <a:endParaRPr lang="en-US" sz="900" i="0" u="sng" kern="1200" dirty="0">
                        <a:solidFill>
                          <a:schemeClr val="dk1"/>
                        </a:solidFill>
                        <a:effectLst/>
                        <a:latin typeface="+mn-lt"/>
                        <a:ea typeface="+mn-ea"/>
                        <a:cs typeface="+mn-cs"/>
                      </a:endParaRPr>
                    </a:p>
                    <a:p>
                      <a:endParaRPr lang="en-US" sz="900" b="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620930"/>
                  </a:ext>
                </a:extLst>
              </a:tr>
              <a:tr h="1257304">
                <a:tc>
                  <a:txBody>
                    <a:bodyPr/>
                    <a:lstStyle/>
                    <a:p>
                      <a:pPr algn="ctr"/>
                      <a:r>
                        <a:rPr lang="en-US" sz="900" dirty="0">
                          <a:solidFill>
                            <a:schemeClr val="tx1"/>
                          </a:solidFill>
                        </a:rPr>
                        <a:t>T5</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br>
                        <a:rPr lang="en-US" sz="900" baseline="0" dirty="0">
                          <a:solidFill>
                            <a:schemeClr val="tx1"/>
                          </a:solidFill>
                        </a:rPr>
                      </a:br>
                      <a:r>
                        <a:rPr lang="en-US" sz="900" baseline="0" dirty="0">
                          <a:solidFill>
                            <a:schemeClr val="tx1"/>
                          </a:solidFill>
                        </a:rPr>
                        <a:t>ETH Outro</a:t>
                      </a:r>
                      <a:endParaRPr lang="en-US" sz="90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Show</a:t>
                      </a:r>
                      <a:r>
                        <a:rPr lang="en-US" sz="900" b="0" baseline="0" dirty="0">
                          <a:solidFill>
                            <a:schemeClr val="tx1"/>
                          </a:solidFill>
                        </a:rPr>
                        <a:t> n</a:t>
                      </a:r>
                      <a:r>
                        <a:rPr lang="en-US" sz="900" b="0" dirty="0">
                          <a:solidFill>
                            <a:schemeClr val="tx1"/>
                          </a:solidFill>
                        </a:rPr>
                        <a:t>ames</a:t>
                      </a:r>
                      <a:r>
                        <a:rPr lang="en-US" sz="900" b="0" baseline="0" dirty="0">
                          <a:solidFill>
                            <a:schemeClr val="tx1"/>
                          </a:solidFill>
                        </a:rPr>
                        <a:t> of all participants “rolling over screen” and reference to homepage for more information. </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Name list in </a:t>
                      </a:r>
                      <a:r>
                        <a:rPr lang="en-US" sz="900" b="0" baseline="0" dirty="0" err="1">
                          <a:solidFill>
                            <a:schemeClr val="tx1"/>
                          </a:solidFill>
                        </a:rPr>
                        <a:t>Polybox</a:t>
                      </a:r>
                      <a:r>
                        <a:rPr lang="en-US" sz="900" b="0" baseline="0" dirty="0">
                          <a:solidFill>
                            <a:schemeClr val="tx1"/>
                          </a:solidFill>
                        </a:rPr>
                        <a:t>: </a:t>
                      </a:r>
                      <a:r>
                        <a:rPr lang="en-US" sz="900" b="0" baseline="0" dirty="0">
                          <a:solidFill>
                            <a:schemeClr val="tx1"/>
                          </a:solidFill>
                          <a:hlinkClick r:id="rId7"/>
                        </a:rPr>
                        <a:t>https://www.polybox.ethz.ch/index.php/apps/files/?dir=/Video_helpfulETH&amp;fileid=1946052259</a:t>
                      </a:r>
                      <a:endParaRPr lang="en-US" sz="900" b="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Text about homepage for example: </a:t>
                      </a: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i="1" kern="1200" dirty="0">
                          <a:solidFill>
                            <a:schemeClr val="dk1"/>
                          </a:solidFill>
                          <a:effectLst/>
                          <a:latin typeface="+mn-lt"/>
                          <a:ea typeface="+mn-ea"/>
                          <a:cs typeface="+mn-cs"/>
                        </a:rPr>
                        <a:t>“Visit </a:t>
                      </a:r>
                      <a:r>
                        <a:rPr lang="en-US" sz="900" i="1" u="sng" kern="1200" dirty="0">
                          <a:solidFill>
                            <a:schemeClr val="dk1"/>
                          </a:solidFill>
                          <a:effectLst/>
                          <a:latin typeface="+mn-lt"/>
                          <a:ea typeface="+mn-ea"/>
                          <a:cs typeface="+mn-cs"/>
                          <a:hlinkClick r:id="rId8"/>
                        </a:rPr>
                        <a:t>www.helpful.ethz.ch</a:t>
                      </a:r>
                      <a:r>
                        <a:rPr lang="en-US" sz="900" i="1" kern="1200" dirty="0">
                          <a:solidFill>
                            <a:schemeClr val="dk1"/>
                          </a:solidFill>
                          <a:effectLst/>
                          <a:latin typeface="+mn-lt"/>
                          <a:ea typeface="+mn-ea"/>
                          <a:cs typeface="+mn-cs"/>
                        </a:rPr>
                        <a:t> for a full overview of all partners in academia, health care and industry and to get more details on </a:t>
                      </a:r>
                      <a:r>
                        <a:rPr lang="en-US" sz="900" i="1" kern="1200" dirty="0" err="1">
                          <a:solidFill>
                            <a:schemeClr val="dk1"/>
                          </a:solidFill>
                          <a:effectLst/>
                          <a:latin typeface="+mn-lt"/>
                          <a:ea typeface="+mn-ea"/>
                          <a:cs typeface="+mn-cs"/>
                        </a:rPr>
                        <a:t>helpfulETH’s</a:t>
                      </a:r>
                      <a:r>
                        <a:rPr lang="en-US" sz="900" i="1" kern="1200" dirty="0">
                          <a:solidFill>
                            <a:schemeClr val="dk1"/>
                          </a:solidFill>
                          <a:effectLst/>
                          <a:latin typeface="+mn-lt"/>
                          <a:ea typeface="+mn-ea"/>
                          <a:cs typeface="+mn-cs"/>
                        </a:rPr>
                        <a:t> projects”</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0250786"/>
                  </a:ext>
                </a:extLst>
              </a:tr>
              <a:tr h="0">
                <a:tc>
                  <a:txBody>
                    <a:bodyPr/>
                    <a:lstStyle/>
                    <a:p>
                      <a:pPr algn="ctr"/>
                      <a:r>
                        <a:rPr lang="en-US" sz="900" dirty="0">
                          <a:solidFill>
                            <a:schemeClr val="tx1"/>
                          </a:solidFill>
                        </a:rPr>
                        <a:t>T6</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rgbClr val="FF0000"/>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776499"/>
                  </a:ext>
                </a:extLst>
              </a:tr>
            </a:tbl>
          </a:graphicData>
        </a:graphic>
      </p:graphicFrame>
      <p:sp>
        <p:nvSpPr>
          <p:cNvPr id="8" name="Rectangle 7"/>
          <p:cNvSpPr/>
          <p:nvPr/>
        </p:nvSpPr>
        <p:spPr>
          <a:xfrm>
            <a:off x="1323977" y="182882"/>
            <a:ext cx="4652281" cy="56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00" b="1" dirty="0">
                <a:solidFill>
                  <a:schemeClr val="tx1"/>
                </a:solidFill>
              </a:rPr>
              <a:t>Storyboard I</a:t>
            </a:r>
          </a:p>
          <a:p>
            <a:r>
              <a:rPr lang="en-US" sz="800" dirty="0">
                <a:solidFill>
                  <a:schemeClr val="tx1"/>
                </a:solidFill>
              </a:rPr>
              <a:t>Approx. duration of Video: 4,5 min </a:t>
            </a:r>
          </a:p>
          <a:p>
            <a:r>
              <a:rPr lang="en-US" sz="800" dirty="0">
                <a:solidFill>
                  <a:schemeClr val="tx1"/>
                </a:solidFill>
              </a:rPr>
              <a:t>Locations: ETH Zürich Downtown, ETH </a:t>
            </a:r>
            <a:r>
              <a:rPr lang="en-US" sz="800" dirty="0" err="1">
                <a:solidFill>
                  <a:schemeClr val="tx1"/>
                </a:solidFill>
              </a:rPr>
              <a:t>Hönggerberg</a:t>
            </a:r>
            <a:r>
              <a:rPr lang="en-US" sz="800" dirty="0">
                <a:solidFill>
                  <a:schemeClr val="tx1"/>
                </a:solidFill>
              </a:rPr>
              <a:t> (Student Project House)</a:t>
            </a:r>
          </a:p>
          <a:p>
            <a:r>
              <a:rPr lang="en-US" sz="800" dirty="0">
                <a:solidFill>
                  <a:schemeClr val="tx1"/>
                </a:solidFill>
              </a:rPr>
              <a:t>Number of scenes:  4+</a:t>
            </a:r>
          </a:p>
          <a:p>
            <a:r>
              <a:rPr lang="en-US" sz="800" dirty="0">
                <a:solidFill>
                  <a:schemeClr val="tx1"/>
                </a:solidFill>
              </a:rPr>
              <a:t>English subtitles to entire video if possible</a:t>
            </a:r>
          </a:p>
        </p:txBody>
      </p:sp>
      <p:sp>
        <p:nvSpPr>
          <p:cNvPr id="9" name="Rectangle 8"/>
          <p:cNvSpPr/>
          <p:nvPr/>
        </p:nvSpPr>
        <p:spPr>
          <a:xfrm>
            <a:off x="5976259" y="189211"/>
            <a:ext cx="4881698" cy="556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r"/>
            <a:r>
              <a:rPr lang="en-US" sz="2000" b="1" dirty="0" err="1">
                <a:solidFill>
                  <a:schemeClr val="tx1"/>
                </a:solidFill>
              </a:rPr>
              <a:t>myprojectETH</a:t>
            </a:r>
            <a:endParaRPr lang="en-US" sz="2000" b="1" dirty="0">
              <a:solidFill>
                <a:schemeClr val="tx1"/>
              </a:solidFill>
            </a:endParaRPr>
          </a:p>
          <a:p>
            <a:pPr algn="r"/>
            <a:r>
              <a:rPr lang="en-US" sz="1000" dirty="0">
                <a:solidFill>
                  <a:schemeClr val="tx1"/>
                </a:solidFill>
              </a:rPr>
              <a:t>A research initiative during the COVID-19 pandemic</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32675" y="7670956"/>
            <a:ext cx="809463" cy="504093"/>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70208" y="7822015"/>
            <a:ext cx="584592" cy="779456"/>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361502" y="7336173"/>
            <a:ext cx="692107" cy="51908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09214" y="7413632"/>
            <a:ext cx="672124" cy="504093"/>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flipV="1">
            <a:off x="8424433" y="8342676"/>
            <a:ext cx="706536" cy="529903"/>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97937" y="8064897"/>
            <a:ext cx="541910" cy="722546"/>
          </a:xfrm>
          <a:prstGeom prst="rect">
            <a:avLst/>
          </a:prstGeom>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01149" y="8060461"/>
            <a:ext cx="533682" cy="711576"/>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54534" y="9122087"/>
            <a:ext cx="935899" cy="454951"/>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71621" y="8979949"/>
            <a:ext cx="839252" cy="629439"/>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53609" y="8985171"/>
            <a:ext cx="784993" cy="588745"/>
          </a:xfrm>
          <a:prstGeom prst="rect">
            <a:avLst/>
          </a:prstGeom>
        </p:spPr>
      </p:pic>
      <p:pic>
        <p:nvPicPr>
          <p:cNvPr id="15" name="Picture 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01070" y="8787443"/>
            <a:ext cx="675902" cy="837277"/>
          </a:xfrm>
          <a:prstGeom prst="rect">
            <a:avLst/>
          </a:prstGeom>
        </p:spPr>
      </p:pic>
      <p:pic>
        <p:nvPicPr>
          <p:cNvPr id="16" name="Picture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837406" y="14252975"/>
            <a:ext cx="545460" cy="896391"/>
          </a:xfrm>
          <a:prstGeom prst="rect">
            <a:avLst/>
          </a:prstGeom>
        </p:spPr>
      </p:pic>
      <p:pic>
        <p:nvPicPr>
          <p:cNvPr id="17" name="Picture 1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06662" y="2193352"/>
            <a:ext cx="577736" cy="858143"/>
          </a:xfrm>
          <a:prstGeom prst="rect">
            <a:avLst/>
          </a:prstGeom>
        </p:spPr>
      </p:pic>
      <p:pic>
        <p:nvPicPr>
          <p:cNvPr id="18" name="Picture 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029315" y="2218235"/>
            <a:ext cx="550679" cy="909901"/>
          </a:xfrm>
          <a:prstGeom prst="rect">
            <a:avLst/>
          </a:prstGeom>
        </p:spPr>
      </p:pic>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776982" y="14528740"/>
            <a:ext cx="719846" cy="536929"/>
          </a:xfrm>
          <a:prstGeom prst="rect">
            <a:avLst/>
          </a:prstGeom>
        </p:spPr>
      </p:pic>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632501" y="2273301"/>
            <a:ext cx="668826" cy="760029"/>
          </a:xfrm>
          <a:prstGeom prst="rect">
            <a:avLst/>
          </a:prstGeom>
        </p:spPr>
      </p:pic>
      <p:pic>
        <p:nvPicPr>
          <p:cNvPr id="21" name="Picture 2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645738" y="14452281"/>
            <a:ext cx="888977" cy="497777"/>
          </a:xfrm>
          <a:prstGeom prst="rect">
            <a:avLst/>
          </a:prstGeom>
        </p:spPr>
      </p:pic>
      <p:pic>
        <p:nvPicPr>
          <p:cNvPr id="22" name="Picture 2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75733" y="2189590"/>
            <a:ext cx="619318" cy="390721"/>
          </a:xfrm>
          <a:prstGeom prst="rect">
            <a:avLst/>
          </a:prstGeom>
        </p:spPr>
      </p:pic>
      <p:pic>
        <p:nvPicPr>
          <p:cNvPr id="23" name="Picture 2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53834" y="2627052"/>
            <a:ext cx="663117" cy="328644"/>
          </a:xfrm>
          <a:prstGeom prst="rect">
            <a:avLst/>
          </a:prstGeom>
        </p:spPr>
      </p:pic>
      <p:pic>
        <p:nvPicPr>
          <p:cNvPr id="24" name="Picture 2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11121900" y="2340287"/>
            <a:ext cx="697875" cy="461621"/>
          </a:xfrm>
          <a:prstGeom prst="rect">
            <a:avLst/>
          </a:prstGeom>
        </p:spPr>
      </p:pic>
      <p:pic>
        <p:nvPicPr>
          <p:cNvPr id="26" name="Picture 2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269204" y="3286708"/>
            <a:ext cx="697710" cy="492032"/>
          </a:xfrm>
          <a:prstGeom prst="rect">
            <a:avLst/>
          </a:prstGeom>
        </p:spPr>
      </p:pic>
      <p:pic>
        <p:nvPicPr>
          <p:cNvPr id="27" name="Picture 2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148413" y="3283437"/>
            <a:ext cx="755366" cy="531109"/>
          </a:xfrm>
          <a:prstGeom prst="rect">
            <a:avLst/>
          </a:prstGeom>
        </p:spPr>
      </p:pic>
      <p:pic>
        <p:nvPicPr>
          <p:cNvPr id="28" name="Picture 2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079088" y="3349376"/>
            <a:ext cx="635853" cy="447978"/>
          </a:xfrm>
          <a:prstGeom prst="rect">
            <a:avLst/>
          </a:prstGeom>
        </p:spPr>
      </p:pic>
      <p:pic>
        <p:nvPicPr>
          <p:cNvPr id="29" name="Picture 2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381820" y="3958875"/>
            <a:ext cx="546546" cy="546546"/>
          </a:xfrm>
          <a:prstGeom prst="rect">
            <a:avLst/>
          </a:prstGeom>
        </p:spPr>
      </p:pic>
      <p:pic>
        <p:nvPicPr>
          <p:cNvPr id="30" name="Picture 2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110136" y="4010991"/>
            <a:ext cx="460289" cy="460289"/>
          </a:xfrm>
          <a:prstGeom prst="rect">
            <a:avLst/>
          </a:prstGeom>
        </p:spPr>
      </p:pic>
      <p:pic>
        <p:nvPicPr>
          <p:cNvPr id="31" name="Picture 30"/>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708616" y="4018031"/>
            <a:ext cx="570979" cy="428234"/>
          </a:xfrm>
          <a:prstGeom prst="rect">
            <a:avLst/>
          </a:prstGeom>
        </p:spPr>
      </p:pic>
      <p:pic>
        <p:nvPicPr>
          <p:cNvPr id="32" name="Picture 3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357791" y="3928772"/>
            <a:ext cx="799734" cy="491494"/>
          </a:xfrm>
          <a:prstGeom prst="rect">
            <a:avLst/>
          </a:prstGeom>
        </p:spPr>
      </p:pic>
      <p:pic>
        <p:nvPicPr>
          <p:cNvPr id="33" name="Picture 3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1247802" y="3995030"/>
            <a:ext cx="571973" cy="476250"/>
          </a:xfrm>
          <a:prstGeom prst="rect">
            <a:avLst/>
          </a:prstGeom>
        </p:spPr>
      </p:pic>
      <p:pic>
        <p:nvPicPr>
          <p:cNvPr id="34" name="Picture 3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366359" y="12482875"/>
            <a:ext cx="1040423" cy="693615"/>
          </a:xfrm>
          <a:prstGeom prst="rect">
            <a:avLst/>
          </a:prstGeom>
        </p:spPr>
      </p:pic>
      <p:pic>
        <p:nvPicPr>
          <p:cNvPr id="37" name="Picture 3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762504" y="12400932"/>
            <a:ext cx="1028603" cy="685800"/>
          </a:xfrm>
          <a:prstGeom prst="rect">
            <a:avLst/>
          </a:prstGeom>
        </p:spPr>
      </p:pic>
      <p:pic>
        <p:nvPicPr>
          <p:cNvPr id="38" name="Picture 3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859794" y="12459244"/>
            <a:ext cx="888023" cy="592015"/>
          </a:xfrm>
          <a:prstGeom prst="rect">
            <a:avLst/>
          </a:prstGeom>
        </p:spPr>
      </p:pic>
      <p:pic>
        <p:nvPicPr>
          <p:cNvPr id="40" name="Picture 39"/>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565937" y="13438263"/>
            <a:ext cx="829408" cy="552939"/>
          </a:xfrm>
          <a:prstGeom prst="rect">
            <a:avLst/>
          </a:prstGeom>
        </p:spPr>
      </p:pic>
      <p:pic>
        <p:nvPicPr>
          <p:cNvPr id="25" name="Picture 2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rot="5400000">
            <a:off x="10653157" y="13421612"/>
            <a:ext cx="990600" cy="742950"/>
          </a:xfrm>
          <a:prstGeom prst="rect">
            <a:avLst/>
          </a:prstGeom>
        </p:spPr>
      </p:pic>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9618059" y="13423085"/>
            <a:ext cx="855607" cy="687577"/>
          </a:xfrm>
          <a:prstGeom prst="rect">
            <a:avLst/>
          </a:prstGeom>
        </p:spPr>
      </p:pic>
    </p:spTree>
    <p:extLst>
      <p:ext uri="{BB962C8B-B14F-4D97-AF65-F5344CB8AC3E}">
        <p14:creationId xmlns:p14="http://schemas.microsoft.com/office/powerpoint/2010/main" val="17221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1272412"/>
              </p:ext>
            </p:extLst>
          </p:nvPr>
        </p:nvGraphicFramePr>
        <p:xfrm>
          <a:off x="216119" y="533400"/>
          <a:ext cx="11650299" cy="4810910"/>
        </p:xfrm>
        <a:graphic>
          <a:graphicData uri="http://schemas.openxmlformats.org/drawingml/2006/table">
            <a:tbl>
              <a:tblPr firstRow="1" bandRow="1">
                <a:tableStyleId>{5C22544A-7EE6-4342-B048-85BDC9FD1C3A}</a:tableStyleId>
              </a:tblPr>
              <a:tblGrid>
                <a:gridCol w="684150">
                  <a:extLst>
                    <a:ext uri="{9D8B030D-6E8A-4147-A177-3AD203B41FA5}">
                      <a16:colId xmlns:a16="http://schemas.microsoft.com/office/drawing/2014/main" val="1634049440"/>
                    </a:ext>
                  </a:extLst>
                </a:gridCol>
                <a:gridCol w="2193230">
                  <a:extLst>
                    <a:ext uri="{9D8B030D-6E8A-4147-A177-3AD203B41FA5}">
                      <a16:colId xmlns:a16="http://schemas.microsoft.com/office/drawing/2014/main" val="3443646502"/>
                    </a:ext>
                  </a:extLst>
                </a:gridCol>
                <a:gridCol w="5147504">
                  <a:extLst>
                    <a:ext uri="{9D8B030D-6E8A-4147-A177-3AD203B41FA5}">
                      <a16:colId xmlns:a16="http://schemas.microsoft.com/office/drawing/2014/main" val="1114491554"/>
                    </a:ext>
                  </a:extLst>
                </a:gridCol>
                <a:gridCol w="3625415">
                  <a:extLst>
                    <a:ext uri="{9D8B030D-6E8A-4147-A177-3AD203B41FA5}">
                      <a16:colId xmlns:a16="http://schemas.microsoft.com/office/drawing/2014/main" val="2106849123"/>
                    </a:ext>
                  </a:extLst>
                </a:gridCol>
              </a:tblGrid>
              <a:tr h="4810910">
                <a:tc>
                  <a:txBody>
                    <a:bodyPr/>
                    <a:lstStyle/>
                    <a:p>
                      <a:pPr algn="ctr"/>
                      <a:r>
                        <a:rPr lang="en-US" sz="900" dirty="0">
                          <a:solidFill>
                            <a:schemeClr val="tx1"/>
                          </a:solidFill>
                        </a:rPr>
                        <a:t>T2</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r>
                        <a:rPr lang="en-US" sz="900" b="1" dirty="0">
                          <a:solidFill>
                            <a:schemeClr val="tx1"/>
                          </a:solidFill>
                        </a:rPr>
                        <a:t>Hearing from partner in health care</a:t>
                      </a: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spc="0" baseline="0" dirty="0">
                          <a:solidFill>
                            <a:schemeClr val="tx1"/>
                          </a:solidFill>
                        </a:rPr>
                        <a:t>(Will most likely be in German)</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spc="0" baseline="0" dirty="0">
                        <a:solidFill>
                          <a:schemeClr val="tx1"/>
                        </a:solidFill>
                      </a:endParaRPr>
                    </a:p>
                    <a:p>
                      <a:pPr rtl="0"/>
                      <a:r>
                        <a:rPr lang="de-CH" sz="900" b="0" i="0" u="none" strike="noStrike" kern="1200" dirty="0">
                          <a:solidFill>
                            <a:schemeClr val="dk1"/>
                          </a:solidFill>
                          <a:effectLst/>
                          <a:latin typeface="+mn-lt"/>
                          <a:ea typeface="+mn-ea"/>
                          <a:cs typeface="+mn-cs"/>
                        </a:rPr>
                        <a:t>- Wie war für dich/das USZ die Situation damals?</a:t>
                      </a:r>
                      <a:endParaRPr lang="de-CH" sz="900" dirty="0">
                        <a:effectLst/>
                      </a:endParaRPr>
                    </a:p>
                    <a:p>
                      <a:pPr rtl="0"/>
                      <a:r>
                        <a:rPr lang="de-CH" sz="900" b="0" i="0" u="none" strike="noStrike" kern="1200" dirty="0">
                          <a:solidFill>
                            <a:schemeClr val="dk1"/>
                          </a:solidFill>
                          <a:effectLst/>
                          <a:latin typeface="+mn-lt"/>
                          <a:ea typeface="+mn-ea"/>
                          <a:cs typeface="+mn-cs"/>
                        </a:rPr>
                        <a:t>- Diese Zusammenarbeit war besonders weil…</a:t>
                      </a:r>
                      <a:endParaRPr lang="de-CH" sz="900" dirty="0">
                        <a:effectLst/>
                      </a:endParaRPr>
                    </a:p>
                    <a:p>
                      <a:pPr rtl="0"/>
                      <a:r>
                        <a:rPr lang="de-CH" sz="900" b="0" i="0" u="none" strike="noStrike" kern="1200" dirty="0">
                          <a:solidFill>
                            <a:schemeClr val="dk1"/>
                          </a:solidFill>
                          <a:effectLst/>
                          <a:latin typeface="+mn-lt"/>
                          <a:ea typeface="+mn-ea"/>
                          <a:cs typeface="+mn-cs"/>
                        </a:rPr>
                        <a:t>- </a:t>
                      </a:r>
                      <a:r>
                        <a:rPr lang="de-CH" sz="900" b="0" i="0" u="none" strike="noStrike" kern="1200" dirty="0" err="1">
                          <a:solidFill>
                            <a:schemeClr val="dk1"/>
                          </a:solidFill>
                          <a:effectLst/>
                          <a:latin typeface="+mn-lt"/>
                          <a:ea typeface="+mn-ea"/>
                          <a:cs typeface="+mn-cs"/>
                        </a:rPr>
                        <a:t>helpfulETH</a:t>
                      </a:r>
                      <a:r>
                        <a:rPr lang="de-CH" sz="900" b="0" i="0" u="none" strike="noStrike" kern="1200" dirty="0">
                          <a:solidFill>
                            <a:schemeClr val="dk1"/>
                          </a:solidFill>
                          <a:effectLst/>
                          <a:latin typeface="+mn-lt"/>
                          <a:ea typeface="+mn-ea"/>
                          <a:cs typeface="+mn-cs"/>
                        </a:rPr>
                        <a:t> hat uns geholfen durch...</a:t>
                      </a:r>
                      <a:endParaRPr lang="de-CH" sz="900" dirty="0">
                        <a:effectLst/>
                      </a:endParaRPr>
                    </a:p>
                    <a:p>
                      <a:r>
                        <a:rPr lang="de-CH" sz="900" b="0" i="0" u="none" strike="noStrike" kern="1200" dirty="0">
                          <a:solidFill>
                            <a:schemeClr val="dk1"/>
                          </a:solidFill>
                          <a:effectLst/>
                          <a:latin typeface="+mn-lt"/>
                          <a:ea typeface="+mn-ea"/>
                          <a:cs typeface="+mn-cs"/>
                        </a:rPr>
                        <a:t>- Ich halte von den Ergebnissen...</a:t>
                      </a: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rtl="0"/>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rtl="0"/>
                      <a:r>
                        <a:rPr lang="de-CH" sz="900" b="0" i="0" u="none" strike="noStrike" kern="1200" dirty="0">
                          <a:solidFill>
                            <a:srgbClr val="800080"/>
                          </a:solidFill>
                          <a:effectLst/>
                          <a:latin typeface="+mn-lt"/>
                          <a:ea typeface="+mn-ea"/>
                          <a:cs typeface="+mn-cs"/>
                        </a:rPr>
                        <a:t>“Vertrauen zwischen ETH und Spital ist wichtig”</a:t>
                      </a:r>
                      <a:endParaRPr lang="de-CH" sz="900" dirty="0">
                        <a:solidFill>
                          <a:srgbClr val="800080"/>
                        </a:solidFill>
                        <a:effectLst/>
                      </a:endParaRPr>
                    </a:p>
                    <a:p>
                      <a:pPr rtl="0"/>
                      <a:r>
                        <a:rPr lang="de-CH" sz="900" b="0" i="0" u="none" strike="noStrike" kern="1200" dirty="0">
                          <a:solidFill>
                            <a:srgbClr val="800080"/>
                          </a:solidFill>
                          <a:effectLst/>
                          <a:latin typeface="+mn-lt"/>
                          <a:ea typeface="+mn-ea"/>
                          <a:cs typeface="+mn-cs"/>
                        </a:rPr>
                        <a:t>“Schnelle Umsetzung”</a:t>
                      </a:r>
                      <a:endParaRPr lang="de-CH" sz="900" dirty="0">
                        <a:solidFill>
                          <a:srgbClr val="800080"/>
                        </a:solidFill>
                        <a:effectLst/>
                      </a:endParaRPr>
                    </a:p>
                    <a:p>
                      <a:pPr rtl="0"/>
                      <a:r>
                        <a:rPr lang="de-CH" sz="900" b="0" i="0" u="none" strike="noStrike" kern="1200" dirty="0">
                          <a:solidFill>
                            <a:srgbClr val="800080"/>
                          </a:solidFill>
                          <a:effectLst/>
                          <a:latin typeface="+mn-lt"/>
                          <a:ea typeface="+mn-ea"/>
                          <a:cs typeface="+mn-cs"/>
                        </a:rPr>
                        <a:t>“Ansprechpartner in Unsicherheit”</a:t>
                      </a:r>
                      <a:endParaRPr lang="de-CH" sz="900" dirty="0">
                        <a:solidFill>
                          <a:srgbClr val="800080"/>
                        </a:solidFill>
                        <a:effectLst/>
                      </a:endParaRPr>
                    </a:p>
                    <a:p>
                      <a:pPr marL="0" lvl="0" indent="0">
                        <a:buFontTx/>
                        <a:buNone/>
                      </a:pPr>
                      <a:endParaRPr lang="en-US" sz="900" kern="1200" baseline="0" dirty="0">
                        <a:solidFill>
                          <a:schemeClr val="dk1"/>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60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0" lvl="0" indent="0">
                        <a:buFontTx/>
                        <a:buNone/>
                      </a:pPr>
                      <a:endParaRPr lang="de-CH" sz="900" kern="1200" dirty="0">
                        <a:solidFill>
                          <a:schemeClr val="dk1"/>
                        </a:solidFill>
                        <a:effectLst/>
                        <a:latin typeface="+mn-lt"/>
                        <a:ea typeface="+mn-ea"/>
                        <a:cs typeface="+mn-cs"/>
                      </a:endParaRP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spc="0" baseline="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900" b="1" dirty="0">
                        <a:solidFill>
                          <a:schemeClr val="tx1"/>
                        </a:solidFill>
                      </a:endParaRPr>
                    </a:p>
                    <a:p>
                      <a:pPr algn="l"/>
                      <a:endParaRPr lang="en-US" sz="900" b="1" dirty="0">
                        <a:solidFill>
                          <a:schemeClr val="tx1"/>
                        </a:solidFill>
                      </a:endParaRPr>
                    </a:p>
                    <a:p>
                      <a:pPr algn="l"/>
                      <a:r>
                        <a:rPr lang="en-US" sz="900" b="1" dirty="0">
                          <a:solidFill>
                            <a:schemeClr val="tx1"/>
                          </a:solidFill>
                        </a:rPr>
                        <a:t>Philipp</a:t>
                      </a:r>
                      <a:r>
                        <a:rPr lang="en-US" sz="900" b="1" baseline="0" dirty="0">
                          <a:solidFill>
                            <a:schemeClr val="tx1"/>
                          </a:solidFill>
                        </a:rPr>
                        <a:t>e Koch interviewed at USZ with PACID-system</a:t>
                      </a:r>
                    </a:p>
                    <a:p>
                      <a:pPr algn="l"/>
                      <a:endParaRPr lang="en-US" sz="900" baseline="0" dirty="0">
                        <a:solidFill>
                          <a:schemeClr val="tx1"/>
                        </a:solidFill>
                      </a:endParaRPr>
                    </a:p>
                    <a:p>
                      <a:pPr algn="l"/>
                      <a:endParaRPr lang="en-US" sz="900" baseline="0" dirty="0">
                        <a:solidFill>
                          <a:schemeClr val="tx1"/>
                        </a:solidFill>
                      </a:endParaRPr>
                    </a:p>
                    <a:p>
                      <a:pPr algn="l"/>
                      <a:r>
                        <a:rPr lang="en-US" sz="900" b="0" baseline="0" dirty="0">
                          <a:solidFill>
                            <a:schemeClr val="tx1"/>
                          </a:solidFill>
                        </a:rPr>
                        <a:t>Photos that could be used:</a:t>
                      </a: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endParaRPr lang="en-US" sz="900" baseline="0" dirty="0">
                        <a:solidFill>
                          <a:schemeClr val="tx1"/>
                        </a:solidFill>
                      </a:endParaRPr>
                    </a:p>
                    <a:p>
                      <a:pPr algn="l"/>
                      <a:r>
                        <a:rPr lang="en-US" sz="900" b="0" baseline="0" dirty="0">
                          <a:solidFill>
                            <a:schemeClr val="tx1"/>
                          </a:solidFill>
                        </a:rPr>
                        <a:t>And </a:t>
                      </a:r>
                      <a:r>
                        <a:rPr lang="en-US" sz="900" b="0" baseline="0" dirty="0" err="1">
                          <a:solidFill>
                            <a:schemeClr val="tx1"/>
                          </a:solidFill>
                        </a:rPr>
                        <a:t>Pacid</a:t>
                      </a:r>
                      <a:r>
                        <a:rPr lang="en-US" sz="900" b="0" baseline="0" dirty="0">
                          <a:solidFill>
                            <a:schemeClr val="tx1"/>
                          </a:solidFill>
                        </a:rPr>
                        <a:t>-animation in background: </a:t>
                      </a:r>
                      <a:r>
                        <a:rPr lang="en-US" sz="1000" b="0" i="0" u="sng" kern="1200" dirty="0">
                          <a:solidFill>
                            <a:schemeClr val="dk1"/>
                          </a:solidFill>
                          <a:effectLst/>
                          <a:latin typeface="+mn-lt"/>
                          <a:ea typeface="+mn-ea"/>
                          <a:cs typeface="+mn-cs"/>
                          <a:hlinkClick r:id="rId2"/>
                        </a:rPr>
                        <a:t>https://helpfuleth.slack.com/files/U01042S33T18/F011ZNNFJ1W/file_from_ios.mp4</a:t>
                      </a:r>
                      <a:r>
                        <a:rPr lang="en-US" sz="1000" b="0" i="0" u="sng" kern="1200" dirty="0">
                          <a:solidFill>
                            <a:schemeClr val="dk1"/>
                          </a:solidFill>
                          <a:effectLst/>
                          <a:latin typeface="+mn-lt"/>
                          <a:ea typeface="+mn-ea"/>
                          <a:cs typeface="+mn-cs"/>
                        </a:rPr>
                        <a:t> </a:t>
                      </a:r>
                    </a:p>
                    <a:p>
                      <a:pPr algn="l"/>
                      <a:endParaRPr lang="en-US" sz="1000" b="0" i="0" u="sng" kern="1200" dirty="0">
                        <a:solidFill>
                          <a:schemeClr val="dk1"/>
                        </a:solidFill>
                        <a:effectLst/>
                        <a:latin typeface="+mn-lt"/>
                        <a:ea typeface="+mn-ea"/>
                        <a:cs typeface="+mn-cs"/>
                      </a:endParaRPr>
                    </a:p>
                    <a:p>
                      <a:pPr algn="l"/>
                      <a:r>
                        <a:rPr lang="en-US" sz="900" b="0" i="0" baseline="0" dirty="0">
                          <a:solidFill>
                            <a:schemeClr val="tx1"/>
                          </a:solidFill>
                        </a:rPr>
                        <a:t>And hopefully some filming from USZ</a:t>
                      </a:r>
                      <a:endParaRPr lang="en-US" sz="900" b="0" i="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503417"/>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966" y="1547247"/>
            <a:ext cx="809463" cy="5040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7027" y="1483560"/>
            <a:ext cx="584592" cy="779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8456429" y="2263016"/>
            <a:ext cx="706536" cy="5299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1128" y="2985700"/>
            <a:ext cx="935899" cy="45495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1369" y="2329828"/>
            <a:ext cx="675902" cy="83727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015681" y="1532260"/>
            <a:ext cx="692107" cy="51908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2579" y="2166694"/>
            <a:ext cx="541910" cy="72254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6594" y="2983288"/>
            <a:ext cx="839252" cy="62943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4741" y="2983288"/>
            <a:ext cx="784993" cy="588745"/>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49797" y="2161526"/>
            <a:ext cx="533682" cy="711576"/>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35846" y="1506298"/>
            <a:ext cx="672124" cy="504093"/>
          </a:xfrm>
          <a:prstGeom prst="rect">
            <a:avLst/>
          </a:prstGeom>
        </p:spPr>
      </p:pic>
    </p:spTree>
    <p:extLst>
      <p:ext uri="{BB962C8B-B14F-4D97-AF65-F5344CB8AC3E}">
        <p14:creationId xmlns:p14="http://schemas.microsoft.com/office/powerpoint/2010/main" val="426540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7729658"/>
              </p:ext>
            </p:extLst>
          </p:nvPr>
        </p:nvGraphicFramePr>
        <p:xfrm>
          <a:off x="166254" y="329334"/>
          <a:ext cx="11650299" cy="5386754"/>
        </p:xfrm>
        <a:graphic>
          <a:graphicData uri="http://schemas.openxmlformats.org/drawingml/2006/table">
            <a:tbl>
              <a:tblPr firstRow="1" bandRow="1">
                <a:tableStyleId>{5C22544A-7EE6-4342-B048-85BDC9FD1C3A}</a:tableStyleId>
              </a:tblPr>
              <a:tblGrid>
                <a:gridCol w="684150">
                  <a:extLst>
                    <a:ext uri="{9D8B030D-6E8A-4147-A177-3AD203B41FA5}">
                      <a16:colId xmlns:a16="http://schemas.microsoft.com/office/drawing/2014/main" val="591869052"/>
                    </a:ext>
                  </a:extLst>
                </a:gridCol>
                <a:gridCol w="2193230">
                  <a:extLst>
                    <a:ext uri="{9D8B030D-6E8A-4147-A177-3AD203B41FA5}">
                      <a16:colId xmlns:a16="http://schemas.microsoft.com/office/drawing/2014/main" val="3183447704"/>
                    </a:ext>
                  </a:extLst>
                </a:gridCol>
                <a:gridCol w="5147504">
                  <a:extLst>
                    <a:ext uri="{9D8B030D-6E8A-4147-A177-3AD203B41FA5}">
                      <a16:colId xmlns:a16="http://schemas.microsoft.com/office/drawing/2014/main" val="1549965395"/>
                    </a:ext>
                  </a:extLst>
                </a:gridCol>
                <a:gridCol w="3625415">
                  <a:extLst>
                    <a:ext uri="{9D8B030D-6E8A-4147-A177-3AD203B41FA5}">
                      <a16:colId xmlns:a16="http://schemas.microsoft.com/office/drawing/2014/main" val="3910351657"/>
                    </a:ext>
                  </a:extLst>
                </a:gridCol>
              </a:tblGrid>
              <a:tr h="5386754">
                <a:tc>
                  <a:txBody>
                    <a:bodyPr/>
                    <a:lstStyle/>
                    <a:p>
                      <a:pPr algn="ctr"/>
                      <a:r>
                        <a:rPr lang="en-US" sz="900" dirty="0">
                          <a:solidFill>
                            <a:schemeClr val="tx1"/>
                          </a:solidFill>
                        </a:rPr>
                        <a:t>T3</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Hearing from project volunteer</a:t>
                      </a: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buFontTx/>
                        <a:buNone/>
                      </a:pPr>
                      <a:r>
                        <a:rPr lang="en-US" sz="900" b="0" kern="1200" dirty="0">
                          <a:solidFill>
                            <a:schemeClr val="dk1"/>
                          </a:solidFill>
                          <a:effectLst/>
                          <a:latin typeface="+mn-lt"/>
                          <a:ea typeface="+mn-ea"/>
                          <a:cs typeface="+mn-cs"/>
                        </a:rPr>
                        <a:t>(Will</a:t>
                      </a:r>
                      <a:r>
                        <a:rPr lang="en-US" sz="900" b="0" kern="1200" baseline="0" dirty="0">
                          <a:solidFill>
                            <a:schemeClr val="dk1"/>
                          </a:solidFill>
                          <a:effectLst/>
                          <a:latin typeface="+mn-lt"/>
                          <a:ea typeface="+mn-ea"/>
                          <a:cs typeface="+mn-cs"/>
                        </a:rPr>
                        <a:t> maybe be in French)</a:t>
                      </a:r>
                    </a:p>
                    <a:p>
                      <a:pPr marL="0" lvl="0" indent="0">
                        <a:buFontTx/>
                        <a:buNone/>
                      </a:pPr>
                      <a:endParaRPr lang="en-US" sz="900" b="0" kern="1200" dirty="0">
                        <a:solidFill>
                          <a:schemeClr val="dk1"/>
                        </a:solidFill>
                        <a:effectLst/>
                        <a:latin typeface="+mn-lt"/>
                        <a:ea typeface="+mn-ea"/>
                        <a:cs typeface="+mn-cs"/>
                      </a:endParaRPr>
                    </a:p>
                    <a:p>
                      <a:pPr marL="171450" lvl="0" indent="-171450">
                        <a:buFontTx/>
                        <a:buChar char="-"/>
                      </a:pPr>
                      <a:r>
                        <a:rPr lang="en-US" sz="900" b="0" kern="1200" dirty="0">
                          <a:solidFill>
                            <a:schemeClr val="dk1"/>
                          </a:solidFill>
                          <a:effectLst/>
                          <a:latin typeface="+mn-lt"/>
                          <a:ea typeface="+mn-ea"/>
                          <a:cs typeface="+mn-cs"/>
                        </a:rPr>
                        <a:t>I</a:t>
                      </a:r>
                      <a:r>
                        <a:rPr lang="en-US" sz="900" b="0" kern="1200" baseline="0" dirty="0">
                          <a:solidFill>
                            <a:schemeClr val="dk1"/>
                          </a:solidFill>
                          <a:effectLst/>
                          <a:latin typeface="+mn-lt"/>
                          <a:ea typeface="+mn-ea"/>
                          <a:cs typeface="+mn-cs"/>
                        </a:rPr>
                        <a:t> j</a:t>
                      </a:r>
                      <a:r>
                        <a:rPr lang="en-US" sz="900" b="0" kern="1200" dirty="0">
                          <a:solidFill>
                            <a:schemeClr val="dk1"/>
                          </a:solidFill>
                          <a:effectLst/>
                          <a:latin typeface="+mn-lt"/>
                          <a:ea typeface="+mn-ea"/>
                          <a:cs typeface="+mn-cs"/>
                        </a:rPr>
                        <a:t>oined </a:t>
                      </a:r>
                      <a:r>
                        <a:rPr lang="en-US" sz="900" b="0" kern="1200" dirty="0" err="1">
                          <a:solidFill>
                            <a:schemeClr val="dk1"/>
                          </a:solidFill>
                          <a:effectLst/>
                          <a:latin typeface="+mn-lt"/>
                          <a:ea typeface="+mn-ea"/>
                          <a:cs typeface="+mn-cs"/>
                        </a:rPr>
                        <a:t>helpfulETH</a:t>
                      </a:r>
                      <a:r>
                        <a:rPr lang="en-US" sz="900" b="0" kern="1200" dirty="0">
                          <a:solidFill>
                            <a:schemeClr val="dk1"/>
                          </a:solidFill>
                          <a:effectLst/>
                          <a:latin typeface="+mn-lt"/>
                          <a:ea typeface="+mn-ea"/>
                          <a:cs typeface="+mn-cs"/>
                        </a:rPr>
                        <a:t> as a volunteer</a:t>
                      </a:r>
                      <a:r>
                        <a:rPr lang="en-US" sz="900" b="0" kern="1200" baseline="0" dirty="0">
                          <a:solidFill>
                            <a:schemeClr val="dk1"/>
                          </a:solidFill>
                          <a:effectLst/>
                          <a:latin typeface="+mn-lt"/>
                          <a:ea typeface="+mn-ea"/>
                          <a:cs typeface="+mn-cs"/>
                        </a:rPr>
                        <a:t> because…</a:t>
                      </a:r>
                      <a:endParaRPr lang="de-CH" sz="900" b="0" kern="1200" dirty="0">
                        <a:solidFill>
                          <a:schemeClr val="dk1"/>
                        </a:solidFill>
                        <a:effectLst/>
                        <a:latin typeface="+mn-lt"/>
                        <a:ea typeface="+mn-ea"/>
                        <a:cs typeface="+mn-cs"/>
                      </a:endParaRPr>
                    </a:p>
                    <a:p>
                      <a:pPr marL="171450" lvl="0" indent="-171450">
                        <a:buFontTx/>
                        <a:buChar char="-"/>
                      </a:pPr>
                      <a:r>
                        <a:rPr lang="de-CH" sz="900" b="0" kern="1200" dirty="0">
                          <a:solidFill>
                            <a:schemeClr val="dk1"/>
                          </a:solidFill>
                          <a:effectLst/>
                          <a:latin typeface="+mn-lt"/>
                          <a:ea typeface="+mn-ea"/>
                          <a:cs typeface="+mn-cs"/>
                        </a:rPr>
                        <a:t>The </a:t>
                      </a:r>
                      <a:r>
                        <a:rPr lang="de-CH" sz="900" b="0" kern="1200" dirty="0" err="1">
                          <a:solidFill>
                            <a:schemeClr val="dk1"/>
                          </a:solidFill>
                          <a:effectLst/>
                          <a:latin typeface="+mn-lt"/>
                          <a:ea typeface="+mn-ea"/>
                          <a:cs typeface="+mn-cs"/>
                        </a:rPr>
                        <a:t>project</a:t>
                      </a:r>
                      <a:r>
                        <a:rPr lang="de-CH" sz="900" b="0" kern="1200" dirty="0">
                          <a:solidFill>
                            <a:schemeClr val="dk1"/>
                          </a:solidFill>
                          <a:effectLst/>
                          <a:latin typeface="+mn-lt"/>
                          <a:ea typeface="+mn-ea"/>
                          <a:cs typeface="+mn-cs"/>
                        </a:rPr>
                        <a:t> </a:t>
                      </a:r>
                      <a:r>
                        <a:rPr lang="de-CH" sz="900" b="0" kern="1200" dirty="0" err="1">
                          <a:solidFill>
                            <a:schemeClr val="dk1"/>
                          </a:solidFill>
                          <a:effectLst/>
                          <a:latin typeface="+mn-lt"/>
                          <a:ea typeface="+mn-ea"/>
                          <a:cs typeface="+mn-cs"/>
                        </a:rPr>
                        <a:t>teams</a:t>
                      </a:r>
                      <a:r>
                        <a:rPr lang="de-CH" sz="900" b="0" kern="1200" dirty="0">
                          <a:solidFill>
                            <a:schemeClr val="dk1"/>
                          </a:solidFill>
                          <a:effectLst/>
                          <a:latin typeface="+mn-lt"/>
                          <a:ea typeface="+mn-ea"/>
                          <a:cs typeface="+mn-cs"/>
                        </a:rPr>
                        <a:t> </a:t>
                      </a:r>
                      <a:r>
                        <a:rPr lang="de-CH" sz="900" b="0" kern="1200" dirty="0" err="1">
                          <a:solidFill>
                            <a:schemeClr val="dk1"/>
                          </a:solidFill>
                          <a:effectLst/>
                          <a:latin typeface="+mn-lt"/>
                          <a:ea typeface="+mn-ea"/>
                          <a:cs typeface="+mn-cs"/>
                        </a:rPr>
                        <a:t>were</a:t>
                      </a:r>
                      <a:r>
                        <a:rPr lang="de-CH" sz="900" b="0" kern="1200" dirty="0">
                          <a:solidFill>
                            <a:schemeClr val="dk1"/>
                          </a:solidFill>
                          <a:effectLst/>
                          <a:latin typeface="+mn-lt"/>
                          <a:ea typeface="+mn-ea"/>
                          <a:cs typeface="+mn-cs"/>
                        </a:rPr>
                        <a:t> </a:t>
                      </a:r>
                      <a:r>
                        <a:rPr lang="de-CH" sz="900" b="0" kern="1200" dirty="0" err="1">
                          <a:solidFill>
                            <a:schemeClr val="dk1"/>
                          </a:solidFill>
                          <a:effectLst/>
                          <a:latin typeface="+mn-lt"/>
                          <a:ea typeface="+mn-ea"/>
                          <a:cs typeface="+mn-cs"/>
                        </a:rPr>
                        <a:t>organized</a:t>
                      </a:r>
                      <a:r>
                        <a:rPr lang="de-CH" sz="900" b="0" kern="1200" dirty="0">
                          <a:solidFill>
                            <a:schemeClr val="dk1"/>
                          </a:solidFill>
                          <a:effectLst/>
                          <a:latin typeface="+mn-lt"/>
                          <a:ea typeface="+mn-ea"/>
                          <a:cs typeface="+mn-cs"/>
                        </a:rPr>
                        <a:t>…</a:t>
                      </a:r>
                      <a:endParaRPr lang="de-CH" sz="900" b="0" kern="1200" baseline="0" dirty="0">
                        <a:solidFill>
                          <a:schemeClr val="dk1"/>
                        </a:solidFill>
                        <a:effectLst/>
                        <a:latin typeface="+mn-lt"/>
                        <a:ea typeface="+mn-ea"/>
                        <a:cs typeface="+mn-cs"/>
                      </a:endParaRPr>
                    </a:p>
                    <a:p>
                      <a:pPr marL="171450" lvl="0" indent="-171450">
                        <a:buFontTx/>
                        <a:buChar char="-"/>
                      </a:pPr>
                      <a:r>
                        <a:rPr lang="de-CH" sz="900" b="0" kern="1200" baseline="0" dirty="0" err="1">
                          <a:solidFill>
                            <a:schemeClr val="dk1"/>
                          </a:solidFill>
                          <a:effectLst/>
                          <a:latin typeface="+mn-lt"/>
                          <a:ea typeface="+mn-ea"/>
                          <a:cs typeface="+mn-cs"/>
                        </a:rPr>
                        <a:t>My</a:t>
                      </a:r>
                      <a:r>
                        <a:rPr lang="de-CH" sz="900" b="0" kern="1200" baseline="0" dirty="0">
                          <a:solidFill>
                            <a:schemeClr val="dk1"/>
                          </a:solidFill>
                          <a:effectLst/>
                          <a:latin typeface="+mn-lt"/>
                          <a:ea typeface="+mn-ea"/>
                          <a:cs typeface="+mn-cs"/>
                        </a:rPr>
                        <a:t> </a:t>
                      </a:r>
                      <a:r>
                        <a:rPr lang="de-CH" sz="900" b="0" kern="1200" baseline="0" dirty="0" err="1">
                          <a:solidFill>
                            <a:schemeClr val="dk1"/>
                          </a:solidFill>
                          <a:effectLst/>
                          <a:latin typeface="+mn-lt"/>
                          <a:ea typeface="+mn-ea"/>
                          <a:cs typeface="+mn-cs"/>
                        </a:rPr>
                        <a:t>greatest</a:t>
                      </a:r>
                      <a:r>
                        <a:rPr lang="en-US" sz="900" b="0" kern="1200" dirty="0">
                          <a:solidFill>
                            <a:schemeClr val="dk1"/>
                          </a:solidFill>
                          <a:effectLst/>
                          <a:latin typeface="+mn-lt"/>
                          <a:ea typeface="+mn-ea"/>
                          <a:cs typeface="+mn-cs"/>
                        </a:rPr>
                        <a:t> takeaway from </a:t>
                      </a:r>
                      <a:r>
                        <a:rPr lang="en-US" sz="900" b="0" kern="1200" dirty="0" err="1">
                          <a:solidFill>
                            <a:schemeClr val="dk1"/>
                          </a:solidFill>
                          <a:effectLst/>
                          <a:latin typeface="+mn-lt"/>
                          <a:ea typeface="+mn-ea"/>
                          <a:cs typeface="+mn-cs"/>
                        </a:rPr>
                        <a:t>helpfulETH</a:t>
                      </a:r>
                      <a:r>
                        <a:rPr lang="en-US" sz="900" b="0" kern="1200" baseline="0" dirty="0">
                          <a:solidFill>
                            <a:schemeClr val="dk1"/>
                          </a:solidFill>
                          <a:effectLst/>
                          <a:latin typeface="+mn-lt"/>
                          <a:ea typeface="+mn-ea"/>
                          <a:cs typeface="+mn-cs"/>
                        </a:rPr>
                        <a:t> is… </a:t>
                      </a:r>
                    </a:p>
                    <a:p>
                      <a:pPr marL="0" lvl="0" indent="0">
                        <a:buFontTx/>
                        <a:buNone/>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“Making a real difference in people’s lives”</a:t>
                      </a:r>
                      <a:endParaRPr lang="de-CH" sz="900" b="0" i="0" u="none" strike="noStrike" kern="1200" dirty="0">
                        <a:solidFill>
                          <a:srgbClr val="800080"/>
                        </a:solidFill>
                        <a:effectLst/>
                        <a:latin typeface="+mn-lt"/>
                        <a:ea typeface="+mn-ea"/>
                        <a:cs typeface="+mn-cs"/>
                      </a:endParaRPr>
                    </a:p>
                    <a:p>
                      <a:pPr marL="0" lvl="0" indent="0">
                        <a:buFontTx/>
                        <a:buNone/>
                      </a:pPr>
                      <a:r>
                        <a:rPr lang="en-US" sz="900" b="0" kern="1200" baseline="0" dirty="0">
                          <a:solidFill>
                            <a:srgbClr val="800080"/>
                          </a:solidFill>
                          <a:effectLst/>
                          <a:latin typeface="+mn-lt"/>
                          <a:ea typeface="+mn-ea"/>
                          <a:cs typeface="+mn-cs"/>
                        </a:rPr>
                        <a:t>“Projects worked independently, supported by </a:t>
                      </a:r>
                      <a:r>
                        <a:rPr lang="en-US" sz="900" b="0" kern="1200" baseline="0" dirty="0" err="1">
                          <a:solidFill>
                            <a:srgbClr val="800080"/>
                          </a:solidFill>
                          <a:effectLst/>
                          <a:latin typeface="+mn-lt"/>
                          <a:ea typeface="+mn-ea"/>
                          <a:cs typeface="+mn-cs"/>
                        </a:rPr>
                        <a:t>helpfulETH</a:t>
                      </a:r>
                      <a:r>
                        <a:rPr lang="en-US" sz="900" b="0" kern="1200" baseline="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baseline="0" dirty="0">
                          <a:solidFill>
                            <a:srgbClr val="800080"/>
                          </a:solidFill>
                          <a:effectLst/>
                          <a:latin typeface="+mn-lt"/>
                          <a:ea typeface="+mn-ea"/>
                          <a:cs typeface="+mn-cs"/>
                        </a:rPr>
                        <a:t>“Teamwork”</a:t>
                      </a:r>
                    </a:p>
                    <a:p>
                      <a:pPr marL="0" lvl="0" indent="0">
                        <a:buFontTx/>
                        <a:buNone/>
                      </a:pPr>
                      <a:r>
                        <a:rPr lang="en-US" sz="900" b="0" kern="1200" baseline="0" dirty="0">
                          <a:solidFill>
                            <a:srgbClr val="800080"/>
                          </a:solidFill>
                          <a:effectLst/>
                          <a:latin typeface="+mn-lt"/>
                          <a:ea typeface="+mn-ea"/>
                          <a:cs typeface="+mn-cs"/>
                        </a:rPr>
                        <a:t>“Put my ETH-knowledge to concrete use”</a:t>
                      </a: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40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171450" lvl="0" indent="-171450">
                        <a:buFontTx/>
                        <a:buChar char="-"/>
                      </a:pPr>
                      <a:endParaRPr lang="de-CH" sz="900" kern="1200" dirty="0">
                        <a:solidFill>
                          <a:schemeClr val="dk1"/>
                        </a:solidFill>
                        <a:effectLst/>
                        <a:latin typeface="+mn-lt"/>
                        <a:ea typeface="+mn-ea"/>
                        <a:cs typeface="+mn-cs"/>
                      </a:endParaRPr>
                    </a:p>
                    <a:p>
                      <a:endParaRPr lang="en-US" sz="90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0" baseline="0" dirty="0">
                        <a:solidFill>
                          <a:schemeClr val="tx1"/>
                        </a:solidFill>
                      </a:endParaRPr>
                    </a:p>
                    <a:p>
                      <a:r>
                        <a:rPr lang="en-US" sz="900" b="1" baseline="0" dirty="0">
                          <a:solidFill>
                            <a:schemeClr val="tx1"/>
                          </a:solidFill>
                        </a:rPr>
                        <a:t>Petra </a:t>
                      </a:r>
                      <a:r>
                        <a:rPr lang="en-US" sz="900" b="1" baseline="0" dirty="0" err="1">
                          <a:solidFill>
                            <a:schemeClr val="tx1"/>
                          </a:solidFill>
                        </a:rPr>
                        <a:t>Guschauski</a:t>
                      </a:r>
                      <a:r>
                        <a:rPr lang="en-US" sz="900" b="1" baseline="0" dirty="0">
                          <a:solidFill>
                            <a:schemeClr val="tx1"/>
                          </a:solidFill>
                        </a:rPr>
                        <a:t> interviewed at Makerspace, ETH (</a:t>
                      </a:r>
                      <a:r>
                        <a:rPr lang="en-US" sz="900" b="1" baseline="0" dirty="0" err="1">
                          <a:solidFill>
                            <a:schemeClr val="tx1"/>
                          </a:solidFill>
                        </a:rPr>
                        <a:t>Höngg</a:t>
                      </a:r>
                      <a:r>
                        <a:rPr lang="en-US" sz="900" b="1" baseline="0" dirty="0">
                          <a:solidFill>
                            <a:schemeClr val="tx1"/>
                          </a:solidFill>
                        </a:rPr>
                        <a:t>) with Decathlon Mask and 3D printers</a:t>
                      </a:r>
                    </a:p>
                    <a:p>
                      <a:endParaRPr lang="en-US" sz="900" b="0" baseline="0" dirty="0">
                        <a:solidFill>
                          <a:schemeClr val="tx1"/>
                        </a:solidFill>
                      </a:endParaRPr>
                    </a:p>
                    <a:p>
                      <a:r>
                        <a:rPr lang="en-US" sz="900" b="0" baseline="0" dirty="0">
                          <a:solidFill>
                            <a:schemeClr val="tx1"/>
                          </a:solidFill>
                        </a:rPr>
                        <a:t>Photos that could be used:</a:t>
                      </a:r>
                    </a:p>
                    <a:p>
                      <a:endParaRPr lang="en-US" sz="900" b="0" baseline="0" dirty="0">
                        <a:solidFill>
                          <a:schemeClr val="tx1"/>
                        </a:solidFill>
                      </a:endParaRPr>
                    </a:p>
                    <a:p>
                      <a:endParaRPr lang="en-US" sz="900" b="0" baseline="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endParaRPr lang="en-US" sz="900" b="0" dirty="0">
                        <a:solidFill>
                          <a:schemeClr val="tx1"/>
                        </a:solidFill>
                      </a:endParaRPr>
                    </a:p>
                    <a:p>
                      <a:r>
                        <a:rPr lang="en-US" sz="900" b="0" dirty="0">
                          <a:solidFill>
                            <a:schemeClr val="tx1"/>
                          </a:solidFill>
                        </a:rPr>
                        <a:t>Video in background: For example “time</a:t>
                      </a:r>
                      <a:r>
                        <a:rPr lang="en-US" sz="900" b="0" baseline="0" dirty="0">
                          <a:solidFill>
                            <a:schemeClr val="tx1"/>
                          </a:solidFill>
                        </a:rPr>
                        <a:t> warp” of word cloud in Town Hall (08:02-09:48):</a:t>
                      </a:r>
                      <a:br>
                        <a:rPr lang="en-US" sz="900" i="1" u="sng" kern="1200" dirty="0">
                          <a:solidFill>
                            <a:schemeClr val="dk1"/>
                          </a:solidFill>
                          <a:effectLst/>
                          <a:latin typeface="+mn-lt"/>
                          <a:ea typeface="+mn-ea"/>
                          <a:cs typeface="+mn-cs"/>
                        </a:rPr>
                      </a:br>
                      <a:r>
                        <a:rPr lang="en-US" sz="900" b="0" i="0" u="sng" kern="1200" dirty="0">
                          <a:solidFill>
                            <a:schemeClr val="dk1"/>
                          </a:solidFill>
                          <a:effectLst/>
                          <a:latin typeface="+mn-lt"/>
                          <a:ea typeface="+mn-ea"/>
                          <a:cs typeface="+mn-cs"/>
                          <a:hlinkClick r:id="rId2"/>
                        </a:rPr>
                        <a:t>https://drive.google.com/drive/folders/1KUdwH3JBK7BbozXILneIDY7l5zcmU2Y3Z?usp=sharing</a:t>
                      </a:r>
                      <a:endParaRPr lang="en-US" sz="900" b="0" i="0" u="sng" kern="1200" dirty="0">
                        <a:solidFill>
                          <a:schemeClr val="dk1"/>
                        </a:solidFill>
                        <a:effectLst/>
                        <a:latin typeface="+mn-lt"/>
                        <a:ea typeface="+mn-ea"/>
                        <a:cs typeface="+mn-cs"/>
                      </a:endParaRPr>
                    </a:p>
                    <a:p>
                      <a:endParaRPr lang="en-US" sz="1000" b="0" dirty="0">
                        <a:solidFill>
                          <a:schemeClr val="tx1"/>
                        </a:solidFill>
                      </a:endParaRPr>
                    </a:p>
                    <a:p>
                      <a:r>
                        <a:rPr lang="en-US" sz="900" b="0" dirty="0">
                          <a:solidFill>
                            <a:schemeClr val="tx1"/>
                          </a:solidFill>
                        </a:rPr>
                        <a:t>And hopefully some footage from </a:t>
                      </a:r>
                      <a:r>
                        <a:rPr lang="en-US" sz="900" b="0" dirty="0" err="1">
                          <a:solidFill>
                            <a:schemeClr val="tx1"/>
                          </a:solidFill>
                        </a:rPr>
                        <a:t>Hönggerberg</a:t>
                      </a:r>
                      <a:r>
                        <a:rPr lang="en-US" sz="900" b="0" dirty="0">
                          <a:solidFill>
                            <a:schemeClr val="tx1"/>
                          </a:solidFill>
                        </a:rPr>
                        <a:t> –</a:t>
                      </a:r>
                      <a:r>
                        <a:rPr lang="en-US" sz="900" b="0" baseline="0" dirty="0">
                          <a:solidFill>
                            <a:schemeClr val="tx1"/>
                          </a:solidFill>
                        </a:rPr>
                        <a:t> room dividers and Makerspace.</a:t>
                      </a:r>
                      <a:endParaRPr lang="en-US" sz="900" b="0" i="0" dirty="0">
                        <a:solidFill>
                          <a:schemeClr val="tx1"/>
                        </a:solidFill>
                      </a:endParaRP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7597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868" y="1219129"/>
            <a:ext cx="1040423" cy="6936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0052" y="1219129"/>
            <a:ext cx="888023" cy="5920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868" y="2067704"/>
            <a:ext cx="829408" cy="55293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9836" y="1219129"/>
            <a:ext cx="1028603" cy="685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7868" y="2899157"/>
            <a:ext cx="545460" cy="89639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5564" y="3022711"/>
            <a:ext cx="888977" cy="49777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7353" y="3221230"/>
            <a:ext cx="719846" cy="53692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8291" y="2067704"/>
            <a:ext cx="855607" cy="687577"/>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0217362" y="2155936"/>
            <a:ext cx="990600" cy="742950"/>
          </a:xfrm>
          <a:prstGeom prst="rect">
            <a:avLst/>
          </a:prstGeom>
        </p:spPr>
      </p:pic>
    </p:spTree>
    <p:extLst>
      <p:ext uri="{BB962C8B-B14F-4D97-AF65-F5344CB8AC3E}">
        <p14:creationId xmlns:p14="http://schemas.microsoft.com/office/powerpoint/2010/main" val="194411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418841"/>
              </p:ext>
            </p:extLst>
          </p:nvPr>
        </p:nvGraphicFramePr>
        <p:xfrm>
          <a:off x="145472" y="1430771"/>
          <a:ext cx="11650299" cy="4392054"/>
        </p:xfrm>
        <a:graphic>
          <a:graphicData uri="http://schemas.openxmlformats.org/drawingml/2006/table">
            <a:tbl>
              <a:tblPr firstRow="1" bandRow="1">
                <a:tableStyleId>{5C22544A-7EE6-4342-B048-85BDC9FD1C3A}</a:tableStyleId>
              </a:tblPr>
              <a:tblGrid>
                <a:gridCol w="684150">
                  <a:extLst>
                    <a:ext uri="{9D8B030D-6E8A-4147-A177-3AD203B41FA5}">
                      <a16:colId xmlns:a16="http://schemas.microsoft.com/office/drawing/2014/main" val="4256726239"/>
                    </a:ext>
                  </a:extLst>
                </a:gridCol>
                <a:gridCol w="2193230">
                  <a:extLst>
                    <a:ext uri="{9D8B030D-6E8A-4147-A177-3AD203B41FA5}">
                      <a16:colId xmlns:a16="http://schemas.microsoft.com/office/drawing/2014/main" val="2638884471"/>
                    </a:ext>
                  </a:extLst>
                </a:gridCol>
                <a:gridCol w="5147504">
                  <a:extLst>
                    <a:ext uri="{9D8B030D-6E8A-4147-A177-3AD203B41FA5}">
                      <a16:colId xmlns:a16="http://schemas.microsoft.com/office/drawing/2014/main" val="1860794318"/>
                    </a:ext>
                  </a:extLst>
                </a:gridCol>
                <a:gridCol w="3625415">
                  <a:extLst>
                    <a:ext uri="{9D8B030D-6E8A-4147-A177-3AD203B41FA5}">
                      <a16:colId xmlns:a16="http://schemas.microsoft.com/office/drawing/2014/main" val="3669645495"/>
                    </a:ext>
                  </a:extLst>
                </a:gridCol>
              </a:tblGrid>
              <a:tr h="2288934">
                <a:tc>
                  <a:txBody>
                    <a:bodyPr/>
                    <a:lstStyle/>
                    <a:p>
                      <a:pPr algn="ctr"/>
                      <a:r>
                        <a:rPr lang="en-US" sz="900" dirty="0">
                          <a:solidFill>
                            <a:schemeClr val="tx1"/>
                          </a:solidFill>
                        </a:rPr>
                        <a:t>T4</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Hearing from ETH</a:t>
                      </a:r>
                      <a:r>
                        <a:rPr lang="en-US" sz="900" b="1" baseline="0" dirty="0">
                          <a:solidFill>
                            <a:schemeClr val="tx1"/>
                          </a:solidFill>
                        </a:rPr>
                        <a:t> key person</a:t>
                      </a:r>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buFontTx/>
                        <a:buChar char="-"/>
                      </a:pPr>
                      <a:r>
                        <a:rPr lang="en-US" sz="900" b="0" kern="1200" dirty="0" err="1">
                          <a:solidFill>
                            <a:schemeClr val="dk1"/>
                          </a:solidFill>
                          <a:effectLst/>
                          <a:latin typeface="+mn-lt"/>
                          <a:ea typeface="+mn-ea"/>
                          <a:cs typeface="+mn-cs"/>
                        </a:rPr>
                        <a:t>helpfulETH</a:t>
                      </a:r>
                      <a:r>
                        <a:rPr lang="en-US" sz="900" b="0" kern="1200" baseline="0" dirty="0">
                          <a:solidFill>
                            <a:schemeClr val="dk1"/>
                          </a:solidFill>
                          <a:effectLst/>
                          <a:latin typeface="+mn-lt"/>
                          <a:ea typeface="+mn-ea"/>
                          <a:cs typeface="+mn-cs"/>
                        </a:rPr>
                        <a:t> has shown…</a:t>
                      </a:r>
                    </a:p>
                    <a:p>
                      <a:pPr marL="171450" lvl="0" indent="-171450">
                        <a:buFontTx/>
                        <a:buChar char="-"/>
                      </a:pPr>
                      <a:r>
                        <a:rPr lang="en-US" sz="900" b="0" kern="1200" baseline="0" dirty="0">
                          <a:solidFill>
                            <a:schemeClr val="dk1"/>
                          </a:solidFill>
                          <a:effectLst/>
                          <a:latin typeface="+mn-lt"/>
                          <a:ea typeface="+mn-ea"/>
                          <a:cs typeface="+mn-cs"/>
                        </a:rPr>
                        <a:t>ETH can learn from this pandemic that…</a:t>
                      </a:r>
                    </a:p>
                    <a:p>
                      <a:pPr marL="171450" lvl="0" indent="-171450">
                        <a:buFontTx/>
                        <a:buChar char="-"/>
                      </a:pPr>
                      <a:r>
                        <a:rPr lang="en-US" sz="900" b="0" kern="1200" baseline="0" dirty="0">
                          <a:solidFill>
                            <a:schemeClr val="dk1"/>
                          </a:solidFill>
                          <a:effectLst/>
                          <a:latin typeface="+mn-lt"/>
                          <a:ea typeface="+mn-ea"/>
                          <a:cs typeface="+mn-cs"/>
                        </a:rPr>
                        <a:t>In the future, ETH…</a:t>
                      </a:r>
                    </a:p>
                    <a:p>
                      <a:pPr marL="171450" lvl="0" indent="-171450">
                        <a:buFontTx/>
                        <a:buChar char="-"/>
                      </a:pPr>
                      <a:r>
                        <a:rPr lang="en-US" sz="900" b="0" kern="1200" baseline="0" dirty="0">
                          <a:solidFill>
                            <a:schemeClr val="dk1"/>
                          </a:solidFill>
                          <a:effectLst/>
                          <a:latin typeface="+mn-lt"/>
                          <a:ea typeface="+mn-ea"/>
                          <a:cs typeface="+mn-cs"/>
                        </a:rPr>
                        <a:t>A personal takeaway for me from this time…</a:t>
                      </a: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900" b="0" i="0" u="none" strike="noStrike" kern="1200" dirty="0" err="1">
                          <a:solidFill>
                            <a:srgbClr val="800080"/>
                          </a:solidFill>
                          <a:effectLst/>
                          <a:latin typeface="+mn-lt"/>
                          <a:ea typeface="+mn-ea"/>
                          <a:cs typeface="+mn-cs"/>
                        </a:rPr>
                        <a:t>Desired</a:t>
                      </a:r>
                      <a:r>
                        <a:rPr lang="de-CH" sz="900" b="0" i="0" u="none" strike="noStrike" kern="1200" baseline="0" dirty="0">
                          <a:solidFill>
                            <a:srgbClr val="800080"/>
                          </a:solidFill>
                          <a:effectLst/>
                          <a:latin typeface="+mn-lt"/>
                          <a:ea typeface="+mn-ea"/>
                          <a:cs typeface="+mn-cs"/>
                        </a:rPr>
                        <a:t> </a:t>
                      </a:r>
                      <a:r>
                        <a:rPr lang="de-CH" sz="900" b="0" i="0" u="none" strike="noStrike" kern="1200" baseline="0" dirty="0" err="1">
                          <a:solidFill>
                            <a:srgbClr val="800080"/>
                          </a:solidFill>
                          <a:effectLst/>
                          <a:latin typeface="+mn-lt"/>
                          <a:ea typeface="+mn-ea"/>
                          <a:cs typeface="+mn-cs"/>
                        </a:rPr>
                        <a:t>content</a:t>
                      </a:r>
                      <a:r>
                        <a:rPr lang="de-CH" sz="900" b="0" i="0" u="none" strike="noStrike" kern="1200" dirty="0">
                          <a:solidFill>
                            <a:srgbClr val="80008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General about ETH’s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General about ETH</a:t>
                      </a:r>
                      <a:r>
                        <a:rPr lang="en-US" sz="900" b="0" i="0" u="none" strike="noStrike" kern="1200" baseline="0" dirty="0">
                          <a:solidFill>
                            <a:srgbClr val="800080"/>
                          </a:solidFill>
                          <a:effectLst/>
                          <a:latin typeface="+mn-lt"/>
                          <a:ea typeface="+mn-ea"/>
                          <a:cs typeface="+mn-cs"/>
                        </a:rPr>
                        <a:t> during 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dirty="0">
                          <a:solidFill>
                            <a:srgbClr val="800080"/>
                          </a:solidFill>
                          <a:effectLst/>
                          <a:latin typeface="+mn-lt"/>
                          <a:ea typeface="+mn-ea"/>
                          <a:cs typeface="+mn-cs"/>
                        </a:rPr>
                        <a:t>His ideas for the future</a:t>
                      </a:r>
                      <a:endParaRPr lang="de-CH" sz="900" b="0" i="0" u="none" strike="noStrike" kern="1200" dirty="0">
                        <a:solidFill>
                          <a:srgbClr val="800080"/>
                        </a:solidFill>
                        <a:effectLst/>
                        <a:latin typeface="+mn-lt"/>
                        <a:ea typeface="+mn-ea"/>
                        <a:cs typeface="+mn-cs"/>
                      </a:endParaRPr>
                    </a:p>
                    <a:p>
                      <a:pPr marL="0" lvl="0" indent="0">
                        <a:buFontTx/>
                        <a:buNone/>
                      </a:pPr>
                      <a:endParaRPr lang="en-US" sz="900" kern="1200" baseline="0" dirty="0">
                        <a:solidFill>
                          <a:schemeClr val="dk1"/>
                        </a:solidFill>
                        <a:effectLst/>
                        <a:latin typeface="+mn-lt"/>
                        <a:ea typeface="+mn-ea"/>
                        <a:cs typeface="+mn-cs"/>
                      </a:endParaRPr>
                    </a:p>
                    <a:p>
                      <a:pPr marL="171450" lvl="0" indent="-171450">
                        <a:buFontTx/>
                        <a:buChar char="-"/>
                      </a:pPr>
                      <a:endParaRPr lang="en-US" sz="90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rgbClr val="FF0000"/>
                          </a:solidFill>
                        </a:rPr>
                        <a:t>Ca. 60 </a:t>
                      </a:r>
                      <a:r>
                        <a:rPr lang="en-US" sz="900" b="0" baseline="0" dirty="0" err="1">
                          <a:solidFill>
                            <a:srgbClr val="FF0000"/>
                          </a:solidFill>
                        </a:rPr>
                        <a:t>Sek</a:t>
                      </a:r>
                      <a:endParaRPr lang="de-CH" sz="900" kern="1200" dirty="0">
                        <a:solidFill>
                          <a:schemeClr val="dk1"/>
                        </a:solidFill>
                        <a:effectLst/>
                        <a:latin typeface="+mn-lt"/>
                        <a:ea typeface="+mn-ea"/>
                        <a:cs typeface="+mn-cs"/>
                      </a:endParaRPr>
                    </a:p>
                    <a:p>
                      <a:pPr marL="0" lvl="0" indent="0">
                        <a:buFontTx/>
                        <a:buNone/>
                      </a:pPr>
                      <a:endParaRPr lang="de-CH" sz="900" kern="1200" dirty="0">
                        <a:solidFill>
                          <a:schemeClr val="dk1"/>
                        </a:solidFill>
                        <a:effectLst/>
                        <a:latin typeface="+mn-lt"/>
                        <a:ea typeface="+mn-ea"/>
                        <a:cs typeface="+mn-cs"/>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b="1" dirty="0">
                          <a:solidFill>
                            <a:schemeClr val="tx1"/>
                          </a:solidFill>
                        </a:rPr>
                        <a:t>VP for research and corporate relations, </a:t>
                      </a:r>
                      <a:r>
                        <a:rPr lang="en-US" sz="900" b="1" dirty="0" err="1">
                          <a:solidFill>
                            <a:schemeClr val="tx1"/>
                          </a:solidFill>
                        </a:rPr>
                        <a:t>Detlef</a:t>
                      </a:r>
                      <a:r>
                        <a:rPr lang="en-US" sz="900" b="1" dirty="0">
                          <a:solidFill>
                            <a:schemeClr val="tx1"/>
                          </a:solidFill>
                        </a:rPr>
                        <a:t> </a:t>
                      </a:r>
                      <a:r>
                        <a:rPr lang="en-US" sz="900" b="1" dirty="0" err="1">
                          <a:solidFill>
                            <a:schemeClr val="tx1"/>
                          </a:solidFill>
                        </a:rPr>
                        <a:t>Günther</a:t>
                      </a:r>
                      <a:r>
                        <a:rPr lang="en-US" sz="900" b="1" dirty="0">
                          <a:solidFill>
                            <a:schemeClr val="tx1"/>
                          </a:solidFill>
                        </a:rPr>
                        <a:t>, interviewed in his office at ETH (City)</a:t>
                      </a:r>
                    </a:p>
                    <a:p>
                      <a:endParaRPr lang="en-US" sz="900" b="1" dirty="0">
                        <a:solidFill>
                          <a:schemeClr val="tx1"/>
                        </a:solidFill>
                      </a:endParaRPr>
                    </a:p>
                    <a:p>
                      <a:endParaRPr lang="en-US" sz="9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Video in background: S</a:t>
                      </a:r>
                      <a:r>
                        <a:rPr lang="en-US" sz="900" b="0" dirty="0">
                          <a:solidFill>
                            <a:schemeClr val="tx1"/>
                          </a:solidFill>
                        </a:rPr>
                        <a:t>ilent video from Town Hall from 29:50</a:t>
                      </a:r>
                      <a:r>
                        <a:rPr lang="en-US" sz="900" b="0" baseline="0" dirty="0">
                          <a:solidFill>
                            <a:schemeClr val="tx1"/>
                          </a:solidFill>
                        </a:rPr>
                        <a:t> onwards: </a:t>
                      </a:r>
                      <a:r>
                        <a:rPr lang="en-US" sz="900" b="0" i="0" u="sng" kern="1200" dirty="0">
                          <a:solidFill>
                            <a:schemeClr val="dk1"/>
                          </a:solidFill>
                          <a:effectLst/>
                          <a:latin typeface="+mn-lt"/>
                          <a:ea typeface="+mn-ea"/>
                          <a:cs typeface="+mn-cs"/>
                          <a:hlinkClick r:id="rId2"/>
                        </a:rPr>
                        <a:t>https://drive.google.com/drive/folders/1KUddfwHJBK7BbozXILneIDY7l5zcmU2Y3Z?usp=sharing</a:t>
                      </a:r>
                      <a:r>
                        <a:rPr lang="en-US" sz="900" b="0" i="0" u="sng" kern="1200" dirty="0">
                          <a:solidFill>
                            <a:schemeClr val="dk1"/>
                          </a:solidFill>
                          <a:effectLst/>
                          <a:latin typeface="+mn-lt"/>
                          <a:ea typeface="+mn-ea"/>
                          <a:cs typeface="+mn-cs"/>
                        </a:rPr>
                        <a:t> </a:t>
                      </a:r>
                    </a:p>
                    <a:p>
                      <a:endParaRPr lang="en-US" sz="900" b="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968924"/>
                  </a:ext>
                </a:extLst>
              </a:tr>
              <a:tr h="1257304">
                <a:tc>
                  <a:txBody>
                    <a:bodyPr/>
                    <a:lstStyle/>
                    <a:p>
                      <a:pPr algn="ctr"/>
                      <a:r>
                        <a:rPr lang="en-US" sz="900" dirty="0">
                          <a:solidFill>
                            <a:schemeClr val="tx1"/>
                          </a:solidFill>
                        </a:rPr>
                        <a:t>T5</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br>
                        <a:rPr lang="en-US" sz="900" baseline="0" dirty="0">
                          <a:solidFill>
                            <a:schemeClr val="tx1"/>
                          </a:solidFill>
                        </a:rPr>
                      </a:br>
                      <a:r>
                        <a:rPr lang="en-US" sz="900" baseline="0" dirty="0">
                          <a:solidFill>
                            <a:schemeClr val="tx1"/>
                          </a:solidFill>
                        </a:rPr>
                        <a:t>ETH Outro</a:t>
                      </a:r>
                      <a:endParaRPr lang="en-US" sz="90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Show</a:t>
                      </a:r>
                      <a:r>
                        <a:rPr lang="en-US" sz="900" b="0" baseline="0" dirty="0">
                          <a:solidFill>
                            <a:schemeClr val="tx1"/>
                          </a:solidFill>
                        </a:rPr>
                        <a:t> n</a:t>
                      </a:r>
                      <a:r>
                        <a:rPr lang="en-US" sz="900" b="0" dirty="0">
                          <a:solidFill>
                            <a:schemeClr val="tx1"/>
                          </a:solidFill>
                        </a:rPr>
                        <a:t>ames</a:t>
                      </a:r>
                      <a:r>
                        <a:rPr lang="en-US" sz="900" b="0" baseline="0" dirty="0">
                          <a:solidFill>
                            <a:schemeClr val="tx1"/>
                          </a:solidFill>
                        </a:rPr>
                        <a:t> of all participants “rolling over screen” and reference to homepage for more information. </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Name list in Polybox: </a:t>
                      </a:r>
                      <a:r>
                        <a:rPr lang="en-US" sz="900" b="0" baseline="0" dirty="0">
                          <a:solidFill>
                            <a:schemeClr val="tx1"/>
                          </a:solidFill>
                          <a:hlinkClick r:id="rId3"/>
                        </a:rPr>
                        <a:t>https://www.polybox.ethz.ch/index.php/apps/files/?dir=/Video_helpfulETH&amp;fileid=194605432259</a:t>
                      </a:r>
                      <a:r>
                        <a:rPr lang="en-US" sz="900" b="0" baseline="0" dirty="0">
                          <a:solidFill>
                            <a:schemeClr val="tx1"/>
                          </a:solidFill>
                        </a:rPr>
                        <a:t> </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baseline="0" dirty="0">
                        <a:solidFill>
                          <a:schemeClr val="tx1"/>
                        </a:solidFill>
                      </a:endParaRP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Text about homepage for example: </a:t>
                      </a:r>
                    </a:p>
                    <a:p>
                      <a:pPr marL="0" marR="0" lvl="0" indent="0" algn="l" defTabSz="914362" rtl="0" eaLnBrk="1" fontAlgn="auto" latinLnBrk="0" hangingPunct="1">
                        <a:lnSpc>
                          <a:spcPct val="100000"/>
                        </a:lnSpc>
                        <a:spcBef>
                          <a:spcPts val="0"/>
                        </a:spcBef>
                        <a:spcAft>
                          <a:spcPts val="0"/>
                        </a:spcAft>
                        <a:buClrTx/>
                        <a:buSzTx/>
                        <a:buFontTx/>
                        <a:buNone/>
                        <a:tabLst/>
                        <a:defRPr/>
                      </a:pPr>
                      <a:r>
                        <a:rPr lang="en-US" sz="900" i="1" kern="1200" dirty="0">
                          <a:solidFill>
                            <a:schemeClr val="dk1"/>
                          </a:solidFill>
                          <a:effectLst/>
                          <a:latin typeface="+mn-lt"/>
                          <a:ea typeface="+mn-ea"/>
                          <a:cs typeface="+mn-cs"/>
                        </a:rPr>
                        <a:t>“Visit </a:t>
                      </a:r>
                      <a:r>
                        <a:rPr lang="en-US" sz="900" i="1" u="sng" kern="1200" dirty="0">
                          <a:solidFill>
                            <a:schemeClr val="dk1"/>
                          </a:solidFill>
                          <a:effectLst/>
                          <a:latin typeface="+mn-lt"/>
                          <a:ea typeface="+mn-ea"/>
                          <a:cs typeface="+mn-cs"/>
                          <a:hlinkClick r:id="rId4"/>
                        </a:rPr>
                        <a:t>www.helpful.ethz.ch</a:t>
                      </a:r>
                      <a:r>
                        <a:rPr lang="en-US" sz="900" i="1" kern="1200" dirty="0">
                          <a:solidFill>
                            <a:schemeClr val="dk1"/>
                          </a:solidFill>
                          <a:effectLst/>
                          <a:latin typeface="+mn-lt"/>
                          <a:ea typeface="+mn-ea"/>
                          <a:cs typeface="+mn-cs"/>
                        </a:rPr>
                        <a:t> for a full overview of all partners in academia, health care and industry and to get more details on </a:t>
                      </a:r>
                      <a:r>
                        <a:rPr lang="en-US" sz="900" i="1" kern="1200" dirty="0" err="1">
                          <a:solidFill>
                            <a:schemeClr val="dk1"/>
                          </a:solidFill>
                          <a:effectLst/>
                          <a:latin typeface="+mn-lt"/>
                          <a:ea typeface="+mn-ea"/>
                          <a:cs typeface="+mn-cs"/>
                        </a:rPr>
                        <a:t>helpfulETH’s</a:t>
                      </a:r>
                      <a:r>
                        <a:rPr lang="en-US" sz="900" i="1" kern="1200" dirty="0">
                          <a:solidFill>
                            <a:schemeClr val="dk1"/>
                          </a:solidFill>
                          <a:effectLst/>
                          <a:latin typeface="+mn-lt"/>
                          <a:ea typeface="+mn-ea"/>
                          <a:cs typeface="+mn-cs"/>
                        </a:rPr>
                        <a:t> projects”</a:t>
                      </a:r>
                    </a:p>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47006"/>
                  </a:ext>
                </a:extLst>
              </a:tr>
              <a:tr h="0">
                <a:tc>
                  <a:txBody>
                    <a:bodyPr/>
                    <a:lstStyle/>
                    <a:p>
                      <a:pPr algn="ctr"/>
                      <a:r>
                        <a:rPr lang="en-US" sz="900" dirty="0">
                          <a:solidFill>
                            <a:schemeClr val="tx1"/>
                          </a:solidFill>
                        </a:rPr>
                        <a:t>T6</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900" b="1" dirty="0">
                        <a:solidFill>
                          <a:schemeClr val="tx1"/>
                        </a:solidFill>
                      </a:endParaRPr>
                    </a:p>
                    <a:p>
                      <a:endParaRPr lang="en-US" sz="900" b="1" dirty="0">
                        <a:solidFill>
                          <a:schemeClr val="tx1"/>
                        </a:solidFill>
                      </a:endParaRPr>
                    </a:p>
                    <a:p>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aseline="0" dirty="0">
                        <a:solidFill>
                          <a:srgbClr val="FF0000"/>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endParaRPr lang="en-US" sz="900" b="1" dirty="0">
                        <a:solidFill>
                          <a:schemeClr val="tx1"/>
                        </a:solidFill>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529150"/>
                  </a:ext>
                </a:extLst>
              </a:tr>
            </a:tbl>
          </a:graphicData>
        </a:graphic>
      </p:graphicFrame>
    </p:spTree>
    <p:extLst>
      <p:ext uri="{BB962C8B-B14F-4D97-AF65-F5344CB8AC3E}">
        <p14:creationId xmlns:p14="http://schemas.microsoft.com/office/powerpoint/2010/main" val="277508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Breitbild</PresentationFormat>
  <Paragraphs>307</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 Theme</vt:lpstr>
      <vt:lpstr>PowerPoint-Präsentation</vt:lpstr>
      <vt:lpstr>PowerPoint-Präsentation</vt:lpstr>
      <vt:lpstr>PowerPoint-Präsentation</vt:lpstr>
      <vt:lpstr>PowerPoint-Präsentation</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Ehgartner  Anna-Maria</dc:creator>
  <cp:lastModifiedBy>Schulte  Olaf Andreas (ID MMS)</cp:lastModifiedBy>
  <cp:revision>36</cp:revision>
  <dcterms:created xsi:type="dcterms:W3CDTF">2020-07-14T14:40:27Z</dcterms:created>
  <dcterms:modified xsi:type="dcterms:W3CDTF">2020-10-22T20:57:54Z</dcterms:modified>
</cp:coreProperties>
</file>