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8" r:id="rId9"/>
    <p:sldId id="269" r:id="rId10"/>
    <p:sldId id="267" r:id="rId11"/>
    <p:sldId id="263" r:id="rId12"/>
    <p:sldId id="265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29"/>
    <p:restoredTop sz="81165"/>
  </p:normalViewPr>
  <p:slideViewPr>
    <p:cSldViewPr snapToGrid="0" snapToObjects="1">
      <p:cViewPr>
        <p:scale>
          <a:sx n="69" d="100"/>
          <a:sy n="69" d="100"/>
        </p:scale>
        <p:origin x="1464" y="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91CC4-FDD6-8D4B-BDBD-0745A9C46453}" type="datetimeFigureOut">
              <a:rPr lang="de-DE" smtClean="0"/>
              <a:t>08.12.19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E27F0-17B9-7B4A-87CA-820E23A538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6020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Mit Bildern </a:t>
            </a:r>
            <a:r>
              <a:rPr lang="de-DE" dirty="0" err="1"/>
              <a:t>untersreichen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E27F0-17B9-7B4A-87CA-820E23A5385D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0895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Mit Bildern </a:t>
            </a:r>
            <a:r>
              <a:rPr lang="de-DE" dirty="0" err="1"/>
              <a:t>untersreichen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E27F0-17B9-7B4A-87CA-820E23A5385D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4200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Mit Bildern </a:t>
            </a:r>
            <a:r>
              <a:rPr lang="de-DE" dirty="0" err="1"/>
              <a:t>untersreichen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E27F0-17B9-7B4A-87CA-820E23A5385D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9603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C636-0AFC-564B-9149-4B7CF1297529}" type="datetimeFigureOut">
              <a:rPr lang="de-DE" smtClean="0"/>
              <a:t>08.12.19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3D6F-A0C0-9E45-BA91-95C6BC5198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2027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C636-0AFC-564B-9149-4B7CF1297529}" type="datetimeFigureOut">
              <a:rPr lang="de-DE" smtClean="0"/>
              <a:t>08.12.19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3D6F-A0C0-9E45-BA91-95C6BC5198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2194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C636-0AFC-564B-9149-4B7CF1297529}" type="datetimeFigureOut">
              <a:rPr lang="de-DE" smtClean="0"/>
              <a:t>08.12.19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3D6F-A0C0-9E45-BA91-95C6BC5198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68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C636-0AFC-564B-9149-4B7CF1297529}" type="datetimeFigureOut">
              <a:rPr lang="de-DE" smtClean="0"/>
              <a:t>08.12.19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3D6F-A0C0-9E45-BA91-95C6BC5198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3593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C636-0AFC-564B-9149-4B7CF1297529}" type="datetimeFigureOut">
              <a:rPr lang="de-DE" smtClean="0"/>
              <a:t>08.12.19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3D6F-A0C0-9E45-BA91-95C6BC5198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5437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C636-0AFC-564B-9149-4B7CF1297529}" type="datetimeFigureOut">
              <a:rPr lang="de-DE" smtClean="0"/>
              <a:t>08.12.19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3D6F-A0C0-9E45-BA91-95C6BC5198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9515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C636-0AFC-564B-9149-4B7CF1297529}" type="datetimeFigureOut">
              <a:rPr lang="de-DE" smtClean="0"/>
              <a:t>08.12.19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3D6F-A0C0-9E45-BA91-95C6BC5198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5587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C636-0AFC-564B-9149-4B7CF1297529}" type="datetimeFigureOut">
              <a:rPr lang="de-DE" smtClean="0"/>
              <a:t>08.12.19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3D6F-A0C0-9E45-BA91-95C6BC5198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4575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C636-0AFC-564B-9149-4B7CF1297529}" type="datetimeFigureOut">
              <a:rPr lang="de-DE" smtClean="0"/>
              <a:t>08.12.19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3D6F-A0C0-9E45-BA91-95C6BC5198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7782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C636-0AFC-564B-9149-4B7CF1297529}" type="datetimeFigureOut">
              <a:rPr lang="de-DE" smtClean="0"/>
              <a:t>08.12.19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3D6F-A0C0-9E45-BA91-95C6BC5198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8567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C636-0AFC-564B-9149-4B7CF1297529}" type="datetimeFigureOut">
              <a:rPr lang="de-DE" smtClean="0"/>
              <a:t>08.12.19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3D6F-A0C0-9E45-BA91-95C6BC5198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4949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C636-0AFC-564B-9149-4B7CF1297529}" type="datetimeFigureOut">
              <a:rPr lang="de-DE" smtClean="0"/>
              <a:t>08.12.19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3D6F-A0C0-9E45-BA91-95C6BC5198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832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C636-0AFC-564B-9149-4B7CF1297529}" type="datetimeFigureOut">
              <a:rPr lang="de-DE" smtClean="0"/>
              <a:t>08.12.19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3D6F-A0C0-9E45-BA91-95C6BC5198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2997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C636-0AFC-564B-9149-4B7CF1297529}" type="datetimeFigureOut">
              <a:rPr lang="de-DE" smtClean="0"/>
              <a:t>08.12.19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3D6F-A0C0-9E45-BA91-95C6BC5198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2963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C636-0AFC-564B-9149-4B7CF1297529}" type="datetimeFigureOut">
              <a:rPr lang="de-DE" smtClean="0"/>
              <a:t>08.12.19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3D6F-A0C0-9E45-BA91-95C6BC5198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5590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C636-0AFC-564B-9149-4B7CF1297529}" type="datetimeFigureOut">
              <a:rPr lang="de-DE" smtClean="0"/>
              <a:t>08.12.19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3D6F-A0C0-9E45-BA91-95C6BC5198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4688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1310C636-0AFC-564B-9149-4B7CF1297529}" type="datetimeFigureOut">
              <a:rPr lang="de-DE" smtClean="0"/>
              <a:t>08.12.19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0AAE3D6F-A0C0-9E45-BA91-95C6BC5198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9983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1310C636-0AFC-564B-9149-4B7CF1297529}" type="datetimeFigureOut">
              <a:rPr lang="de-DE" smtClean="0"/>
              <a:t>08.12.19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0AAE3D6F-A0C0-9E45-BA91-95C6BC5198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4737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let.com/ch/459443729/schmerzmittel-flash-cards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com/url?sa=i&amp;rct=j&amp;q=&amp;esrc=s&amp;source=images&amp;cd=&amp;ved=2ahUKEwizvtTqzZHmAhVCL1AKHXh2AIIQjRx6BAgBEAQ&amp;url=https%3A%2F%2Fwww.ar.ch%2Fverwaltung%2Fdepartement-inneres-und-sicherheit%2Fkantonspolizei%2Forganisation%2Fsicherheitspolizei%2Ffeuerwerk%2F&amp;psig=AOvVaw0eFv2zY6Dst-9kP2l_SeK0&amp;ust=157519205420034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s://www.google.com/url?sa=i&amp;rct=j&amp;q=&amp;esrc=s&amp;source=images&amp;cd=&amp;ved=2ahUKEwif5cGt1pHmAhUJLlAKHSqhBPgQjRx6BAgBEAQ&amp;url=https%3A%2F%2Fwww.scoop.it%2Ftopic%2Fadult-literacy-apps%2Fp%2F4081182425%2F2017%2F07%2F04%2Fquizlet-live-classroom-based-social-vocabulary-game&amp;psig=AOvVaw2yx9bOqG4YJVgZ78egHJHo&amp;ust=1575194334144725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quizlet.com/ch/459443729/schmerzmittel-flash-card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3DC4EEF-3C0F-C947-AB6F-DFD09445FF1D}"/>
              </a:ext>
            </a:extLst>
          </p:cNvPr>
          <p:cNvSpPr txBox="1"/>
          <p:nvPr/>
        </p:nvSpPr>
        <p:spPr>
          <a:xfrm>
            <a:off x="284606" y="332427"/>
            <a:ext cx="11678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/>
              <a:t>Lernen Sie die Bedeutung dieser 80 lateinischen Wörter auswendig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A86740B-BADE-3F49-9EAD-93B5E1F09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205" y="1139147"/>
            <a:ext cx="5969000" cy="51562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E1EE7B8-B113-5B44-B9B2-432D8FB5847D}"/>
              </a:ext>
            </a:extLst>
          </p:cNvPr>
          <p:cNvSpPr txBox="1"/>
          <p:nvPr/>
        </p:nvSpPr>
        <p:spPr>
          <a:xfrm>
            <a:off x="1188720" y="1405890"/>
            <a:ext cx="159050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>
                <a:solidFill>
                  <a:srgbClr val="FF0000"/>
                </a:solidFill>
              </a:rPr>
              <a:t>Mühsam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0FD9563-FBCF-3845-84DD-B6E5309C6C66}"/>
              </a:ext>
            </a:extLst>
          </p:cNvPr>
          <p:cNvSpPr txBox="1"/>
          <p:nvPr/>
        </p:nvSpPr>
        <p:spPr>
          <a:xfrm>
            <a:off x="9108205" y="1331238"/>
            <a:ext cx="18696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>
                <a:solidFill>
                  <a:srgbClr val="FF0000"/>
                </a:solidFill>
              </a:rPr>
              <a:t>Langweilig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09DFF49-80A5-AC44-AD8A-DF689904F50D}"/>
              </a:ext>
            </a:extLst>
          </p:cNvPr>
          <p:cNvSpPr txBox="1"/>
          <p:nvPr/>
        </p:nvSpPr>
        <p:spPr>
          <a:xfrm>
            <a:off x="1015532" y="2964836"/>
            <a:ext cx="17636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>
                <a:solidFill>
                  <a:srgbClr val="FF0000"/>
                </a:solidFill>
              </a:rPr>
              <a:t>Keine Zeit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2889C1F-7C43-A44F-9D5C-CCE8918CB9E7}"/>
              </a:ext>
            </a:extLst>
          </p:cNvPr>
          <p:cNvSpPr txBox="1"/>
          <p:nvPr/>
        </p:nvSpPr>
        <p:spPr>
          <a:xfrm rot="20177248">
            <a:off x="2196461" y="2303116"/>
            <a:ext cx="85754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0" dirty="0">
                <a:solidFill>
                  <a:srgbClr val="00B0F0"/>
                </a:solidFill>
                <a:highlight>
                  <a:srgbClr val="FFFF00"/>
                </a:highlight>
              </a:rPr>
              <a:t>Bessere Lösung?</a:t>
            </a:r>
          </a:p>
        </p:txBody>
      </p:sp>
    </p:spTree>
    <p:extLst>
      <p:ext uri="{BB962C8B-B14F-4D97-AF65-F5344CB8AC3E}">
        <p14:creationId xmlns:p14="http://schemas.microsoft.com/office/powerpoint/2010/main" val="193385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A28724-641A-7B45-A2DB-B0941577F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819150"/>
          </a:xfrm>
        </p:spPr>
        <p:txBody>
          <a:bodyPr/>
          <a:lstStyle/>
          <a:p>
            <a:r>
              <a:rPr lang="de-DE" b="1" dirty="0"/>
              <a:t>4. Welche Vorteile gibt es?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5319E36-42FE-D64A-A844-9184845BE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3740" y="495155"/>
            <a:ext cx="2517700" cy="111661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39D4B51-976E-8C4F-A75A-8B8056CFE5E2}"/>
              </a:ext>
            </a:extLst>
          </p:cNvPr>
          <p:cNvSpPr txBox="1"/>
          <p:nvPr/>
        </p:nvSpPr>
        <p:spPr>
          <a:xfrm>
            <a:off x="1141413" y="1840230"/>
            <a:ext cx="8892178" cy="3554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500" dirty="0"/>
              <a:t>+ spielerische Lernumgebung</a:t>
            </a:r>
          </a:p>
          <a:p>
            <a:r>
              <a:rPr lang="de-CH" sz="2500" dirty="0"/>
              <a:t>+ überall lernbar</a:t>
            </a:r>
          </a:p>
          <a:p>
            <a:r>
              <a:rPr lang="de-CH" sz="2500" dirty="0"/>
              <a:t>+ Fortschritte von </a:t>
            </a:r>
            <a:r>
              <a:rPr lang="de-CH" sz="2500" dirty="0" err="1"/>
              <a:t>SuS</a:t>
            </a:r>
            <a:r>
              <a:rPr lang="de-CH" sz="2500" dirty="0"/>
              <a:t> ersichtlich (Formatives Assessment)</a:t>
            </a:r>
          </a:p>
          <a:p>
            <a:r>
              <a:rPr lang="de-CH" sz="2500" dirty="0"/>
              <a:t>+ Eigene Begriffe, Bilder und Audiodateien hinzufügbar</a:t>
            </a:r>
          </a:p>
          <a:p>
            <a:r>
              <a:rPr lang="de-CH" sz="2500" dirty="0"/>
              <a:t>   -&gt;Zugänglichkeit + Lernwirksamkeit</a:t>
            </a:r>
          </a:p>
          <a:p>
            <a:r>
              <a:rPr lang="de-CH" sz="2500" dirty="0"/>
              <a:t>+ Anwendungsfreundlicher Gebrauch für </a:t>
            </a:r>
            <a:r>
              <a:rPr lang="de-CH" sz="2500" dirty="0" err="1"/>
              <a:t>SuS</a:t>
            </a:r>
            <a:r>
              <a:rPr lang="de-CH" sz="2500" dirty="0"/>
              <a:t> + Lehrer</a:t>
            </a:r>
          </a:p>
          <a:p>
            <a:r>
              <a:rPr lang="de-CH" sz="2500" dirty="0"/>
              <a:t>+ Lernspiele mit allen Schülern möglich</a:t>
            </a:r>
          </a:p>
          <a:p>
            <a:r>
              <a:rPr lang="de-CH" sz="2500" dirty="0"/>
              <a:t>+ schon vorhandenes Set an Lernmaterialien</a:t>
            </a:r>
          </a:p>
          <a:p>
            <a:endParaRPr lang="de-DE" sz="2500" dirty="0"/>
          </a:p>
        </p:txBody>
      </p:sp>
    </p:spTree>
    <p:extLst>
      <p:ext uri="{BB962C8B-B14F-4D97-AF65-F5344CB8AC3E}">
        <p14:creationId xmlns:p14="http://schemas.microsoft.com/office/powerpoint/2010/main" val="1003309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583A61-802E-4F48-B228-9505A3ABC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13460"/>
          </a:xfrm>
        </p:spPr>
        <p:txBody>
          <a:bodyPr/>
          <a:lstStyle/>
          <a:p>
            <a:r>
              <a:rPr lang="de-DE" b="1" dirty="0"/>
              <a:t>5. Weitere Anwendungstipps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C34DA21-577E-1541-A409-F903C34B12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534"/>
          <a:stretch/>
        </p:blipFill>
        <p:spPr>
          <a:xfrm>
            <a:off x="1141413" y="2092617"/>
            <a:ext cx="7710616" cy="436332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1EA7290-6045-564D-9CEF-80D3673EC924}"/>
              </a:ext>
            </a:extLst>
          </p:cNvPr>
          <p:cNvSpPr txBox="1"/>
          <p:nvPr/>
        </p:nvSpPr>
        <p:spPr>
          <a:xfrm>
            <a:off x="1141413" y="1623060"/>
            <a:ext cx="6957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hlinkClick r:id="rId3"/>
              </a:rPr>
              <a:t>https://quizlet.com/ch/459443729/schmerzmittel-flash-cards/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808DDC4-E2DC-9346-B959-40FC8B5F2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3740" y="495155"/>
            <a:ext cx="2517700" cy="111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40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B7D06BD5-F0BC-B746-82C4-C431D538A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991" y="0"/>
            <a:ext cx="74320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267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0B978626-3B58-E947-9C4B-0CBF11038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70" y="427463"/>
            <a:ext cx="15784362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  </a:t>
            </a:r>
            <a:r>
              <a:rPr kumimoji="0" lang="de-DE" altLang="de-DE" sz="24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5</a:t>
            </a:r>
            <a:r>
              <a: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7</a:t>
            </a:r>
            <a:r>
              <a: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0 × 300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Bildergebnis für Feuerwerk">
            <a:hlinkClick r:id="rId2"/>
            <a:extLst>
              <a:ext uri="{FF2B5EF4-FFF2-40B4-BE49-F238E27FC236}">
                <a16:creationId xmlns:a16="http://schemas.microsoft.com/office/drawing/2014/main" id="{C1101FC2-E4A2-ED43-AA4E-D246C0DB8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" y="0"/>
            <a:ext cx="12142216" cy="686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F914B67-3336-B944-8EDE-90A1D44848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4890" y="2216150"/>
            <a:ext cx="5716270" cy="253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111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6A23C85-CB7F-8245-B28F-7554C9284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810" y="181610"/>
            <a:ext cx="5716270" cy="253520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3A964FE-E8F9-6846-BD6A-9FFD5619B6F0}"/>
              </a:ext>
            </a:extLst>
          </p:cNvPr>
          <p:cNvSpPr txBox="1"/>
          <p:nvPr/>
        </p:nvSpPr>
        <p:spPr>
          <a:xfrm>
            <a:off x="1200150" y="3188970"/>
            <a:ext cx="850585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/>
              <a:t>1. Was ist </a:t>
            </a:r>
            <a:r>
              <a:rPr lang="de-DE" sz="3000" b="1" dirty="0" err="1"/>
              <a:t>Quizlet</a:t>
            </a:r>
            <a:r>
              <a:rPr lang="de-DE" sz="3000" b="1" dirty="0"/>
              <a:t>?</a:t>
            </a:r>
          </a:p>
          <a:p>
            <a:r>
              <a:rPr lang="de-DE" sz="3000" b="1" dirty="0"/>
              <a:t>2. Für welche Anwendungen ist es geeignet?</a:t>
            </a:r>
          </a:p>
          <a:p>
            <a:r>
              <a:rPr lang="de-DE" sz="3000" b="1" dirty="0"/>
              <a:t>3. Welche Lernmodule gibt es? </a:t>
            </a:r>
          </a:p>
          <a:p>
            <a:r>
              <a:rPr lang="de-DE" sz="3000" b="1" dirty="0"/>
              <a:t>4. Welche Vorteile bringt es mit sich?</a:t>
            </a:r>
          </a:p>
          <a:p>
            <a:r>
              <a:rPr lang="de-DE" sz="3000" b="1" dirty="0"/>
              <a:t>5. Tipps zur Anwendung</a:t>
            </a:r>
          </a:p>
          <a:p>
            <a:endParaRPr lang="de-DE" sz="3000" b="1" dirty="0"/>
          </a:p>
        </p:txBody>
      </p:sp>
    </p:spTree>
    <p:extLst>
      <p:ext uri="{BB962C8B-B14F-4D97-AF65-F5344CB8AC3E}">
        <p14:creationId xmlns:p14="http://schemas.microsoft.com/office/powerpoint/2010/main" val="301530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19D1D7-A669-D04F-81A0-3AED32372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887730"/>
          </a:xfrm>
        </p:spPr>
        <p:txBody>
          <a:bodyPr>
            <a:normAutofit/>
          </a:bodyPr>
          <a:lstStyle/>
          <a:p>
            <a:r>
              <a:rPr lang="de-DE" sz="5000" b="1" dirty="0"/>
              <a:t>1. Was ist </a:t>
            </a:r>
            <a:r>
              <a:rPr lang="de-DE" sz="5000" b="1" dirty="0" err="1"/>
              <a:t>Quizlet</a:t>
            </a:r>
            <a:r>
              <a:rPr lang="de-DE" sz="5000" b="1" dirty="0"/>
              <a:t>?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43442BC-E85A-1442-84E7-5CC0AE2E2F09}"/>
              </a:ext>
            </a:extLst>
          </p:cNvPr>
          <p:cNvSpPr txBox="1"/>
          <p:nvPr/>
        </p:nvSpPr>
        <p:spPr>
          <a:xfrm>
            <a:off x="1291590" y="1863090"/>
            <a:ext cx="9510937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Was?		Lernprogramm</a:t>
            </a:r>
          </a:p>
          <a:p>
            <a:endParaRPr lang="de-DE" sz="2000" dirty="0"/>
          </a:p>
          <a:p>
            <a:r>
              <a:rPr lang="de-DE" sz="2000" dirty="0"/>
              <a:t>Wozu?		Lerninhalte spielerisch in </a:t>
            </a:r>
            <a:r>
              <a:rPr lang="de-DE" sz="2000" dirty="0" err="1"/>
              <a:t>Learningtools</a:t>
            </a:r>
            <a:r>
              <a:rPr lang="de-DE" sz="2000" dirty="0"/>
              <a:t> lernen</a:t>
            </a:r>
          </a:p>
          <a:p>
            <a:endParaRPr lang="de-DE" sz="2000" dirty="0"/>
          </a:p>
          <a:p>
            <a:r>
              <a:rPr lang="de-DE" sz="2000" dirty="0"/>
              <a:t>Wie?		1. Digitale Lernkarte erstellen 	</a:t>
            </a:r>
          </a:p>
          <a:p>
            <a:r>
              <a:rPr lang="de-DE" sz="2000" dirty="0"/>
              <a:t>		2. Einbettung in verschiedene Aufgabentypen</a:t>
            </a:r>
          </a:p>
          <a:p>
            <a:endParaRPr lang="de-DE" sz="2000" dirty="0"/>
          </a:p>
          <a:p>
            <a:pPr lvl="0"/>
            <a:r>
              <a:rPr lang="de-DE" sz="2000" dirty="0"/>
              <a:t>Arten		1. </a:t>
            </a:r>
            <a:r>
              <a:rPr lang="de-CH" sz="2000" dirty="0"/>
              <a:t>Zuordnungsaufgaben </a:t>
            </a:r>
          </a:p>
          <a:p>
            <a:pPr lvl="0"/>
            <a:r>
              <a:rPr lang="de-CH" sz="2000" dirty="0"/>
              <a:t>                             (z.B. ein Schmerzmittel zu Schmerzmittelgruppen zuordnen)</a:t>
            </a:r>
          </a:p>
          <a:p>
            <a:pPr lvl="0"/>
            <a:r>
              <a:rPr lang="de-CH" sz="2000" dirty="0"/>
              <a:t>		2. Aufzählungsaufgaben</a:t>
            </a:r>
          </a:p>
          <a:p>
            <a:pPr lvl="0"/>
            <a:r>
              <a:rPr lang="de-CH" sz="2000" dirty="0"/>
              <a:t>		   (Nenne 3 nichtmedikamentöse Schmerztherapien)</a:t>
            </a:r>
          </a:p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77674E0-FB55-C94D-AE77-4617A41EC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3740" y="495155"/>
            <a:ext cx="2517700" cy="111661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28D0DDF-3DD6-0F4C-829A-64CDAE320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6740" y="1863090"/>
            <a:ext cx="3210560" cy="217045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F8C9F2C-DAF8-574D-9DB6-55E40937DF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6740" y="4167729"/>
            <a:ext cx="3210560" cy="179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361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D6FD89-4DE6-F940-915A-6683DA9B5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84860"/>
          </a:xfrm>
        </p:spPr>
        <p:txBody>
          <a:bodyPr/>
          <a:lstStyle/>
          <a:p>
            <a:r>
              <a:rPr lang="de-DE" b="1" dirty="0"/>
              <a:t>2.1 Für </a:t>
            </a:r>
            <a:r>
              <a:rPr lang="de-DE" b="1" dirty="0" err="1"/>
              <a:t>wAs</a:t>
            </a:r>
            <a:r>
              <a:rPr lang="de-DE" b="1" dirty="0"/>
              <a:t> ist </a:t>
            </a:r>
            <a:r>
              <a:rPr lang="de-DE" b="1" dirty="0" err="1"/>
              <a:t>Quizlet</a:t>
            </a:r>
            <a:r>
              <a:rPr lang="de-DE" b="1" dirty="0"/>
              <a:t> geeignet?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FCD80E8-FDE4-4342-98AA-A00A393C95F0}"/>
              </a:ext>
            </a:extLst>
          </p:cNvPr>
          <p:cNvSpPr txBox="1"/>
          <p:nvPr/>
        </p:nvSpPr>
        <p:spPr>
          <a:xfrm>
            <a:off x="1141413" y="1497330"/>
            <a:ext cx="686598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Geeignet für Auswendiglernen von Grundlagenwissen</a:t>
            </a:r>
          </a:p>
          <a:p>
            <a:r>
              <a:rPr lang="de-DE" sz="2000" dirty="0"/>
              <a:t>+ spielerisch</a:t>
            </a:r>
          </a:p>
          <a:p>
            <a:r>
              <a:rPr lang="de-DE" sz="2000" dirty="0"/>
              <a:t>+ abwechslungsreich</a:t>
            </a:r>
          </a:p>
          <a:p>
            <a:r>
              <a:rPr lang="de-DE" sz="2000" dirty="0"/>
              <a:t>+ interaktiv</a:t>
            </a:r>
          </a:p>
          <a:p>
            <a:endParaRPr lang="de-DE" sz="20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340C57D-49AC-7945-8393-B40489F65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8030" y="277841"/>
            <a:ext cx="2517700" cy="111661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6C7CF89-0AAF-C141-8213-59C709DDA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6165" y="2800119"/>
            <a:ext cx="4463730" cy="3259560"/>
          </a:xfrm>
          <a:prstGeom prst="rect">
            <a:avLst/>
          </a:prstGeom>
        </p:spPr>
      </p:pic>
      <p:sp>
        <p:nvSpPr>
          <p:cNvPr id="13" name="Rectangle 1">
            <a:extLst>
              <a:ext uri="{FF2B5EF4-FFF2-40B4-BE49-F238E27FC236}">
                <a16:creationId xmlns:a16="http://schemas.microsoft.com/office/drawing/2014/main" id="{CA2DEE5C-32AF-1F4D-9D16-C6A9777D1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87833"/>
            <a:ext cx="1219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  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8" name="Picture 2" descr="Bildergebnis für quizlet game">
            <a:hlinkClick r:id="rId4"/>
            <a:extLst>
              <a:ext uri="{FF2B5EF4-FFF2-40B4-BE49-F238E27FC236}">
                <a16:creationId xmlns:a16="http://schemas.microsoft.com/office/drawing/2014/main" id="{998F3B6C-99A4-6346-B96F-1AD703BD7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15" y="3430779"/>
            <a:ext cx="59309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884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89BFBF-EB76-F54E-B79D-00980BBB1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910590"/>
          </a:xfrm>
        </p:spPr>
        <p:txBody>
          <a:bodyPr/>
          <a:lstStyle/>
          <a:p>
            <a:r>
              <a:rPr lang="de-DE" b="1" dirty="0"/>
              <a:t>2.2 Für was ist </a:t>
            </a:r>
            <a:r>
              <a:rPr lang="de-DE" b="1" dirty="0" err="1"/>
              <a:t>Quizlet</a:t>
            </a:r>
            <a:r>
              <a:rPr lang="de-DE" b="1" dirty="0"/>
              <a:t> weniger Geeignet?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67B0385-AB5D-A74A-BBD4-2D914488D4DD}"/>
              </a:ext>
            </a:extLst>
          </p:cNvPr>
          <p:cNvSpPr txBox="1"/>
          <p:nvPr/>
        </p:nvSpPr>
        <p:spPr>
          <a:xfrm>
            <a:off x="1141413" y="1520190"/>
            <a:ext cx="73565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für Anwendungswissen</a:t>
            </a:r>
          </a:p>
          <a:p>
            <a:pPr marL="342900" indent="-342900">
              <a:buFontTx/>
              <a:buChar char="-"/>
            </a:pPr>
            <a:r>
              <a:rPr lang="de-DE" dirty="0"/>
              <a:t>Kleine Lernumgebung</a:t>
            </a:r>
          </a:p>
          <a:p>
            <a:pPr marL="342900" indent="-342900">
              <a:buFontTx/>
              <a:buChar char="-"/>
            </a:pPr>
            <a:r>
              <a:rPr lang="de-DE" dirty="0"/>
              <a:t>Keine längere Texte mit Aufgabenstellungen/Fragen möglich</a:t>
            </a: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C110064-6080-8843-A089-A8B4A56A3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6336" y="1520190"/>
            <a:ext cx="2517700" cy="111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610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A28724-641A-7B45-A2DB-B0941577F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819150"/>
          </a:xfrm>
        </p:spPr>
        <p:txBody>
          <a:bodyPr/>
          <a:lstStyle/>
          <a:p>
            <a:r>
              <a:rPr lang="de-DE" b="1" dirty="0"/>
              <a:t>3.1 Welche Module Gibt es?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5319E36-42FE-D64A-A844-9184845BE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3740" y="495155"/>
            <a:ext cx="2517700" cy="111661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39D4B51-976E-8C4F-A75A-8B8056CFE5E2}"/>
              </a:ext>
            </a:extLst>
          </p:cNvPr>
          <p:cNvSpPr txBox="1"/>
          <p:nvPr/>
        </p:nvSpPr>
        <p:spPr>
          <a:xfrm>
            <a:off x="1135768" y="1428750"/>
            <a:ext cx="11056232" cy="5186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/>
              <a:t>1. </a:t>
            </a:r>
            <a:r>
              <a:rPr lang="de-CH" b="1" dirty="0" err="1"/>
              <a:t>Learn</a:t>
            </a:r>
            <a:endParaRPr lang="de-CH" dirty="0"/>
          </a:p>
          <a:p>
            <a:r>
              <a:rPr lang="de-CH" dirty="0"/>
              <a:t>Adaptives Lernprogramm, das </a:t>
            </a:r>
            <a:r>
              <a:rPr lang="de-CH" dirty="0" err="1"/>
              <a:t>SuS</a:t>
            </a:r>
            <a:r>
              <a:rPr lang="de-CH" dirty="0"/>
              <a:t> mit zu Beginn einfachen und immer schwerer werdenden </a:t>
            </a:r>
          </a:p>
          <a:p>
            <a:r>
              <a:rPr lang="de-CH" dirty="0"/>
              <a:t>Aufgaben trainiert und motivierenden </a:t>
            </a:r>
            <a:r>
              <a:rPr lang="de-CH" dirty="0" err="1"/>
              <a:t>Forschrittsanzeigen</a:t>
            </a:r>
            <a:r>
              <a:rPr lang="de-CH" dirty="0"/>
              <a:t> und Lernerinnerungen ermuntert. </a:t>
            </a:r>
          </a:p>
          <a:p>
            <a:r>
              <a:rPr lang="de-CH" dirty="0"/>
              <a:t>Das Programm baut auch geschickte </a:t>
            </a:r>
            <a:r>
              <a:rPr lang="de-CH" dirty="0" err="1"/>
              <a:t>Repetetionen</a:t>
            </a:r>
            <a:r>
              <a:rPr lang="de-CH" dirty="0"/>
              <a:t> ein, um das Lernen nachhaltig zu gestalten.</a:t>
            </a:r>
          </a:p>
          <a:p>
            <a:endParaRPr lang="de-CH" b="1" dirty="0"/>
          </a:p>
          <a:p>
            <a:r>
              <a:rPr lang="de-CH" b="1" dirty="0"/>
              <a:t>2. Cards</a:t>
            </a:r>
            <a:endParaRPr lang="de-CH" dirty="0"/>
          </a:p>
          <a:p>
            <a:r>
              <a:rPr lang="de-CH" dirty="0"/>
              <a:t>Hier sind die verschiedenen Lernkarten enthalten, bei welchen gezoomt, die Reihenfolge </a:t>
            </a:r>
          </a:p>
          <a:p>
            <a:r>
              <a:rPr lang="de-CH" dirty="0"/>
              <a:t>geändert und auch Audiodateien eingefügt werden können.</a:t>
            </a:r>
          </a:p>
          <a:p>
            <a:endParaRPr lang="de-CH" b="1" dirty="0"/>
          </a:p>
          <a:p>
            <a:r>
              <a:rPr lang="de-CH" b="1" dirty="0"/>
              <a:t>3. Write</a:t>
            </a:r>
            <a:endParaRPr lang="de-CH" dirty="0"/>
          </a:p>
          <a:p>
            <a:r>
              <a:rPr lang="de-CH" dirty="0"/>
              <a:t>Hier müssen die </a:t>
            </a:r>
            <a:r>
              <a:rPr lang="de-CH" dirty="0" err="1"/>
              <a:t>SuS</a:t>
            </a:r>
            <a:r>
              <a:rPr lang="de-CH" dirty="0"/>
              <a:t> gesuchte Begriffe selber schreiben, statt diese aus einer Auswahl anzuklicken.</a:t>
            </a:r>
          </a:p>
          <a:p>
            <a:r>
              <a:rPr lang="de-CH" dirty="0"/>
              <a:t>Dies macht testet, ob die </a:t>
            </a:r>
            <a:r>
              <a:rPr lang="de-CH" dirty="0" err="1"/>
              <a:t>SuS</a:t>
            </a:r>
            <a:r>
              <a:rPr lang="de-CH" dirty="0"/>
              <a:t> den Begriff auch erinnern statt nur aus einer Auswahl erkennen </a:t>
            </a:r>
          </a:p>
          <a:p>
            <a:r>
              <a:rPr lang="de-CH" dirty="0"/>
              <a:t>können.</a:t>
            </a:r>
          </a:p>
          <a:p>
            <a:endParaRPr lang="de-CH" b="1" dirty="0"/>
          </a:p>
          <a:p>
            <a:r>
              <a:rPr lang="de-CH" b="1" dirty="0"/>
              <a:t>4. </a:t>
            </a:r>
            <a:r>
              <a:rPr lang="de-CH" b="1" dirty="0" err="1"/>
              <a:t>Spell</a:t>
            </a:r>
            <a:endParaRPr lang="de-CH" dirty="0"/>
          </a:p>
          <a:p>
            <a:r>
              <a:rPr lang="de-CH" dirty="0"/>
              <a:t>Dieses Modul eignet sich vor allem für das Lernen einer Sprache. Der Begriff wird mit einer </a:t>
            </a:r>
          </a:p>
          <a:p>
            <a:r>
              <a:rPr lang="de-CH" dirty="0"/>
              <a:t>Audiodatei abgespielt und muss schriftlich buchstabiert werden.</a:t>
            </a:r>
          </a:p>
          <a:p>
            <a:endParaRPr lang="de-DE" sz="25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2A676F1-D7C1-D842-A6E6-C799CE659872}"/>
              </a:ext>
            </a:extLst>
          </p:cNvPr>
          <p:cNvSpPr txBox="1"/>
          <p:nvPr/>
        </p:nvSpPr>
        <p:spPr>
          <a:xfrm>
            <a:off x="1135768" y="6211669"/>
            <a:ext cx="6957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hlinkClick r:id="rId4"/>
              </a:rPr>
              <a:t>https://quizlet.com/ch/459443729/schmerzmittel-flash-cards/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4345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A28724-641A-7B45-A2DB-B0941577F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212" y="643889"/>
            <a:ext cx="9905998" cy="819150"/>
          </a:xfrm>
        </p:spPr>
        <p:txBody>
          <a:bodyPr/>
          <a:lstStyle/>
          <a:p>
            <a:r>
              <a:rPr lang="de-DE" b="1" dirty="0"/>
              <a:t>3.2 Welche Module Gibt es?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5319E36-42FE-D64A-A844-9184845BE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3740" y="495155"/>
            <a:ext cx="2517700" cy="111661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39D4B51-976E-8C4F-A75A-8B8056CFE5E2}"/>
              </a:ext>
            </a:extLst>
          </p:cNvPr>
          <p:cNvSpPr txBox="1"/>
          <p:nvPr/>
        </p:nvSpPr>
        <p:spPr>
          <a:xfrm>
            <a:off x="1089212" y="1463039"/>
            <a:ext cx="10862269" cy="57400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/>
              <a:t>5. Test</a:t>
            </a:r>
            <a:endParaRPr lang="de-CH" dirty="0"/>
          </a:p>
          <a:p>
            <a:r>
              <a:rPr lang="de-CH" dirty="0"/>
              <a:t>Hier haben die </a:t>
            </a:r>
            <a:r>
              <a:rPr lang="de-CH" dirty="0" err="1"/>
              <a:t>SuS</a:t>
            </a:r>
            <a:r>
              <a:rPr lang="de-CH" dirty="0"/>
              <a:t> die Möglichkeit sich testen zu lassen. Dabei können sie die zwischen </a:t>
            </a:r>
          </a:p>
          <a:p>
            <a:r>
              <a:rPr lang="de-CH" dirty="0"/>
              <a:t>folgenden 3 Prüfungsarten wählen: </a:t>
            </a:r>
            <a:r>
              <a:rPr lang="de-CH" dirty="0" err="1"/>
              <a:t>Written</a:t>
            </a:r>
            <a:r>
              <a:rPr lang="de-CH" dirty="0"/>
              <a:t>, Multiple </a:t>
            </a:r>
            <a:r>
              <a:rPr lang="de-CH" dirty="0" err="1"/>
              <a:t>Joice</a:t>
            </a:r>
            <a:r>
              <a:rPr lang="de-CH" dirty="0"/>
              <a:t> und True/</a:t>
            </a:r>
            <a:r>
              <a:rPr lang="de-CH" dirty="0" err="1"/>
              <a:t>False</a:t>
            </a:r>
            <a:r>
              <a:rPr lang="de-CH" dirty="0"/>
              <a:t>. Jede Prüfung wird</a:t>
            </a:r>
          </a:p>
          <a:p>
            <a:r>
              <a:rPr lang="de-CH" dirty="0"/>
              <a:t> immer wieder neu und zufällig erstellt.</a:t>
            </a:r>
          </a:p>
          <a:p>
            <a:endParaRPr lang="de-CH" b="1" dirty="0"/>
          </a:p>
          <a:p>
            <a:r>
              <a:rPr lang="de-CH" b="1" dirty="0"/>
              <a:t>6. Match</a:t>
            </a:r>
            <a:endParaRPr lang="de-CH" dirty="0"/>
          </a:p>
          <a:p>
            <a:r>
              <a:rPr lang="de-CH" dirty="0"/>
              <a:t>Ein spielerisches Modul wo mehrere Begriffe verschiedenen Definitionen unter Zeitdruck </a:t>
            </a:r>
          </a:p>
          <a:p>
            <a:r>
              <a:rPr lang="de-CH" dirty="0"/>
              <a:t>zugeordnet werden müssen.</a:t>
            </a:r>
          </a:p>
          <a:p>
            <a:endParaRPr lang="de-CH" b="1" dirty="0"/>
          </a:p>
          <a:p>
            <a:r>
              <a:rPr lang="de-CH" b="1" dirty="0"/>
              <a:t>7. Gravity</a:t>
            </a:r>
            <a:endParaRPr lang="de-CH" dirty="0"/>
          </a:p>
          <a:p>
            <a:r>
              <a:rPr lang="de-CH" dirty="0"/>
              <a:t>Ein animiertes Lernspiel, wobei Definitionen vom Himmel fallen und die </a:t>
            </a:r>
            <a:r>
              <a:rPr lang="de-CH" dirty="0" err="1"/>
              <a:t>SuS</a:t>
            </a:r>
            <a:r>
              <a:rPr lang="de-CH" dirty="0"/>
              <a:t> die Begriffe </a:t>
            </a:r>
          </a:p>
          <a:p>
            <a:r>
              <a:rPr lang="de-CH" dirty="0"/>
              <a:t>entsprechenden eingeben müssen, bevor diese den Erdboden berühren.</a:t>
            </a:r>
            <a:endParaRPr lang="de-CH" b="1" dirty="0"/>
          </a:p>
          <a:p>
            <a:endParaRPr lang="de-CH" b="1" dirty="0"/>
          </a:p>
          <a:p>
            <a:r>
              <a:rPr lang="de-CH" b="1" dirty="0"/>
              <a:t>8. </a:t>
            </a:r>
            <a:r>
              <a:rPr lang="de-CH" b="1" dirty="0" err="1"/>
              <a:t>Quizlet</a:t>
            </a:r>
            <a:r>
              <a:rPr lang="de-CH" b="1" dirty="0"/>
              <a:t>-Live</a:t>
            </a:r>
            <a:endParaRPr lang="de-CH" dirty="0"/>
          </a:p>
          <a:p>
            <a:r>
              <a:rPr lang="de-CH" dirty="0"/>
              <a:t>ist ein motivierendes </a:t>
            </a:r>
            <a:r>
              <a:rPr lang="de-CH" dirty="0" err="1"/>
              <a:t>inClass</a:t>
            </a:r>
            <a:r>
              <a:rPr lang="de-CH" dirty="0"/>
              <a:t>-Spiel, das 4 oder mehr </a:t>
            </a:r>
            <a:r>
              <a:rPr lang="de-CH" dirty="0" err="1"/>
              <a:t>SuS</a:t>
            </a:r>
            <a:r>
              <a:rPr lang="de-CH" dirty="0"/>
              <a:t> in Gruppen einteilt. Jeder </a:t>
            </a:r>
            <a:r>
              <a:rPr lang="de-CH" dirty="0" err="1"/>
              <a:t>SuS</a:t>
            </a:r>
            <a:r>
              <a:rPr lang="de-CH" dirty="0"/>
              <a:t> sieht die</a:t>
            </a:r>
          </a:p>
          <a:p>
            <a:r>
              <a:rPr lang="de-CH" dirty="0"/>
              <a:t>gleiche Frage, aber jeder mit unterschiedlichen Auswahlmöglichkeiten. Um herauszufinden </a:t>
            </a:r>
          </a:p>
          <a:p>
            <a:r>
              <a:rPr lang="de-CH" dirty="0"/>
              <a:t>wer die richtige Antwort hat, müssen die </a:t>
            </a:r>
            <a:r>
              <a:rPr lang="de-CH" dirty="0" err="1"/>
              <a:t>SuS</a:t>
            </a:r>
            <a:r>
              <a:rPr lang="de-CH" dirty="0"/>
              <a:t> zusammenarbeiten. </a:t>
            </a:r>
            <a:r>
              <a:rPr lang="de-CH" b="1" dirty="0"/>
              <a:t>Soziale Kompetenzen</a:t>
            </a:r>
            <a:r>
              <a:rPr lang="de-CH" dirty="0"/>
              <a:t> werden </a:t>
            </a:r>
          </a:p>
          <a:p>
            <a:r>
              <a:rPr lang="de-CH" dirty="0"/>
              <a:t>gefördert, indem dank eingebauten Modulen die Zusammenarbeit und die Kommunikation </a:t>
            </a:r>
          </a:p>
          <a:p>
            <a:r>
              <a:rPr lang="de-CH" dirty="0"/>
              <a:t>zwischen den </a:t>
            </a:r>
            <a:r>
              <a:rPr lang="de-CH" dirty="0" err="1"/>
              <a:t>SuS</a:t>
            </a:r>
            <a:r>
              <a:rPr lang="de-CH" dirty="0"/>
              <a:t> gefragt und gefördert werden. Genauigkeit steht hier vor Schnelligkeit.</a:t>
            </a:r>
          </a:p>
          <a:p>
            <a:endParaRPr lang="de-DE" sz="2500" dirty="0"/>
          </a:p>
        </p:txBody>
      </p:sp>
    </p:spTree>
    <p:extLst>
      <p:ext uri="{BB962C8B-B14F-4D97-AF65-F5344CB8AC3E}">
        <p14:creationId xmlns:p14="http://schemas.microsoft.com/office/powerpoint/2010/main" val="2166400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A505AE-B720-7F46-A263-2D817D09D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823784"/>
          </a:xfrm>
        </p:spPr>
        <p:txBody>
          <a:bodyPr/>
          <a:lstStyle/>
          <a:p>
            <a:r>
              <a:rPr lang="de-DE" b="1" dirty="0"/>
              <a:t>3.3 Die App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742657-F225-514B-BA7B-EA90AFE72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880497"/>
            <a:ext cx="9905998" cy="1491048"/>
          </a:xfrm>
        </p:spPr>
        <p:txBody>
          <a:bodyPr/>
          <a:lstStyle/>
          <a:p>
            <a:r>
              <a:rPr lang="de-CH" b="1" dirty="0"/>
              <a:t>Hier können die </a:t>
            </a:r>
            <a:r>
              <a:rPr lang="de-CH" b="1" dirty="0" err="1"/>
              <a:t>vorgestellen</a:t>
            </a:r>
            <a:r>
              <a:rPr lang="de-CH" b="1" dirty="0"/>
              <a:t> Module </a:t>
            </a:r>
            <a:r>
              <a:rPr lang="de-CH" b="1" dirty="0" err="1"/>
              <a:t>Learn</a:t>
            </a:r>
            <a:r>
              <a:rPr lang="de-CH" b="1" dirty="0"/>
              <a:t>, Cards, Write, Match </a:t>
            </a:r>
            <a:r>
              <a:rPr lang="de-CH" b="1" dirty="0" err="1"/>
              <a:t>and</a:t>
            </a:r>
            <a:r>
              <a:rPr lang="de-CH" b="1" dirty="0"/>
              <a:t> Test verwendet werden, </a:t>
            </a:r>
          </a:p>
          <a:p>
            <a:r>
              <a:rPr lang="de-CH" b="1" dirty="0"/>
              <a:t>um individuell oder in Gruppen zu lernen.</a:t>
            </a:r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C15DD3A-DA20-F446-AF53-BEE438C4E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9724" y="463182"/>
            <a:ext cx="2517700" cy="111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67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tz">
  <a:themeElements>
    <a:clrScheme name="Netz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Netz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Netz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{7EA17987-2869-2F40-8534-241BCD2B92DF}tf10001063</Template>
  <TotalTime>0</TotalTime>
  <Words>498</Words>
  <Application>Microsoft Macintosh PowerPoint</Application>
  <PresentationFormat>Breitbild</PresentationFormat>
  <Paragraphs>92</Paragraphs>
  <Slides>12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Arial</vt:lpstr>
      <vt:lpstr>Calibri</vt:lpstr>
      <vt:lpstr>Century Gothic</vt:lpstr>
      <vt:lpstr>Netz</vt:lpstr>
      <vt:lpstr>PowerPoint-Präsentation</vt:lpstr>
      <vt:lpstr>PowerPoint-Präsentation</vt:lpstr>
      <vt:lpstr>PowerPoint-Präsentation</vt:lpstr>
      <vt:lpstr>1. Was ist Quizlet?</vt:lpstr>
      <vt:lpstr>2.1 Für wAs ist Quizlet geeignet?</vt:lpstr>
      <vt:lpstr>2.2 Für was ist Quizlet weniger Geeignet?</vt:lpstr>
      <vt:lpstr>3.1 Welche Module Gibt es? </vt:lpstr>
      <vt:lpstr>3.2 Welche Module Gibt es? </vt:lpstr>
      <vt:lpstr>3.3 Die App</vt:lpstr>
      <vt:lpstr>4. Welche Vorteile gibt es?</vt:lpstr>
      <vt:lpstr>5. Weitere Anwendungstipps</vt:lpstr>
      <vt:lpstr>PowerPoint-Präsentation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sa6TNGfKTE@student.ethz.ch</dc:creator>
  <cp:lastModifiedBy>sa6TNGfKTE@student.ethz.ch</cp:lastModifiedBy>
  <cp:revision>18</cp:revision>
  <cp:lastPrinted>2019-12-08T10:53:37Z</cp:lastPrinted>
  <dcterms:created xsi:type="dcterms:W3CDTF">2019-11-30T09:10:25Z</dcterms:created>
  <dcterms:modified xsi:type="dcterms:W3CDTF">2019-12-08T10:53:53Z</dcterms:modified>
</cp:coreProperties>
</file>