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21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50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8FA814-247A-6245-8C63-C068D1028442}" type="doc">
      <dgm:prSet loTypeId="urn:microsoft.com/office/officeart/2005/8/layout/pyramid1" loCatId="" qsTypeId="urn:microsoft.com/office/officeart/2005/8/quickstyle/simple3" qsCatId="simple" csTypeId="urn:microsoft.com/office/officeart/2005/8/colors/accent1_2" csCatId="accent1" phldr="1"/>
      <dgm:spPr/>
    </dgm:pt>
    <dgm:pt modelId="{7AF2A331-5A93-E542-B923-104523C43E8B}">
      <dgm:prSet phldrT="[Text]" custT="1"/>
      <dgm:spPr/>
      <dgm:t>
        <a:bodyPr/>
        <a:lstStyle/>
        <a:p>
          <a:endParaRPr lang="de-DE" sz="1400" b="1" u="sng" dirty="0" smtClean="0"/>
        </a:p>
        <a:p>
          <a:endParaRPr lang="de-DE" sz="1400" b="1" u="sng" dirty="0" smtClean="0"/>
        </a:p>
        <a:p>
          <a:r>
            <a:rPr lang="de-DE" sz="1400" b="1" u="sng" dirty="0" smtClean="0"/>
            <a:t>Handlungswissen</a:t>
          </a:r>
          <a:endParaRPr lang="de-DE" sz="2100" b="1" u="sng" dirty="0" smtClean="0"/>
        </a:p>
        <a:p>
          <a:r>
            <a:rPr lang="de-DE" sz="1200" dirty="0" smtClean="0"/>
            <a:t>1) Mit </a:t>
          </a:r>
          <a:r>
            <a:rPr lang="de-DE" sz="1200" dirty="0" smtClean="0"/>
            <a:t>Patienten ein informatives Gespräch </a:t>
          </a:r>
        </a:p>
        <a:p>
          <a:r>
            <a:rPr lang="de-DE" sz="1200" dirty="0" smtClean="0"/>
            <a:t>zu Fragen der Ernährung &amp; Gesundheit führen</a:t>
          </a:r>
        </a:p>
      </dgm:t>
    </dgm:pt>
    <dgm:pt modelId="{63A25AA4-0A1E-3B46-9831-A13E7AC2DDA4}" type="parTrans" cxnId="{80F20240-4828-7C4D-B3B1-E8E9685BE5B4}">
      <dgm:prSet/>
      <dgm:spPr/>
      <dgm:t>
        <a:bodyPr/>
        <a:lstStyle/>
        <a:p>
          <a:endParaRPr lang="de-DE"/>
        </a:p>
      </dgm:t>
    </dgm:pt>
    <dgm:pt modelId="{F86870FF-F0A2-D442-910D-2021C797D1CA}" type="sibTrans" cxnId="{80F20240-4828-7C4D-B3B1-E8E9685BE5B4}">
      <dgm:prSet/>
      <dgm:spPr/>
      <dgm:t>
        <a:bodyPr/>
        <a:lstStyle/>
        <a:p>
          <a:endParaRPr lang="de-DE"/>
        </a:p>
      </dgm:t>
    </dgm:pt>
    <dgm:pt modelId="{1F200CCC-2026-EB40-8112-DE2AA89E9D34}">
      <dgm:prSet phldrT="[Text]" custT="1"/>
      <dgm:spPr/>
      <dgm:t>
        <a:bodyPr/>
        <a:lstStyle/>
        <a:p>
          <a:r>
            <a:rPr lang="de-DE" sz="1400" b="1" u="sng" dirty="0" smtClean="0"/>
            <a:t>Anwendungswissen</a:t>
          </a:r>
          <a:endParaRPr lang="de-DE" sz="1100" b="1" u="sng" dirty="0" smtClean="0"/>
        </a:p>
        <a:p>
          <a:r>
            <a:rPr lang="de-DE" sz="1200" dirty="0" smtClean="0"/>
            <a:t>1) </a:t>
          </a:r>
          <a:r>
            <a:rPr lang="de-DE" sz="1200" dirty="0" smtClean="0"/>
            <a:t>eine gesunde Mahlzeit entwerfen</a:t>
          </a:r>
        </a:p>
        <a:p>
          <a:r>
            <a:rPr lang="de-DE" sz="1200" dirty="0" smtClean="0"/>
            <a:t>2) Verstehen die Zusammenhänge zwischen der Ernährung und der Gesundheit  zu kombinieren</a:t>
          </a:r>
        </a:p>
        <a:p>
          <a:r>
            <a:rPr lang="de-DE" sz="1200" dirty="0" smtClean="0"/>
            <a:t>3) Patienten/Kunden verschiedenste Kostformen aufzeigen</a:t>
          </a:r>
        </a:p>
        <a:p>
          <a:r>
            <a:rPr lang="de-DE" sz="1200" dirty="0" smtClean="0"/>
            <a:t>4) Warnsignale aufgrund einer Fehlernährung erkennen</a:t>
          </a:r>
          <a:endParaRPr lang="de-DE" sz="1200" dirty="0"/>
        </a:p>
      </dgm:t>
    </dgm:pt>
    <dgm:pt modelId="{932E62A0-6957-C041-B4D7-E2BAD19C9E8D}" type="parTrans" cxnId="{0CD3037B-2BA8-6140-A7DA-1DFE0FCC14F9}">
      <dgm:prSet/>
      <dgm:spPr/>
      <dgm:t>
        <a:bodyPr/>
        <a:lstStyle/>
        <a:p>
          <a:endParaRPr lang="de-DE"/>
        </a:p>
      </dgm:t>
    </dgm:pt>
    <dgm:pt modelId="{561F1120-D2B7-3D4C-AAF3-298B0C38F0C0}" type="sibTrans" cxnId="{0CD3037B-2BA8-6140-A7DA-1DFE0FCC14F9}">
      <dgm:prSet/>
      <dgm:spPr/>
      <dgm:t>
        <a:bodyPr/>
        <a:lstStyle/>
        <a:p>
          <a:endParaRPr lang="de-DE"/>
        </a:p>
      </dgm:t>
    </dgm:pt>
    <dgm:pt modelId="{30116B74-A033-2D41-AE14-119535FD4C81}">
      <dgm:prSet phldrT="[Text]" custT="1"/>
      <dgm:spPr/>
      <dgm:t>
        <a:bodyPr/>
        <a:lstStyle/>
        <a:p>
          <a:r>
            <a:rPr lang="de-DE" sz="1400" b="1" u="sng" dirty="0" smtClean="0"/>
            <a:t>Grundlagenwissen</a:t>
          </a:r>
          <a:endParaRPr lang="de-DE" sz="1300" b="1" u="sng" dirty="0" smtClean="0"/>
        </a:p>
        <a:p>
          <a:r>
            <a:rPr lang="de-DE" sz="1300" dirty="0" smtClean="0"/>
            <a:t>1) </a:t>
          </a:r>
          <a:r>
            <a:rPr lang="de-DE" sz="1300" dirty="0" smtClean="0"/>
            <a:t>Struktur und einzelnen Elemente der Schweizerische Lebensmittelpyramide skizzieren©</a:t>
          </a:r>
        </a:p>
        <a:p>
          <a:r>
            <a:rPr lang="de-DE" sz="1300" dirty="0" smtClean="0"/>
            <a:t>2) Strukturen und Funktionen des Verdauungssystems benennen</a:t>
          </a:r>
        </a:p>
        <a:p>
          <a:r>
            <a:rPr lang="de-DE" sz="1300" dirty="0" smtClean="0"/>
            <a:t>3) wichtigsten Einflüsse für eine gesunde Ernährung und allgemeines Wohlbefinden aufzählen</a:t>
          </a:r>
          <a:endParaRPr lang="de-DE" sz="1300" dirty="0"/>
        </a:p>
      </dgm:t>
    </dgm:pt>
    <dgm:pt modelId="{0312D629-0EE3-F447-AA98-B094DC118FA8}" type="parTrans" cxnId="{C53085C3-F970-0D4D-B0CD-FC67BD7520C9}">
      <dgm:prSet/>
      <dgm:spPr/>
      <dgm:t>
        <a:bodyPr/>
        <a:lstStyle/>
        <a:p>
          <a:endParaRPr lang="de-DE"/>
        </a:p>
      </dgm:t>
    </dgm:pt>
    <dgm:pt modelId="{483C657B-0F20-FE4B-989A-FA337E02DED8}" type="sibTrans" cxnId="{C53085C3-F970-0D4D-B0CD-FC67BD7520C9}">
      <dgm:prSet/>
      <dgm:spPr/>
      <dgm:t>
        <a:bodyPr/>
        <a:lstStyle/>
        <a:p>
          <a:endParaRPr lang="de-DE"/>
        </a:p>
      </dgm:t>
    </dgm:pt>
    <dgm:pt modelId="{9C23EA13-BE09-6940-BC89-C7A181E83D3D}" type="pres">
      <dgm:prSet presAssocID="{7D8FA814-247A-6245-8C63-C068D1028442}" presName="Name0" presStyleCnt="0">
        <dgm:presLayoutVars>
          <dgm:dir/>
          <dgm:animLvl val="lvl"/>
          <dgm:resizeHandles val="exact"/>
        </dgm:presLayoutVars>
      </dgm:prSet>
      <dgm:spPr/>
    </dgm:pt>
    <dgm:pt modelId="{F18D1F56-BAB1-484D-AA65-CA068EAB8B0F}" type="pres">
      <dgm:prSet presAssocID="{7AF2A331-5A93-E542-B923-104523C43E8B}" presName="Name8" presStyleCnt="0"/>
      <dgm:spPr/>
    </dgm:pt>
    <dgm:pt modelId="{2770DDFC-DF3F-4F4D-BD58-D7610B4EAC7F}" type="pres">
      <dgm:prSet presAssocID="{7AF2A331-5A93-E542-B923-104523C43E8B}" presName="level" presStyleLbl="node1" presStyleIdx="0" presStyleCnt="3" custScaleX="100468" custScaleY="92732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2191A09-FBAA-294C-882C-4FF78EE4C734}" type="pres">
      <dgm:prSet presAssocID="{7AF2A331-5A93-E542-B923-104523C43E8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7193E3E-695A-4F43-A95E-7133F4757B93}" type="pres">
      <dgm:prSet presAssocID="{1F200CCC-2026-EB40-8112-DE2AA89E9D34}" presName="Name8" presStyleCnt="0"/>
      <dgm:spPr/>
    </dgm:pt>
    <dgm:pt modelId="{BB461C6C-72CF-C245-9293-0537C2A3553C}" type="pres">
      <dgm:prSet presAssocID="{1F200CCC-2026-EB40-8112-DE2AA89E9D34}" presName="level" presStyleLbl="node1" presStyleIdx="1" presStyleCnt="3" custScaleX="99911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679A831-BE67-6A42-94FF-1B116779D017}" type="pres">
      <dgm:prSet presAssocID="{1F200CCC-2026-EB40-8112-DE2AA89E9D3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3C33D77-E400-8145-980B-B283EA3284C4}" type="pres">
      <dgm:prSet presAssocID="{30116B74-A033-2D41-AE14-119535FD4C81}" presName="Name8" presStyleCnt="0"/>
      <dgm:spPr/>
    </dgm:pt>
    <dgm:pt modelId="{59CFF7A1-D032-5642-A454-44AA0CE1A36F}" type="pres">
      <dgm:prSet presAssocID="{30116B74-A033-2D41-AE14-119535FD4C81}" presName="level" presStyleLbl="node1" presStyleIdx="2" presStyleCnt="3" custScaleY="89341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193ADC2-8FD9-B043-BADC-C87C19844AEF}" type="pres">
      <dgm:prSet presAssocID="{30116B74-A033-2D41-AE14-119535FD4C8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C53085C3-F970-0D4D-B0CD-FC67BD7520C9}" srcId="{7D8FA814-247A-6245-8C63-C068D1028442}" destId="{30116B74-A033-2D41-AE14-119535FD4C81}" srcOrd="2" destOrd="0" parTransId="{0312D629-0EE3-F447-AA98-B094DC118FA8}" sibTransId="{483C657B-0F20-FE4B-989A-FA337E02DED8}"/>
    <dgm:cxn modelId="{3AE115C7-3558-084C-AF40-533599EC17D8}" type="presOf" srcId="{7AF2A331-5A93-E542-B923-104523C43E8B}" destId="{2770DDFC-DF3F-4F4D-BD58-D7610B4EAC7F}" srcOrd="0" destOrd="0" presId="urn:microsoft.com/office/officeart/2005/8/layout/pyramid1"/>
    <dgm:cxn modelId="{D9F5F06C-9B9D-624C-A4A5-009954483215}" type="presOf" srcId="{7D8FA814-247A-6245-8C63-C068D1028442}" destId="{9C23EA13-BE09-6940-BC89-C7A181E83D3D}" srcOrd="0" destOrd="0" presId="urn:microsoft.com/office/officeart/2005/8/layout/pyramid1"/>
    <dgm:cxn modelId="{63ED8015-205D-714D-910B-64BAB938514E}" type="presOf" srcId="{30116B74-A033-2D41-AE14-119535FD4C81}" destId="{59CFF7A1-D032-5642-A454-44AA0CE1A36F}" srcOrd="0" destOrd="0" presId="urn:microsoft.com/office/officeart/2005/8/layout/pyramid1"/>
    <dgm:cxn modelId="{4A7B4CB7-3DA6-154A-8E6F-19076652AD76}" type="presOf" srcId="{1F200CCC-2026-EB40-8112-DE2AA89E9D34}" destId="{BB461C6C-72CF-C245-9293-0537C2A3553C}" srcOrd="0" destOrd="0" presId="urn:microsoft.com/office/officeart/2005/8/layout/pyramid1"/>
    <dgm:cxn modelId="{ACBFB423-0A16-4A48-B649-8D45A0EB6891}" type="presOf" srcId="{7AF2A331-5A93-E542-B923-104523C43E8B}" destId="{D2191A09-FBAA-294C-882C-4FF78EE4C734}" srcOrd="1" destOrd="0" presId="urn:microsoft.com/office/officeart/2005/8/layout/pyramid1"/>
    <dgm:cxn modelId="{D4C8B501-7F01-7247-9015-D41ABBA90CFF}" type="presOf" srcId="{30116B74-A033-2D41-AE14-119535FD4C81}" destId="{4193ADC2-8FD9-B043-BADC-C87C19844AEF}" srcOrd="1" destOrd="0" presId="urn:microsoft.com/office/officeart/2005/8/layout/pyramid1"/>
    <dgm:cxn modelId="{80F20240-4828-7C4D-B3B1-E8E9685BE5B4}" srcId="{7D8FA814-247A-6245-8C63-C068D1028442}" destId="{7AF2A331-5A93-E542-B923-104523C43E8B}" srcOrd="0" destOrd="0" parTransId="{63A25AA4-0A1E-3B46-9831-A13E7AC2DDA4}" sibTransId="{F86870FF-F0A2-D442-910D-2021C797D1CA}"/>
    <dgm:cxn modelId="{0CD3037B-2BA8-6140-A7DA-1DFE0FCC14F9}" srcId="{7D8FA814-247A-6245-8C63-C068D1028442}" destId="{1F200CCC-2026-EB40-8112-DE2AA89E9D34}" srcOrd="1" destOrd="0" parTransId="{932E62A0-6957-C041-B4D7-E2BAD19C9E8D}" sibTransId="{561F1120-D2B7-3D4C-AAF3-298B0C38F0C0}"/>
    <dgm:cxn modelId="{B419F49B-CD02-8940-9CA2-8B14B59C0FA6}" type="presOf" srcId="{1F200CCC-2026-EB40-8112-DE2AA89E9D34}" destId="{E679A831-BE67-6A42-94FF-1B116779D017}" srcOrd="1" destOrd="0" presId="urn:microsoft.com/office/officeart/2005/8/layout/pyramid1"/>
    <dgm:cxn modelId="{8E1B48DC-FA15-2E49-AE7D-F840681256C4}" type="presParOf" srcId="{9C23EA13-BE09-6940-BC89-C7A181E83D3D}" destId="{F18D1F56-BAB1-484D-AA65-CA068EAB8B0F}" srcOrd="0" destOrd="0" presId="urn:microsoft.com/office/officeart/2005/8/layout/pyramid1"/>
    <dgm:cxn modelId="{7EC1F860-4816-E94C-8B0B-E04723B773A3}" type="presParOf" srcId="{F18D1F56-BAB1-484D-AA65-CA068EAB8B0F}" destId="{2770DDFC-DF3F-4F4D-BD58-D7610B4EAC7F}" srcOrd="0" destOrd="0" presId="urn:microsoft.com/office/officeart/2005/8/layout/pyramid1"/>
    <dgm:cxn modelId="{A568209F-0CA8-BD41-AAF4-37BE08F57244}" type="presParOf" srcId="{F18D1F56-BAB1-484D-AA65-CA068EAB8B0F}" destId="{D2191A09-FBAA-294C-882C-4FF78EE4C734}" srcOrd="1" destOrd="0" presId="urn:microsoft.com/office/officeart/2005/8/layout/pyramid1"/>
    <dgm:cxn modelId="{DB8E54A4-1669-1848-A84B-6306BBC040C6}" type="presParOf" srcId="{9C23EA13-BE09-6940-BC89-C7A181E83D3D}" destId="{67193E3E-695A-4F43-A95E-7133F4757B93}" srcOrd="1" destOrd="0" presId="urn:microsoft.com/office/officeart/2005/8/layout/pyramid1"/>
    <dgm:cxn modelId="{3B67A203-AC0E-1C40-9EE1-31D0BC8C5655}" type="presParOf" srcId="{67193E3E-695A-4F43-A95E-7133F4757B93}" destId="{BB461C6C-72CF-C245-9293-0537C2A3553C}" srcOrd="0" destOrd="0" presId="urn:microsoft.com/office/officeart/2005/8/layout/pyramid1"/>
    <dgm:cxn modelId="{8E0DB34B-D491-0A49-B343-EACEF8122D67}" type="presParOf" srcId="{67193E3E-695A-4F43-A95E-7133F4757B93}" destId="{E679A831-BE67-6A42-94FF-1B116779D017}" srcOrd="1" destOrd="0" presId="urn:microsoft.com/office/officeart/2005/8/layout/pyramid1"/>
    <dgm:cxn modelId="{A8969068-A5F1-B344-8D50-F0A70B7F3D58}" type="presParOf" srcId="{9C23EA13-BE09-6940-BC89-C7A181E83D3D}" destId="{03C33D77-E400-8145-980B-B283EA3284C4}" srcOrd="2" destOrd="0" presId="urn:microsoft.com/office/officeart/2005/8/layout/pyramid1"/>
    <dgm:cxn modelId="{772FA785-446A-7E46-A9ED-88B2A9D20C99}" type="presParOf" srcId="{03C33D77-E400-8145-980B-B283EA3284C4}" destId="{59CFF7A1-D032-5642-A454-44AA0CE1A36F}" srcOrd="0" destOrd="0" presId="urn:microsoft.com/office/officeart/2005/8/layout/pyramid1"/>
    <dgm:cxn modelId="{6301D89D-7DCA-E54E-A4FB-0B44DC46C365}" type="presParOf" srcId="{03C33D77-E400-8145-980B-B283EA3284C4}" destId="{4193ADC2-8FD9-B043-BADC-C87C19844AEF}" srcOrd="1" destOrd="0" presId="urn:microsoft.com/office/officeart/2005/8/layout/pyramid1"/>
  </dgm:cxnLst>
  <dgm:bg>
    <a:noFill/>
  </dgm:bg>
  <dgm:whole>
    <a:ln>
      <a:solidFill>
        <a:schemeClr val="accent1">
          <a:lumMod val="40000"/>
          <a:lumOff val="6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70DDFC-DF3F-4F4D-BD58-D7610B4EAC7F}">
      <dsp:nvSpPr>
        <dsp:cNvPr id="0" name=""/>
        <dsp:cNvSpPr/>
      </dsp:nvSpPr>
      <dsp:spPr>
        <a:xfrm>
          <a:off x="3859489" y="0"/>
          <a:ext cx="3806880" cy="1323467"/>
        </a:xfrm>
        <a:prstGeom prst="trapezoid">
          <a:avLst>
            <a:gd name="adj" fmla="val 14315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b="1" u="sng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b="1" u="sng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u="sng" kern="1200" dirty="0" smtClean="0"/>
            <a:t>Handlungswissen</a:t>
          </a:r>
          <a:endParaRPr lang="de-DE" sz="2100" b="1" u="sng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/>
            <a:t>1) Mit </a:t>
          </a:r>
          <a:r>
            <a:rPr lang="de-DE" sz="1200" kern="1200" dirty="0" smtClean="0"/>
            <a:t>Patienten ein informatives Gespräch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/>
            <a:t>zu Fragen der Ernährung &amp; Gesundheit führen</a:t>
          </a:r>
        </a:p>
      </dsp:txBody>
      <dsp:txXfrm>
        <a:off x="3859489" y="0"/>
        <a:ext cx="3806880" cy="1323467"/>
      </dsp:txXfrm>
    </dsp:sp>
    <dsp:sp modelId="{BB461C6C-72CF-C245-9293-0537C2A3553C}">
      <dsp:nvSpPr>
        <dsp:cNvPr id="0" name=""/>
        <dsp:cNvSpPr/>
      </dsp:nvSpPr>
      <dsp:spPr>
        <a:xfrm>
          <a:off x="1828797" y="1323467"/>
          <a:ext cx="7868264" cy="1427196"/>
        </a:xfrm>
        <a:prstGeom prst="trapezoid">
          <a:avLst>
            <a:gd name="adj" fmla="val 14315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u="sng" kern="1200" dirty="0" smtClean="0"/>
            <a:t>Anwendungswissen</a:t>
          </a:r>
          <a:endParaRPr lang="de-DE" sz="1100" b="1" u="sng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/>
            <a:t>1) </a:t>
          </a:r>
          <a:r>
            <a:rPr lang="de-DE" sz="1200" kern="1200" dirty="0" smtClean="0"/>
            <a:t>eine gesunde Mahlzeit entwerfen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/>
            <a:t>2) Verstehen die Zusammenhänge zwischen der Ernährung und der Gesundheit  zu kombinieren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/>
            <a:t>3) Patienten/Kunden verschiedenste Kostformen aufzeigen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/>
            <a:t>4) Warnsignale aufgrund einer Fehlernährung erkennen</a:t>
          </a:r>
          <a:endParaRPr lang="de-DE" sz="1200" kern="1200" dirty="0"/>
        </a:p>
      </dsp:txBody>
      <dsp:txXfrm>
        <a:off x="3205744" y="1323467"/>
        <a:ext cx="5114371" cy="1427196"/>
      </dsp:txXfrm>
    </dsp:sp>
    <dsp:sp modelId="{59CFF7A1-D032-5642-A454-44AA0CE1A36F}">
      <dsp:nvSpPr>
        <dsp:cNvPr id="0" name=""/>
        <dsp:cNvSpPr/>
      </dsp:nvSpPr>
      <dsp:spPr>
        <a:xfrm>
          <a:off x="0" y="2750663"/>
          <a:ext cx="11525860" cy="1275071"/>
        </a:xfrm>
        <a:prstGeom prst="trapezoid">
          <a:avLst>
            <a:gd name="adj" fmla="val 14315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u="sng" kern="1200" dirty="0" smtClean="0"/>
            <a:t>Grundlagenwissen</a:t>
          </a:r>
          <a:endParaRPr lang="de-DE" sz="1300" b="1" u="sng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1) </a:t>
          </a:r>
          <a:r>
            <a:rPr lang="de-DE" sz="1300" kern="1200" dirty="0" smtClean="0"/>
            <a:t>Struktur und einzelnen Elemente der Schweizerische Lebensmittelpyramide skizzieren©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2) Strukturen und Funktionen des Verdauungssystems benennen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3) wichtigsten Einflüsse für eine gesunde Ernährung und allgemeines Wohlbefinden aufzählen</a:t>
          </a:r>
          <a:endParaRPr lang="de-DE" sz="1300" kern="1200" dirty="0"/>
        </a:p>
      </dsp:txBody>
      <dsp:txXfrm>
        <a:off x="2017025" y="2750663"/>
        <a:ext cx="7491809" cy="12750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85F00-EF37-6D4D-95EA-B668AF60D597}" type="datetimeFigureOut">
              <a:rPr lang="de-DE" smtClean="0"/>
              <a:t>25.11.19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7A3D6-25CF-2C47-9B7E-3D003F18FA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5090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auf Platzhalter ziehen oder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Lernziele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Grundlagen der </a:t>
            </a:r>
            <a:r>
              <a:rPr lang="de-DE" dirty="0" err="1" smtClean="0"/>
              <a:t>ERnährungslehre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045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Du bist was du isst....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Fragen Sie Ihren Nachbarn ob er eine spezielle Diät befolgt</a:t>
            </a:r>
          </a:p>
          <a:p>
            <a:pPr lvl="1"/>
            <a:r>
              <a:rPr lang="de-DE" dirty="0" smtClean="0"/>
              <a:t>Wenn ja, welche und wieso</a:t>
            </a:r>
          </a:p>
          <a:p>
            <a:pPr lvl="1"/>
            <a:r>
              <a:rPr lang="de-DE" dirty="0" smtClean="0"/>
              <a:t>Wenn nein, ob Sie sich Wohl fühlt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4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Grundlagenwissen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Kennen die Struktur und einzelnen Elemente der Schweizerische Lebensmittelpyramide</a:t>
            </a:r>
          </a:p>
          <a:p>
            <a:r>
              <a:rPr lang="de-DE" dirty="0" smtClean="0"/>
              <a:t>Verstehen die grundlegenden Strukturen und Funktionen des Verdauungssystem</a:t>
            </a:r>
          </a:p>
          <a:p>
            <a:r>
              <a:rPr lang="de-DE" dirty="0" smtClean="0"/>
              <a:t>Können die wichtigsten Einflüsse für eine gesunde Ernährung und allgemeines Wohlbefinden aufzählen</a:t>
            </a:r>
          </a:p>
        </p:txBody>
      </p:sp>
    </p:spTree>
    <p:extLst>
      <p:ext uri="{BB962C8B-B14F-4D97-AF65-F5344CB8AC3E}">
        <p14:creationId xmlns:p14="http://schemas.microsoft.com/office/powerpoint/2010/main" val="1461043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63454" y="626389"/>
            <a:ext cx="9603275" cy="537393"/>
          </a:xfrm>
        </p:spPr>
        <p:txBody>
          <a:bodyPr/>
          <a:lstStyle/>
          <a:p>
            <a:r>
              <a:rPr lang="de-DE" dirty="0" smtClean="0"/>
              <a:t>Wissensverknüpfungen</a:t>
            </a:r>
            <a:endParaRPr lang="de-DE" dirty="0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018427"/>
              </p:ext>
            </p:extLst>
          </p:nvPr>
        </p:nvGraphicFramePr>
        <p:xfrm>
          <a:off x="273133" y="1923802"/>
          <a:ext cx="11525860" cy="4025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375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Anwendungswissen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Können beschreiben wie eine gesunde Mahlzeit sich aus einzelnen Elementen zusammensetzt</a:t>
            </a:r>
          </a:p>
          <a:p>
            <a:r>
              <a:rPr lang="de-DE" dirty="0" smtClean="0"/>
              <a:t>Verstehen den Zusammenhang zwischen der Ernährung und der Gesundheit</a:t>
            </a:r>
          </a:p>
          <a:p>
            <a:r>
              <a:rPr lang="de-DE" dirty="0"/>
              <a:t>Können dem Patienten/Kunden verschiedenste Kostformen aufzeigen</a:t>
            </a:r>
          </a:p>
          <a:p>
            <a:r>
              <a:rPr lang="de-DE" dirty="0" smtClean="0"/>
              <a:t>Erkennen </a:t>
            </a:r>
            <a:r>
              <a:rPr lang="de-DE" dirty="0"/>
              <a:t>Warnsignale </a:t>
            </a:r>
            <a:r>
              <a:rPr lang="de-DE" dirty="0" smtClean="0"/>
              <a:t>aufgrund einer Fehlernährung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122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Handlungswissen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Wissen wie bei einer Fehlernährung mit dem Patienten darüber zu reden und </a:t>
            </a:r>
            <a:r>
              <a:rPr lang="de-DE" dirty="0"/>
              <a:t>V</a:t>
            </a:r>
            <a:r>
              <a:rPr lang="de-DE" dirty="0" smtClean="0"/>
              <a:t>erbesserungen vorzuschlagen</a:t>
            </a:r>
          </a:p>
          <a:p>
            <a:r>
              <a:rPr lang="de-DE" dirty="0" smtClean="0"/>
              <a:t>Können mit dem Patienten ein informatives Gespräch zu Fragen der Ernährung &amp; Gesundheit führen</a:t>
            </a:r>
          </a:p>
          <a:p>
            <a:r>
              <a:rPr lang="de-DE" dirty="0" smtClean="0"/>
              <a:t>(Stehen dem Patienten bei einer eingeschränkten Nahrungsmittelaufnahme zur Seite)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67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Lernziele - Kategorisieren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Anatomie &amp;</a:t>
            </a:r>
            <a:r>
              <a:rPr lang="de-DE" dirty="0"/>
              <a:t> </a:t>
            </a:r>
            <a:r>
              <a:rPr lang="de-DE" dirty="0" smtClean="0"/>
              <a:t>Physiologie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Eating</a:t>
            </a:r>
            <a:endParaRPr lang="de-DE" dirty="0" smtClean="0"/>
          </a:p>
          <a:p>
            <a:r>
              <a:rPr lang="de-DE" dirty="0" smtClean="0"/>
              <a:t>Schweizerische Lebensmittelpyramide</a:t>
            </a:r>
          </a:p>
          <a:p>
            <a:pPr lvl="1"/>
            <a:r>
              <a:rPr lang="de-DE" dirty="0" smtClean="0"/>
              <a:t>Makronährstoffe</a:t>
            </a:r>
          </a:p>
          <a:p>
            <a:pPr lvl="1"/>
            <a:r>
              <a:rPr lang="de-DE" dirty="0" smtClean="0"/>
              <a:t>Mikronährstoffe</a:t>
            </a:r>
          </a:p>
        </p:txBody>
      </p:sp>
    </p:spTree>
    <p:extLst>
      <p:ext uri="{BB962C8B-B14F-4D97-AF65-F5344CB8AC3E}">
        <p14:creationId xmlns:p14="http://schemas.microsoft.com/office/powerpoint/2010/main" val="131406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Galerie</Template>
  <TotalTime>0</TotalTime>
  <Words>229</Words>
  <Application>Microsoft Macintosh PowerPoint</Application>
  <PresentationFormat>Breitbild</PresentationFormat>
  <Paragraphs>39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Calibri</vt:lpstr>
      <vt:lpstr>Gill Sans MT</vt:lpstr>
      <vt:lpstr>Arial</vt:lpstr>
      <vt:lpstr>Galerie</vt:lpstr>
      <vt:lpstr>Lernziele</vt:lpstr>
      <vt:lpstr>Du bist was du isst....</vt:lpstr>
      <vt:lpstr>Grundlagenwissen</vt:lpstr>
      <vt:lpstr>Wissensverknüpfungen</vt:lpstr>
      <vt:lpstr>Anwendungswissen</vt:lpstr>
      <vt:lpstr>Handlungswissen</vt:lpstr>
      <vt:lpstr>Lernziele - Kategorisieren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Lernziele</dc:title>
  <dc:creator>Huber Raphael</dc:creator>
  <cp:lastModifiedBy>Huber Raphael</cp:lastModifiedBy>
  <cp:revision>18</cp:revision>
  <dcterms:created xsi:type="dcterms:W3CDTF">2019-11-02T18:12:26Z</dcterms:created>
  <dcterms:modified xsi:type="dcterms:W3CDTF">2019-11-25T10:34:46Z</dcterms:modified>
</cp:coreProperties>
</file>