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7" r:id="rId4"/>
    <p:sldId id="258" r:id="rId5"/>
    <p:sldId id="263" r:id="rId6"/>
    <p:sldId id="266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3FCCF73-1773-43B8-9657-99287B98501E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F8BC019-7073-4857-A770-28D0D36F55B3}" type="slidenum">
              <a:rPr lang="en-GB" smtClean="0"/>
              <a:t>‹Nr.›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1183532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CF73-1773-43B8-9657-99287B98501E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C019-7073-4857-A770-28D0D36F55B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19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CF73-1773-43B8-9657-99287B98501E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C019-7073-4857-A770-28D0D36F55B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88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CF73-1773-43B8-9657-99287B98501E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C019-7073-4857-A770-28D0D36F55B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550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FCCF73-1773-43B8-9657-99287B98501E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8BC019-7073-4857-A770-28D0D36F55B3}" type="slidenum">
              <a:rPr lang="en-GB" smtClean="0"/>
              <a:t>‹Nr.›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0961608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CF73-1773-43B8-9657-99287B98501E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C019-7073-4857-A770-28D0D36F55B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862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CF73-1773-43B8-9657-99287B98501E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C019-7073-4857-A770-28D0D36F55B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28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CF73-1773-43B8-9657-99287B98501E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C019-7073-4857-A770-28D0D36F55B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554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CF73-1773-43B8-9657-99287B98501E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C019-7073-4857-A770-28D0D36F55B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1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FCCF73-1773-43B8-9657-99287B98501E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8BC019-7073-4857-A770-28D0D36F55B3}" type="slidenum">
              <a:rPr lang="en-GB" smtClean="0"/>
              <a:t>‹Nr.›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9903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FCCF73-1773-43B8-9657-99287B98501E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8BC019-7073-4857-A770-28D0D36F55B3}" type="slidenum">
              <a:rPr lang="en-GB" smtClean="0"/>
              <a:t>‹Nr.›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97491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63FCCF73-1773-43B8-9657-99287B98501E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F8BC019-7073-4857-A770-28D0D36F55B3}" type="slidenum">
              <a:rPr lang="en-GB" smtClean="0"/>
              <a:t>‹Nr.›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35761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655B27-BB36-4D7F-9419-E23387231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799"/>
            <a:ext cx="9601200" cy="2543175"/>
          </a:xfrm>
        </p:spPr>
        <p:txBody>
          <a:bodyPr>
            <a:normAutofit fontScale="90000"/>
          </a:bodyPr>
          <a:lstStyle/>
          <a:p>
            <a:r>
              <a:rPr lang="de-CH" sz="9600" dirty="0">
                <a:solidFill>
                  <a:schemeClr val="accent1"/>
                </a:solidFill>
              </a:rPr>
              <a:t>Grundlagen der</a:t>
            </a:r>
            <a:br>
              <a:rPr lang="de-CH" sz="9600" dirty="0">
                <a:solidFill>
                  <a:schemeClr val="accent1"/>
                </a:solidFill>
              </a:rPr>
            </a:br>
            <a:r>
              <a:rPr lang="de-CH" sz="9600" dirty="0">
                <a:solidFill>
                  <a:schemeClr val="accent1"/>
                </a:solidFill>
              </a:rPr>
              <a:t>Ernährungslehre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14CCE1B-791E-4AD5-B60B-3BEA88F03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3429000"/>
            <a:ext cx="9601200" cy="24384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CH" sz="2400" dirty="0"/>
              <a:t>Die Bedeutung der Ernährung in den verschiedenen Lebensphasen vom Neugeborenen bis zum betagten Menschen</a:t>
            </a:r>
          </a:p>
        </p:txBody>
      </p:sp>
    </p:spTree>
    <p:extLst>
      <p:ext uri="{BB962C8B-B14F-4D97-AF65-F5344CB8AC3E}">
        <p14:creationId xmlns:p14="http://schemas.microsoft.com/office/powerpoint/2010/main" val="2153775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C09DFC-5DEF-4DDA-8A8B-80661FA3A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Richtig</a:t>
            </a:r>
            <a:r>
              <a:rPr lang="en-GB" dirty="0"/>
              <a:t> </a:t>
            </a:r>
            <a:r>
              <a:rPr lang="en-GB" dirty="0" err="1"/>
              <a:t>oder</a:t>
            </a:r>
            <a:r>
              <a:rPr lang="en-GB" dirty="0"/>
              <a:t> </a:t>
            </a:r>
            <a:r>
              <a:rPr lang="en-GB" dirty="0" err="1"/>
              <a:t>Falsch</a:t>
            </a:r>
            <a:r>
              <a:rPr lang="en-GB" dirty="0"/>
              <a:t> 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954E26-85EB-4BA7-84EE-EA6807FC7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Als </a:t>
            </a:r>
            <a:r>
              <a:rPr lang="de-CH" b="1" dirty="0"/>
              <a:t>Nährstoffe</a:t>
            </a:r>
            <a:r>
              <a:rPr lang="de-CH" dirty="0"/>
              <a:t> bezeichnet man verschiedene organische und anorganische Stoffe, die von Lebewesen zu deren Lebenserhaltung aufgenommen und im Stoffwechsel verarbeitet werden.</a:t>
            </a:r>
          </a:p>
          <a:p>
            <a:r>
              <a:rPr lang="de-CH" dirty="0"/>
              <a:t>Ein </a:t>
            </a:r>
            <a:r>
              <a:rPr lang="de-CH" b="1" dirty="0"/>
              <a:t>essentieller Nährstoff </a:t>
            </a:r>
            <a:r>
              <a:rPr lang="de-CH" dirty="0"/>
              <a:t>ist für einen Organismus lebensnotwendig, da er ihn nicht selbst aus anderen Nährstoffen wie Wasser, Fetten oder Aminosäuren synthetisieren kann.</a:t>
            </a:r>
          </a:p>
          <a:p>
            <a:r>
              <a:rPr lang="de-CH" dirty="0"/>
              <a:t>Alle Nährstoffe sind essentiell.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1319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EE2A4F-B95E-40F2-90BC-2082BE46B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Was </a:t>
            </a:r>
            <a:r>
              <a:rPr lang="de-CH" dirty="0"/>
              <a:t>sind</a:t>
            </a:r>
            <a:r>
              <a:rPr lang="en-GB" dirty="0"/>
              <a:t> die 3 </a:t>
            </a:r>
            <a:r>
              <a:rPr lang="de-CH" dirty="0"/>
              <a:t>energieliefernden</a:t>
            </a:r>
            <a:r>
              <a:rPr lang="en-GB" dirty="0"/>
              <a:t> </a:t>
            </a:r>
            <a:r>
              <a:rPr lang="de-CH" dirty="0"/>
              <a:t>Nährstoffe</a:t>
            </a:r>
            <a:r>
              <a:rPr lang="en-GB" dirty="0"/>
              <a:t>?</a:t>
            </a:r>
            <a:br>
              <a:rPr lang="en-GB" dirty="0"/>
            </a:b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3DBD464-3A21-48D7-8885-01E780E31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de-CH" sz="2400" dirty="0"/>
              <a:t>Eiweiss (Protein)</a:t>
            </a:r>
          </a:p>
          <a:p>
            <a:pPr marL="514350" indent="-514350">
              <a:buAutoNum type="alphaLcParenR"/>
            </a:pPr>
            <a:r>
              <a:rPr lang="de-CH" sz="2400" dirty="0"/>
              <a:t>Eisen</a:t>
            </a:r>
          </a:p>
          <a:p>
            <a:pPr marL="514350" indent="-514350">
              <a:buAutoNum type="alphaLcParenR"/>
            </a:pPr>
            <a:r>
              <a:rPr lang="de-CH" sz="2400" dirty="0"/>
              <a:t>Kohlenhydrate</a:t>
            </a:r>
          </a:p>
          <a:p>
            <a:pPr marL="514350" indent="-514350">
              <a:buAutoNum type="alphaLcParenR"/>
            </a:pPr>
            <a:r>
              <a:rPr lang="de-CH" sz="2400" dirty="0"/>
              <a:t>Fett</a:t>
            </a:r>
          </a:p>
          <a:p>
            <a:pPr marL="514350" indent="-514350">
              <a:buAutoNum type="alphaLcParenR"/>
            </a:pPr>
            <a:r>
              <a:rPr lang="de-CH" sz="2400" dirty="0"/>
              <a:t>Spurenelemente</a:t>
            </a:r>
          </a:p>
          <a:p>
            <a:pPr marL="514350" indent="-514350">
              <a:buAutoNum type="alphaLcParenR"/>
            </a:pPr>
            <a:r>
              <a:rPr lang="de-CH" sz="2400" dirty="0"/>
              <a:t>Ballaststoffe</a:t>
            </a:r>
          </a:p>
          <a:p>
            <a:pPr marL="514350" indent="-514350">
              <a:buAutoNum type="alphaLcParenR"/>
            </a:pPr>
            <a:r>
              <a:rPr lang="de-CH" sz="2400" dirty="0"/>
              <a:t>Vitamine</a:t>
            </a:r>
          </a:p>
        </p:txBody>
      </p:sp>
    </p:spTree>
    <p:extLst>
      <p:ext uri="{BB962C8B-B14F-4D97-AF65-F5344CB8AC3E}">
        <p14:creationId xmlns:p14="http://schemas.microsoft.com/office/powerpoint/2010/main" val="1900683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67CBEB-138C-42A8-AD07-09637423A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Welcher</a:t>
            </a:r>
            <a:r>
              <a:rPr lang="en-GB" dirty="0"/>
              <a:t> </a:t>
            </a:r>
            <a:r>
              <a:rPr lang="en-GB" dirty="0" err="1"/>
              <a:t>Nährstoff</a:t>
            </a:r>
            <a:r>
              <a:rPr lang="en-GB" dirty="0"/>
              <a:t> </a:t>
            </a:r>
            <a:r>
              <a:rPr lang="en-GB" dirty="0" err="1"/>
              <a:t>liefert</a:t>
            </a:r>
            <a:r>
              <a:rPr lang="en-GB" dirty="0"/>
              <a:t> am </a:t>
            </a:r>
            <a:r>
              <a:rPr lang="en-GB" dirty="0" err="1"/>
              <a:t>meisten</a:t>
            </a:r>
            <a:r>
              <a:rPr lang="en-GB" dirty="0"/>
              <a:t> </a:t>
            </a:r>
            <a:r>
              <a:rPr lang="en-GB" dirty="0" err="1"/>
              <a:t>Energie</a:t>
            </a:r>
            <a:r>
              <a:rPr lang="en-GB" dirty="0"/>
              <a:t> pro Gramm?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584AC8-3D61-40CB-ACF3-EAE25817E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Kohlenhydrate</a:t>
            </a:r>
            <a:endParaRPr lang="en-GB" dirty="0"/>
          </a:p>
          <a:p>
            <a:r>
              <a:rPr lang="en-GB" dirty="0"/>
              <a:t>Fett</a:t>
            </a:r>
          </a:p>
          <a:p>
            <a:r>
              <a:rPr lang="en-GB" dirty="0" err="1"/>
              <a:t>Eiweiss</a:t>
            </a:r>
            <a:r>
              <a:rPr lang="en-GB" dirty="0"/>
              <a:t> (Protein)	</a:t>
            </a:r>
          </a:p>
        </p:txBody>
      </p:sp>
    </p:spTree>
    <p:extLst>
      <p:ext uri="{BB962C8B-B14F-4D97-AF65-F5344CB8AC3E}">
        <p14:creationId xmlns:p14="http://schemas.microsoft.com/office/powerpoint/2010/main" val="2945095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DD3E04-614B-46F0-85AC-49344BC07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Fülle den Lückentext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78126D-6DBA-4458-88A4-1C53DF9DA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__________</a:t>
            </a:r>
            <a:r>
              <a:rPr lang="de-CH" dirty="0"/>
              <a:t> dienen hauptsächlich der schnellen Energieversorgung des Organismus. </a:t>
            </a:r>
          </a:p>
          <a:p>
            <a:pPr marL="0" indent="0">
              <a:buNone/>
            </a:pPr>
            <a:r>
              <a:rPr lang="de-CH" dirty="0"/>
              <a:t>___________werden vor allem </a:t>
            </a:r>
            <a:r>
              <a:rPr lang="de-CH" dirty="0">
                <a:solidFill>
                  <a:schemeClr val="tx1"/>
                </a:solidFill>
              </a:rPr>
              <a:t>im  Baustoffwechsel </a:t>
            </a:r>
            <a:r>
              <a:rPr lang="de-CH" dirty="0"/>
              <a:t>zu körpereigenen Stoffen umgebaut.</a:t>
            </a:r>
          </a:p>
          <a:p>
            <a:pPr marL="0" indent="0">
              <a:buNone/>
            </a:pPr>
            <a:r>
              <a:rPr lang="de-CH" dirty="0"/>
              <a:t>___________sind essentielle Stoffe, die mit der Nahrung aufgenommen werden müssen, aber dem Körper keine Energie liefern. Zu dieser Gruppe gehören die Spurenelemente.</a:t>
            </a:r>
          </a:p>
          <a:p>
            <a:pPr marL="0" indent="0">
              <a:buNone/>
            </a:pPr>
            <a:r>
              <a:rPr lang="de-CH" dirty="0"/>
              <a:t>___________ sind organische Verbindungen, die der Organismus nicht als Energieträger, sondern für andere lebenswichtige Funktionen benötigt, die jedoch der Stoffwechsel nicht bedarfsdeckend synthetisieren kann.</a:t>
            </a:r>
            <a:endParaRPr lang="en-GB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484AC052-1C21-47ED-8BCB-5BA4959D7651}"/>
              </a:ext>
            </a:extLst>
          </p:cNvPr>
          <p:cNvSpPr/>
          <p:nvPr/>
        </p:nvSpPr>
        <p:spPr>
          <a:xfrm>
            <a:off x="2047875" y="5867399"/>
            <a:ext cx="1838325" cy="7524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Kohlenhydrate</a:t>
            </a:r>
            <a:endParaRPr lang="en-GB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902F7A64-A26F-4F6A-8495-793DC6803FAC}"/>
              </a:ext>
            </a:extLst>
          </p:cNvPr>
          <p:cNvSpPr/>
          <p:nvPr/>
        </p:nvSpPr>
        <p:spPr>
          <a:xfrm>
            <a:off x="8820150" y="5867399"/>
            <a:ext cx="1838325" cy="7524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Eiweiss</a:t>
            </a:r>
            <a:endParaRPr lang="en-GB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15FEA1DC-C132-4AA7-B062-096946EBB02D}"/>
              </a:ext>
            </a:extLst>
          </p:cNvPr>
          <p:cNvSpPr/>
          <p:nvPr/>
        </p:nvSpPr>
        <p:spPr>
          <a:xfrm>
            <a:off x="6667500" y="5867398"/>
            <a:ext cx="1838325" cy="7524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Ballaststoffe</a:t>
            </a:r>
            <a:endParaRPr lang="en-GB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9ED1D569-2757-473F-AE99-01276CDA36EA}"/>
              </a:ext>
            </a:extLst>
          </p:cNvPr>
          <p:cNvSpPr/>
          <p:nvPr/>
        </p:nvSpPr>
        <p:spPr>
          <a:xfrm>
            <a:off x="4333875" y="5867398"/>
            <a:ext cx="1838325" cy="7524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Vitamine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4281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F67C420E-6F04-4D60-98F6-AC130D0A4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Ordne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: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5CBC2B7-F34F-4E3F-BABF-7D7FC2A3F0D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GB" sz="3200" dirty="0" err="1"/>
              <a:t>Mangelernährung</a:t>
            </a:r>
            <a:endParaRPr lang="en-GB" sz="3200" dirty="0"/>
          </a:p>
          <a:p>
            <a:pPr marL="457200" indent="-457200">
              <a:buAutoNum type="arabicPeriod"/>
            </a:pPr>
            <a:r>
              <a:rPr lang="en-GB" sz="3200" dirty="0" err="1"/>
              <a:t>Fehlernährung</a:t>
            </a:r>
            <a:endParaRPr lang="en-GB" sz="3200" dirty="0"/>
          </a:p>
          <a:p>
            <a:pPr marL="457200" indent="-457200">
              <a:buAutoNum type="arabicPeriod"/>
            </a:pPr>
            <a:r>
              <a:rPr lang="en-GB" sz="3200" dirty="0" err="1"/>
              <a:t>Überernährung</a:t>
            </a:r>
            <a:endParaRPr lang="en-GB" sz="3200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AE51803-F76A-4A21-B995-63855B2F5DB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de-CH" dirty="0"/>
              <a:t>Eine Ernährung, die quantitativ und/oder qualitativ nicht den physiologischen Notwendigkeiten entspricht. </a:t>
            </a:r>
          </a:p>
          <a:p>
            <a:r>
              <a:rPr lang="de-CH" dirty="0"/>
              <a:t>Dem Körper wird mehr Energie zugeführt als verbraucht wird. Es besteht also eine positive Energiebilanz.</a:t>
            </a:r>
          </a:p>
          <a:p>
            <a:r>
              <a:rPr lang="de-CH" dirty="0"/>
              <a:t>Eine zu geringe Zufuhr von Nahrung oder Nahrungsbestandteilen, die der Körper zum Leben braucht.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5019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CCA7E6-63FB-4085-B739-366F1713D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Lernziele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257DB7-E1A7-48DD-B727-B950D9C34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Die Bedeutung der wichtigsten Nährstoffe kennen</a:t>
            </a:r>
          </a:p>
          <a:p>
            <a:r>
              <a:rPr lang="de-CH" dirty="0"/>
              <a:t>Eigenschaften der verschiedenen Lebensabschnitte vom Mensch kennen</a:t>
            </a:r>
          </a:p>
          <a:p>
            <a:r>
              <a:rPr lang="de-CH" dirty="0"/>
              <a:t>Die Bedeutung der Ernährung in den verschiedenen Lebensphasen erklären können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599350"/>
      </p:ext>
    </p:extLst>
  </p:cSld>
  <p:clrMapOvr>
    <a:masterClrMapping/>
  </p:clrMapOvr>
</p:sld>
</file>

<file path=ppt/theme/theme1.xml><?xml version="1.0" encoding="utf-8"?>
<a:theme xmlns:a="http://schemas.openxmlformats.org/drawingml/2006/main" name="Ausschnitt">
  <a:themeElements>
    <a:clrScheme name="Ausschnitt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Ausschnitt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usschnitt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TM10001105[[fn=Ernte]]</Template>
  <TotalTime>0</TotalTime>
  <Words>266</Words>
  <Application>Microsoft Office PowerPoint</Application>
  <PresentationFormat>Breitbild</PresentationFormat>
  <Paragraphs>38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9" baseType="lpstr">
      <vt:lpstr>Franklin Gothic Book</vt:lpstr>
      <vt:lpstr>Ausschnitt</vt:lpstr>
      <vt:lpstr>Grundlagen der Ernährungslehre</vt:lpstr>
      <vt:lpstr>Richtig oder Falsch ?</vt:lpstr>
      <vt:lpstr>Was sind die 3 energieliefernden Nährstoffe? </vt:lpstr>
      <vt:lpstr>Welcher Nährstoff liefert am meisten Energie pro Gramm?</vt:lpstr>
      <vt:lpstr>Fülle den Lückentext</vt:lpstr>
      <vt:lpstr>Ordne zu:</vt:lpstr>
      <vt:lpstr>Lernziele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Ernährungslehre</dc:title>
  <dc:creator>Sheila Peterhans</dc:creator>
  <cp:lastModifiedBy>Sheila Peterhans</cp:lastModifiedBy>
  <cp:revision>11</cp:revision>
  <dcterms:created xsi:type="dcterms:W3CDTF">2019-09-30T15:45:01Z</dcterms:created>
  <dcterms:modified xsi:type="dcterms:W3CDTF">2019-10-02T16:52:55Z</dcterms:modified>
</cp:coreProperties>
</file>