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509"/>
    <a:srgbClr val="E97FF1"/>
    <a:srgbClr val="3BB3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4" autoAdjust="0"/>
    <p:restoredTop sz="94660"/>
  </p:normalViewPr>
  <p:slideViewPr>
    <p:cSldViewPr snapToGrid="0">
      <p:cViewPr varScale="1">
        <p:scale>
          <a:sx n="75" d="100"/>
          <a:sy n="75" d="100"/>
        </p:scale>
        <p:origin x="2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8C03-69D9-4581-8BD9-EB8D0712F41E}" type="datetimeFigureOut">
              <a:rPr lang="de-CH" smtClean="0"/>
              <a:t>30.05.2019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31C7-D174-47E1-825E-39BC7C61E28E}" type="slidenum">
              <a:rPr lang="de-CH" smtClean="0"/>
              <a:t>‹Nr.›</a:t>
            </a:fld>
            <a:endParaRPr lang="de-CH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5334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8C03-69D9-4581-8BD9-EB8D0712F41E}" type="datetimeFigureOut">
              <a:rPr lang="de-CH" smtClean="0"/>
              <a:t>30.05.2019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31C7-D174-47E1-825E-39BC7C61E28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68238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8C03-69D9-4581-8BD9-EB8D0712F41E}" type="datetimeFigureOut">
              <a:rPr lang="de-CH" smtClean="0"/>
              <a:t>30.05.2019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31C7-D174-47E1-825E-39BC7C61E28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89186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8C03-69D9-4581-8BD9-EB8D0712F41E}" type="datetimeFigureOut">
              <a:rPr lang="de-CH" smtClean="0"/>
              <a:t>30.05.2019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31C7-D174-47E1-825E-39BC7C61E28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205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8C03-69D9-4581-8BD9-EB8D0712F41E}" type="datetimeFigureOut">
              <a:rPr lang="de-CH" smtClean="0"/>
              <a:t>30.05.2019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31C7-D174-47E1-825E-39BC7C61E28E}" type="slidenum">
              <a:rPr lang="de-CH" smtClean="0"/>
              <a:t>‹Nr.›</a:t>
            </a:fld>
            <a:endParaRPr lang="de-CH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98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8C03-69D9-4581-8BD9-EB8D0712F41E}" type="datetimeFigureOut">
              <a:rPr lang="de-CH" smtClean="0"/>
              <a:t>30.05.2019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31C7-D174-47E1-825E-39BC7C61E28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12233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8C03-69D9-4581-8BD9-EB8D0712F41E}" type="datetimeFigureOut">
              <a:rPr lang="de-CH" smtClean="0"/>
              <a:t>30.05.2019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31C7-D174-47E1-825E-39BC7C61E28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69004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8C03-69D9-4581-8BD9-EB8D0712F41E}" type="datetimeFigureOut">
              <a:rPr lang="de-CH" smtClean="0"/>
              <a:t>30.05.2019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31C7-D174-47E1-825E-39BC7C61E28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1000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8C03-69D9-4581-8BD9-EB8D0712F41E}" type="datetimeFigureOut">
              <a:rPr lang="de-CH" smtClean="0"/>
              <a:t>30.05.2019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31C7-D174-47E1-825E-39BC7C61E28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49062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0F68C03-69D9-4581-8BD9-EB8D0712F41E}" type="datetimeFigureOut">
              <a:rPr lang="de-CH" smtClean="0"/>
              <a:t>30.05.2019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7131C7-D174-47E1-825E-39BC7C61E28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41700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8C03-69D9-4581-8BD9-EB8D0712F41E}" type="datetimeFigureOut">
              <a:rPr lang="de-CH" smtClean="0"/>
              <a:t>30.05.2019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31C7-D174-47E1-825E-39BC7C61E28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645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0F68C03-69D9-4581-8BD9-EB8D0712F41E}" type="datetimeFigureOut">
              <a:rPr lang="de-CH" smtClean="0"/>
              <a:t>30.05.2019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A7131C7-D174-47E1-825E-39BC7C61E28E}" type="slidenum">
              <a:rPr lang="de-CH" smtClean="0"/>
              <a:t>‹Nr.›</a:t>
            </a:fld>
            <a:endParaRPr lang="de-CH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6943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40D8D80E-6303-4D71-93CD-001481D7E5B3}"/>
              </a:ext>
            </a:extLst>
          </p:cNvPr>
          <p:cNvSpPr txBox="1"/>
          <p:nvPr/>
        </p:nvSpPr>
        <p:spPr>
          <a:xfrm>
            <a:off x="487680" y="558800"/>
            <a:ext cx="2570480" cy="369332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Synthese Woche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C5002E4-0520-4B20-913E-5A88050DCB31}"/>
              </a:ext>
            </a:extLst>
          </p:cNvPr>
          <p:cNvSpPr txBox="1"/>
          <p:nvPr/>
        </p:nvSpPr>
        <p:spPr>
          <a:xfrm>
            <a:off x="4770120" y="558800"/>
            <a:ext cx="2479040" cy="369332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1. Woche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9B637A6-E3B4-4C66-A281-CBE813EBD581}"/>
              </a:ext>
            </a:extLst>
          </p:cNvPr>
          <p:cNvSpPr txBox="1"/>
          <p:nvPr/>
        </p:nvSpPr>
        <p:spPr>
          <a:xfrm>
            <a:off x="8961120" y="558800"/>
            <a:ext cx="2570480" cy="369332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2. Woche</a:t>
            </a:r>
          </a:p>
        </p:txBody>
      </p:sp>
      <p:sp>
        <p:nvSpPr>
          <p:cNvPr id="5" name="Explosion: 8 Zacken 4">
            <a:extLst>
              <a:ext uri="{FF2B5EF4-FFF2-40B4-BE49-F238E27FC236}">
                <a16:creationId xmlns:a16="http://schemas.microsoft.com/office/drawing/2014/main" id="{5B32341C-4426-4BE1-860E-BC28A0379C85}"/>
              </a:ext>
            </a:extLst>
          </p:cNvPr>
          <p:cNvSpPr/>
          <p:nvPr/>
        </p:nvSpPr>
        <p:spPr>
          <a:xfrm>
            <a:off x="9144000" y="1031239"/>
            <a:ext cx="2794000" cy="1686560"/>
          </a:xfrm>
          <a:prstGeom prst="irregularSeal1">
            <a:avLst/>
          </a:prstGeom>
          <a:solidFill>
            <a:srgbClr val="EAE50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D20C8534-7401-4328-8838-AA96343620AF}"/>
              </a:ext>
            </a:extLst>
          </p:cNvPr>
          <p:cNvSpPr txBox="1"/>
          <p:nvPr/>
        </p:nvSpPr>
        <p:spPr>
          <a:xfrm>
            <a:off x="9460230" y="1447075"/>
            <a:ext cx="2161540" cy="672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dirty="0"/>
              <a:t>Neuer Insight zu ARA/Wasserqualität</a:t>
            </a:r>
          </a:p>
        </p:txBody>
      </p:sp>
      <p:sp>
        <p:nvSpPr>
          <p:cNvPr id="7" name="Pfeil: nach rechts 6">
            <a:extLst>
              <a:ext uri="{FF2B5EF4-FFF2-40B4-BE49-F238E27FC236}">
                <a16:creationId xmlns:a16="http://schemas.microsoft.com/office/drawing/2014/main" id="{90689856-4E42-47E9-B69D-9C3779242E1B}"/>
              </a:ext>
            </a:extLst>
          </p:cNvPr>
          <p:cNvSpPr/>
          <p:nvPr/>
        </p:nvSpPr>
        <p:spPr>
          <a:xfrm>
            <a:off x="487680" y="1198880"/>
            <a:ext cx="8564880" cy="7112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err="1">
                <a:solidFill>
                  <a:schemeClr val="tx1"/>
                </a:solidFill>
              </a:rPr>
              <a:t>Permakulturgarten</a:t>
            </a:r>
            <a:endParaRPr lang="de-CH" dirty="0">
              <a:solidFill>
                <a:schemeClr val="tx1"/>
              </a:solidFill>
            </a:endParaRPr>
          </a:p>
        </p:txBody>
      </p:sp>
      <p:sp>
        <p:nvSpPr>
          <p:cNvPr id="8" name="Pfeil: nach rechts 7">
            <a:extLst>
              <a:ext uri="{FF2B5EF4-FFF2-40B4-BE49-F238E27FC236}">
                <a16:creationId xmlns:a16="http://schemas.microsoft.com/office/drawing/2014/main" id="{C285661B-0F49-40F5-BE79-ABD364FAE336}"/>
              </a:ext>
            </a:extLst>
          </p:cNvPr>
          <p:cNvSpPr/>
          <p:nvPr/>
        </p:nvSpPr>
        <p:spPr>
          <a:xfrm>
            <a:off x="487680" y="4724400"/>
            <a:ext cx="3464560" cy="71120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FBF7076-0191-4C9B-8299-E9CE7E18CDC4}"/>
              </a:ext>
            </a:extLst>
          </p:cNvPr>
          <p:cNvSpPr txBox="1"/>
          <p:nvPr/>
        </p:nvSpPr>
        <p:spPr>
          <a:xfrm>
            <a:off x="1229360" y="4895334"/>
            <a:ext cx="1643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/>
              <a:t>Label ‘Pro-BIRS’</a:t>
            </a:r>
          </a:p>
        </p:txBody>
      </p:sp>
      <p:sp>
        <p:nvSpPr>
          <p:cNvPr id="10" name="Explosion: 8 Zacken 9">
            <a:extLst>
              <a:ext uri="{FF2B5EF4-FFF2-40B4-BE49-F238E27FC236}">
                <a16:creationId xmlns:a16="http://schemas.microsoft.com/office/drawing/2014/main" id="{F50661E0-5974-41C1-A989-04EFBEA483D0}"/>
              </a:ext>
            </a:extLst>
          </p:cNvPr>
          <p:cNvSpPr/>
          <p:nvPr/>
        </p:nvSpPr>
        <p:spPr>
          <a:xfrm>
            <a:off x="0" y="844840"/>
            <a:ext cx="2641600" cy="1778002"/>
          </a:xfrm>
          <a:prstGeom prst="irregularSeal1">
            <a:avLst/>
          </a:prstGeom>
          <a:solidFill>
            <a:srgbClr val="EAE50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1369755-DBDB-4F0F-B346-B92B6AE8AC3C}"/>
              </a:ext>
            </a:extLst>
          </p:cNvPr>
          <p:cNvSpPr txBox="1"/>
          <p:nvPr/>
        </p:nvSpPr>
        <p:spPr>
          <a:xfrm>
            <a:off x="254000" y="1214172"/>
            <a:ext cx="20123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dirty="0"/>
              <a:t>Insight Gewässerraum und Biodiversität</a:t>
            </a:r>
          </a:p>
        </p:txBody>
      </p:sp>
      <p:sp>
        <p:nvSpPr>
          <p:cNvPr id="12" name="Pfeil: nach rechts 11">
            <a:extLst>
              <a:ext uri="{FF2B5EF4-FFF2-40B4-BE49-F238E27FC236}">
                <a16:creationId xmlns:a16="http://schemas.microsoft.com/office/drawing/2014/main" id="{030A1DE3-2A0F-4E12-B077-F2946724F3CB}"/>
              </a:ext>
            </a:extLst>
          </p:cNvPr>
          <p:cNvSpPr/>
          <p:nvPr/>
        </p:nvSpPr>
        <p:spPr>
          <a:xfrm>
            <a:off x="8961120" y="4516235"/>
            <a:ext cx="2976880" cy="71120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3" name="Pfeil: nach rechts 12">
            <a:extLst>
              <a:ext uri="{FF2B5EF4-FFF2-40B4-BE49-F238E27FC236}">
                <a16:creationId xmlns:a16="http://schemas.microsoft.com/office/drawing/2014/main" id="{5475EC45-6137-4E68-9A38-C8AC6967E046}"/>
              </a:ext>
            </a:extLst>
          </p:cNvPr>
          <p:cNvSpPr/>
          <p:nvPr/>
        </p:nvSpPr>
        <p:spPr>
          <a:xfrm>
            <a:off x="8961120" y="3615679"/>
            <a:ext cx="3718560" cy="71120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4" name="Pfeil: nach rechts 13">
            <a:extLst>
              <a:ext uri="{FF2B5EF4-FFF2-40B4-BE49-F238E27FC236}">
                <a16:creationId xmlns:a16="http://schemas.microsoft.com/office/drawing/2014/main" id="{421D694A-B4EB-4704-8689-2712D2881B23}"/>
              </a:ext>
            </a:extLst>
          </p:cNvPr>
          <p:cNvSpPr/>
          <p:nvPr/>
        </p:nvSpPr>
        <p:spPr>
          <a:xfrm>
            <a:off x="8961120" y="5520510"/>
            <a:ext cx="2976880" cy="71120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13DE8F1-E1D7-47DA-B960-9A443DB3B5A8}"/>
              </a:ext>
            </a:extLst>
          </p:cNvPr>
          <p:cNvSpPr txBox="1"/>
          <p:nvPr/>
        </p:nvSpPr>
        <p:spPr>
          <a:xfrm>
            <a:off x="9802173" y="4687169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/>
              <a:t>Lehrpfad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56542919-6633-42A7-A200-FAC9DED131D4}"/>
              </a:ext>
            </a:extLst>
          </p:cNvPr>
          <p:cNvSpPr txBox="1"/>
          <p:nvPr/>
        </p:nvSpPr>
        <p:spPr>
          <a:xfrm>
            <a:off x="9598524" y="3786613"/>
            <a:ext cx="2023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/>
              <a:t>Interaktive Infotafel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5431BBA-3971-4895-8119-D3118AB0DF32}"/>
              </a:ext>
            </a:extLst>
          </p:cNvPr>
          <p:cNvSpPr txBox="1"/>
          <p:nvPr/>
        </p:nvSpPr>
        <p:spPr>
          <a:xfrm>
            <a:off x="9166576" y="5691444"/>
            <a:ext cx="2159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/>
              <a:t>Beobachtungsstation</a:t>
            </a:r>
          </a:p>
        </p:txBody>
      </p:sp>
      <p:sp>
        <p:nvSpPr>
          <p:cNvPr id="18" name="Interaktive Schaltfläche: Hilfe 1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EE3FFAB-1D25-49A6-9485-BBF68E5E90B9}"/>
              </a:ext>
            </a:extLst>
          </p:cNvPr>
          <p:cNvSpPr/>
          <p:nvPr/>
        </p:nvSpPr>
        <p:spPr>
          <a:xfrm>
            <a:off x="5446200" y="4444145"/>
            <a:ext cx="1299600" cy="1299600"/>
          </a:xfrm>
          <a:prstGeom prst="actionButtonHelp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76708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feil: nach links gekrümmt 16">
            <a:extLst>
              <a:ext uri="{FF2B5EF4-FFF2-40B4-BE49-F238E27FC236}">
                <a16:creationId xmlns:a16="http://schemas.microsoft.com/office/drawing/2014/main" id="{CF940D9E-C14F-4FD2-8F0B-204B85E417C3}"/>
              </a:ext>
            </a:extLst>
          </p:cNvPr>
          <p:cNvSpPr/>
          <p:nvPr/>
        </p:nvSpPr>
        <p:spPr>
          <a:xfrm>
            <a:off x="10862442" y="3347343"/>
            <a:ext cx="515007" cy="113774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chemeClr val="tx1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1FD9F25-8A6D-42F1-9EB6-E86D15A2B4B4}"/>
              </a:ext>
            </a:extLst>
          </p:cNvPr>
          <p:cNvSpPr txBox="1"/>
          <p:nvPr/>
        </p:nvSpPr>
        <p:spPr>
          <a:xfrm>
            <a:off x="588579" y="462456"/>
            <a:ext cx="2070538" cy="369332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3. Woche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DED9A29-5A1D-4877-82EC-DF4EA5CA6679}"/>
              </a:ext>
            </a:extLst>
          </p:cNvPr>
          <p:cNvSpPr txBox="1"/>
          <p:nvPr/>
        </p:nvSpPr>
        <p:spPr>
          <a:xfrm>
            <a:off x="5060731" y="474433"/>
            <a:ext cx="2070538" cy="369332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4. Woche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53CEA53-B74B-4412-AB64-8976BBA04086}"/>
              </a:ext>
            </a:extLst>
          </p:cNvPr>
          <p:cNvSpPr txBox="1"/>
          <p:nvPr/>
        </p:nvSpPr>
        <p:spPr>
          <a:xfrm>
            <a:off x="9532883" y="471496"/>
            <a:ext cx="2070538" cy="369332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5. Woche</a:t>
            </a:r>
          </a:p>
        </p:txBody>
      </p:sp>
      <p:sp>
        <p:nvSpPr>
          <p:cNvPr id="5" name="Pfeil: nach rechts 4">
            <a:extLst>
              <a:ext uri="{FF2B5EF4-FFF2-40B4-BE49-F238E27FC236}">
                <a16:creationId xmlns:a16="http://schemas.microsoft.com/office/drawing/2014/main" id="{76647D8C-F6F7-4D51-A4E4-6706437782C9}"/>
              </a:ext>
            </a:extLst>
          </p:cNvPr>
          <p:cNvSpPr/>
          <p:nvPr/>
        </p:nvSpPr>
        <p:spPr>
          <a:xfrm>
            <a:off x="336329" y="1219200"/>
            <a:ext cx="12297105" cy="735724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EE18783-E830-45A4-BAE3-E03ED8EC8BF8}"/>
              </a:ext>
            </a:extLst>
          </p:cNvPr>
          <p:cNvSpPr txBox="1"/>
          <p:nvPr/>
        </p:nvSpPr>
        <p:spPr>
          <a:xfrm>
            <a:off x="1650124" y="1402396"/>
            <a:ext cx="1701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/>
              <a:t>Abwasserbiotop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EF30E30C-B574-4D15-B3D5-A61D6C488FAB}"/>
              </a:ext>
            </a:extLst>
          </p:cNvPr>
          <p:cNvSpPr/>
          <p:nvPr/>
        </p:nvSpPr>
        <p:spPr>
          <a:xfrm>
            <a:off x="-84083" y="3794234"/>
            <a:ext cx="6772799" cy="38888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8B8249A-3A76-438D-B53A-090CCA829CC3}"/>
              </a:ext>
            </a:extLst>
          </p:cNvPr>
          <p:cNvSpPr/>
          <p:nvPr/>
        </p:nvSpPr>
        <p:spPr>
          <a:xfrm>
            <a:off x="336329" y="4871546"/>
            <a:ext cx="6352387" cy="38888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0" name="Legende: mit Pfeil nach rechts 9">
            <a:extLst>
              <a:ext uri="{FF2B5EF4-FFF2-40B4-BE49-F238E27FC236}">
                <a16:creationId xmlns:a16="http://schemas.microsoft.com/office/drawing/2014/main" id="{4D3AD09C-5584-4F35-8A4B-DF0789D935FE}"/>
              </a:ext>
            </a:extLst>
          </p:cNvPr>
          <p:cNvSpPr/>
          <p:nvPr/>
        </p:nvSpPr>
        <p:spPr>
          <a:xfrm>
            <a:off x="6688716" y="3794234"/>
            <a:ext cx="2044263" cy="1481959"/>
          </a:xfrm>
          <a:prstGeom prst="rightArrow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5FFFC0C2-4C2A-470E-A974-FDAB4BB43284}"/>
              </a:ext>
            </a:extLst>
          </p:cNvPr>
          <p:cNvSpPr txBox="1"/>
          <p:nvPr/>
        </p:nvSpPr>
        <p:spPr>
          <a:xfrm>
            <a:off x="1329558" y="3804009"/>
            <a:ext cx="2343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/>
              <a:t>Interaktive Infotafel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574C163-6826-4BC9-9EA4-FD966BCDE58B}"/>
              </a:ext>
            </a:extLst>
          </p:cNvPr>
          <p:cNvSpPr txBox="1"/>
          <p:nvPr/>
        </p:nvSpPr>
        <p:spPr>
          <a:xfrm>
            <a:off x="3351680" y="4860303"/>
            <a:ext cx="873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err="1"/>
              <a:t>Foxtrail</a:t>
            </a:r>
            <a:endParaRPr lang="de-CH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C368EE4-0860-4044-A75D-23DFA6AAD15A}"/>
              </a:ext>
            </a:extLst>
          </p:cNvPr>
          <p:cNvSpPr txBox="1"/>
          <p:nvPr/>
        </p:nvSpPr>
        <p:spPr>
          <a:xfrm>
            <a:off x="483418" y="4881321"/>
            <a:ext cx="985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err="1"/>
              <a:t>Geocash</a:t>
            </a:r>
            <a:endParaRPr lang="de-CH" dirty="0"/>
          </a:p>
        </p:txBody>
      </p:sp>
      <p:sp>
        <p:nvSpPr>
          <p:cNvPr id="15" name="Rechteck: abgerundete Ecken 14">
            <a:extLst>
              <a:ext uri="{FF2B5EF4-FFF2-40B4-BE49-F238E27FC236}">
                <a16:creationId xmlns:a16="http://schemas.microsoft.com/office/drawing/2014/main" id="{ABE5FDB2-4F7C-4C7E-B83C-C72ECA1DA6B5}"/>
              </a:ext>
            </a:extLst>
          </p:cNvPr>
          <p:cNvSpPr/>
          <p:nvPr/>
        </p:nvSpPr>
        <p:spPr>
          <a:xfrm>
            <a:off x="9480331" y="2291255"/>
            <a:ext cx="2301766" cy="1137745"/>
          </a:xfrm>
          <a:prstGeom prst="roundRect">
            <a:avLst/>
          </a:prstGeom>
          <a:solidFill>
            <a:srgbClr val="E97FF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1. Dozierenden-Treffen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7ECCF6EB-786C-4EC8-915F-F63011BBB78E}"/>
              </a:ext>
            </a:extLst>
          </p:cNvPr>
          <p:cNvSpPr txBox="1"/>
          <p:nvPr/>
        </p:nvSpPr>
        <p:spPr>
          <a:xfrm>
            <a:off x="8907516" y="3607475"/>
            <a:ext cx="195492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/>
              <a:t>Fehlüberlegung:</a:t>
            </a:r>
          </a:p>
          <a:p>
            <a:r>
              <a:rPr lang="de-CH" dirty="0"/>
              <a:t>Sensibilisierungs-massnahme</a:t>
            </a:r>
          </a:p>
          <a:p>
            <a:r>
              <a:rPr lang="de-CH" dirty="0"/>
              <a:t>sollte vor Umsetzung </a:t>
            </a:r>
          </a:p>
          <a:p>
            <a:r>
              <a:rPr lang="de-CH" dirty="0"/>
              <a:t>der 1. Massnahme angreifen</a:t>
            </a:r>
          </a:p>
        </p:txBody>
      </p:sp>
    </p:spTree>
    <p:extLst>
      <p:ext uri="{BB962C8B-B14F-4D97-AF65-F5344CB8AC3E}">
        <p14:creationId xmlns:p14="http://schemas.microsoft.com/office/powerpoint/2010/main" val="1901867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xplosion: 14 Zacken 7">
            <a:extLst>
              <a:ext uri="{FF2B5EF4-FFF2-40B4-BE49-F238E27FC236}">
                <a16:creationId xmlns:a16="http://schemas.microsoft.com/office/drawing/2014/main" id="{611582DF-4E0D-4622-AB7F-A9AE4CAC93A1}"/>
              </a:ext>
            </a:extLst>
          </p:cNvPr>
          <p:cNvSpPr/>
          <p:nvPr/>
        </p:nvSpPr>
        <p:spPr>
          <a:xfrm rot="1024328">
            <a:off x="1030013" y="1986455"/>
            <a:ext cx="2974428" cy="1933903"/>
          </a:xfrm>
          <a:prstGeom prst="irregularSeal2">
            <a:avLst/>
          </a:prstGeom>
          <a:solidFill>
            <a:srgbClr val="EAE50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015565A-D4B8-4423-A47B-D0B3B123054C}"/>
              </a:ext>
            </a:extLst>
          </p:cNvPr>
          <p:cNvSpPr txBox="1"/>
          <p:nvPr/>
        </p:nvSpPr>
        <p:spPr>
          <a:xfrm>
            <a:off x="772509" y="656162"/>
            <a:ext cx="2070537" cy="369332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6. Woche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B1114D0-D6B2-4DAC-9748-BF439F78AD05}"/>
              </a:ext>
            </a:extLst>
          </p:cNvPr>
          <p:cNvSpPr txBox="1"/>
          <p:nvPr/>
        </p:nvSpPr>
        <p:spPr>
          <a:xfrm>
            <a:off x="4818992" y="656162"/>
            <a:ext cx="2264979" cy="369332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7. Woche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D1EC373-6498-415F-96F2-A601CE1F3C7B}"/>
              </a:ext>
            </a:extLst>
          </p:cNvPr>
          <p:cNvSpPr txBox="1"/>
          <p:nvPr/>
        </p:nvSpPr>
        <p:spPr>
          <a:xfrm>
            <a:off x="9075682" y="656162"/>
            <a:ext cx="2343807" cy="369332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8. Woche</a:t>
            </a:r>
          </a:p>
        </p:txBody>
      </p:sp>
      <p:sp>
        <p:nvSpPr>
          <p:cNvPr id="7" name="Pfeil: nach rechts 6">
            <a:extLst>
              <a:ext uri="{FF2B5EF4-FFF2-40B4-BE49-F238E27FC236}">
                <a16:creationId xmlns:a16="http://schemas.microsoft.com/office/drawing/2014/main" id="{12E05C4B-CD7C-488C-915D-D30806CEFDEF}"/>
              </a:ext>
            </a:extLst>
          </p:cNvPr>
          <p:cNvSpPr/>
          <p:nvPr/>
        </p:nvSpPr>
        <p:spPr>
          <a:xfrm>
            <a:off x="-94593" y="1439917"/>
            <a:ext cx="5633545" cy="69368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5" name="Explosion: 8 Zacken 4">
            <a:extLst>
              <a:ext uri="{FF2B5EF4-FFF2-40B4-BE49-F238E27FC236}">
                <a16:creationId xmlns:a16="http://schemas.microsoft.com/office/drawing/2014/main" id="{89796C66-218C-4C6C-A1BD-181456825882}"/>
              </a:ext>
            </a:extLst>
          </p:cNvPr>
          <p:cNvSpPr/>
          <p:nvPr/>
        </p:nvSpPr>
        <p:spPr>
          <a:xfrm>
            <a:off x="-94593" y="1124607"/>
            <a:ext cx="2564524" cy="1933903"/>
          </a:xfrm>
          <a:prstGeom prst="irregularSeal1">
            <a:avLst/>
          </a:prstGeom>
          <a:solidFill>
            <a:srgbClr val="EAE50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2F8A928-4F3B-46FD-80AA-F77A9CB7A038}"/>
              </a:ext>
            </a:extLst>
          </p:cNvPr>
          <p:cNvSpPr txBox="1"/>
          <p:nvPr/>
        </p:nvSpPr>
        <p:spPr>
          <a:xfrm>
            <a:off x="162910" y="1718101"/>
            <a:ext cx="2049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600" dirty="0"/>
              <a:t>Konkretisierung des</a:t>
            </a:r>
          </a:p>
          <a:p>
            <a:pPr algn="ctr"/>
            <a:r>
              <a:rPr lang="de-CH" sz="1600" dirty="0"/>
              <a:t>Schadstoffes: Phosphor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9DAAE4D-CC4F-4C36-B80C-FDEF8EB087D7}"/>
              </a:ext>
            </a:extLst>
          </p:cNvPr>
          <p:cNvSpPr txBox="1"/>
          <p:nvPr/>
        </p:nvSpPr>
        <p:spPr>
          <a:xfrm>
            <a:off x="1445423" y="2689610"/>
            <a:ext cx="214911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700" dirty="0"/>
              <a:t>Spezialisierung</a:t>
            </a:r>
          </a:p>
          <a:p>
            <a:r>
              <a:rPr lang="de-CH" sz="1700" dirty="0"/>
              <a:t>auf Pflanzenfiltration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85D02B-FAE3-4B38-960F-2576C22D7C94}"/>
              </a:ext>
            </a:extLst>
          </p:cNvPr>
          <p:cNvSpPr txBox="1"/>
          <p:nvPr/>
        </p:nvSpPr>
        <p:spPr>
          <a:xfrm>
            <a:off x="2843046" y="1602092"/>
            <a:ext cx="1701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/>
              <a:t>Abwasserbiotop</a:t>
            </a:r>
          </a:p>
        </p:txBody>
      </p:sp>
      <p:sp>
        <p:nvSpPr>
          <p:cNvPr id="11" name="Pfeil: nach rechts 10">
            <a:extLst>
              <a:ext uri="{FF2B5EF4-FFF2-40B4-BE49-F238E27FC236}">
                <a16:creationId xmlns:a16="http://schemas.microsoft.com/office/drawing/2014/main" id="{D8676257-6815-4BE9-91C4-D515FF7B6233}"/>
              </a:ext>
            </a:extLst>
          </p:cNvPr>
          <p:cNvSpPr/>
          <p:nvPr/>
        </p:nvSpPr>
        <p:spPr>
          <a:xfrm>
            <a:off x="5623033" y="1439917"/>
            <a:ext cx="6043449" cy="723471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F6C1DECA-9DA2-4A93-9F02-B7972EC8B006}"/>
              </a:ext>
            </a:extLst>
          </p:cNvPr>
          <p:cNvSpPr txBox="1"/>
          <p:nvPr/>
        </p:nvSpPr>
        <p:spPr>
          <a:xfrm>
            <a:off x="6445217" y="1602092"/>
            <a:ext cx="1649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/>
              <a:t>Schwimminseln</a:t>
            </a:r>
          </a:p>
        </p:txBody>
      </p:sp>
      <p:sp>
        <p:nvSpPr>
          <p:cNvPr id="13" name="Pfeil: nach rechts 12">
            <a:extLst>
              <a:ext uri="{FF2B5EF4-FFF2-40B4-BE49-F238E27FC236}">
                <a16:creationId xmlns:a16="http://schemas.microsoft.com/office/drawing/2014/main" id="{6158B1DD-DB2B-4B81-B048-1D106983C2A4}"/>
              </a:ext>
            </a:extLst>
          </p:cNvPr>
          <p:cNvSpPr/>
          <p:nvPr/>
        </p:nvSpPr>
        <p:spPr>
          <a:xfrm>
            <a:off x="5623033" y="2270234"/>
            <a:ext cx="1765739" cy="69368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99A586C3-F345-434A-AAE0-B9D0197CC60E}"/>
              </a:ext>
            </a:extLst>
          </p:cNvPr>
          <p:cNvSpPr txBox="1"/>
          <p:nvPr/>
        </p:nvSpPr>
        <p:spPr>
          <a:xfrm>
            <a:off x="5696607" y="2432409"/>
            <a:ext cx="1235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/>
              <a:t>Aktiv Kohle</a:t>
            </a:r>
          </a:p>
        </p:txBody>
      </p:sp>
      <p:sp>
        <p:nvSpPr>
          <p:cNvPr id="15" name="Interaktive Schaltfläche: Hilfe 1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23E4ABCB-0A84-4572-8E8B-42B31EC4C79E}"/>
              </a:ext>
            </a:extLst>
          </p:cNvPr>
          <p:cNvSpPr/>
          <p:nvPr/>
        </p:nvSpPr>
        <p:spPr>
          <a:xfrm>
            <a:off x="1158762" y="4466895"/>
            <a:ext cx="1298029" cy="1299600"/>
          </a:xfrm>
          <a:prstGeom prst="actionButtonHelp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6" name="Interaktive Schaltfläche: Hilfe 1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FF94B7BB-2FFF-46C6-B5B1-6D68E469E20E}"/>
              </a:ext>
            </a:extLst>
          </p:cNvPr>
          <p:cNvSpPr/>
          <p:nvPr/>
        </p:nvSpPr>
        <p:spPr>
          <a:xfrm>
            <a:off x="5302466" y="4456505"/>
            <a:ext cx="1298029" cy="1299600"/>
          </a:xfrm>
          <a:prstGeom prst="actionButtonHelp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7" name="Pfeil: nach rechts 16">
            <a:extLst>
              <a:ext uri="{FF2B5EF4-FFF2-40B4-BE49-F238E27FC236}">
                <a16:creationId xmlns:a16="http://schemas.microsoft.com/office/drawing/2014/main" id="{0BC28EA8-3FD2-47A8-9528-1A48FF937E24}"/>
              </a:ext>
            </a:extLst>
          </p:cNvPr>
          <p:cNvSpPr/>
          <p:nvPr/>
        </p:nvSpPr>
        <p:spPr>
          <a:xfrm>
            <a:off x="8744607" y="4834759"/>
            <a:ext cx="2921875" cy="693683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AABD9F4-E013-4F77-A6CD-01E04A99A917}"/>
              </a:ext>
            </a:extLst>
          </p:cNvPr>
          <p:cNvSpPr txBox="1"/>
          <p:nvPr/>
        </p:nvSpPr>
        <p:spPr>
          <a:xfrm>
            <a:off x="8902262" y="4996934"/>
            <a:ext cx="1868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/>
              <a:t>Medienmitteilung</a:t>
            </a:r>
          </a:p>
        </p:txBody>
      </p:sp>
      <p:sp>
        <p:nvSpPr>
          <p:cNvPr id="19" name="Rechteck: abgerundete Ecken 18">
            <a:extLst>
              <a:ext uri="{FF2B5EF4-FFF2-40B4-BE49-F238E27FC236}">
                <a16:creationId xmlns:a16="http://schemas.microsoft.com/office/drawing/2014/main" id="{72473E0F-3202-42C4-80A7-F8F318E00F21}"/>
              </a:ext>
            </a:extLst>
          </p:cNvPr>
          <p:cNvSpPr/>
          <p:nvPr/>
        </p:nvSpPr>
        <p:spPr>
          <a:xfrm>
            <a:off x="9167647" y="3058510"/>
            <a:ext cx="2075794" cy="1030014"/>
          </a:xfrm>
          <a:prstGeom prst="roundRect">
            <a:avLst/>
          </a:prstGeom>
          <a:solidFill>
            <a:srgbClr val="E97FF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2. Dozierenden-Treffen</a:t>
            </a:r>
          </a:p>
        </p:txBody>
      </p:sp>
      <p:sp>
        <p:nvSpPr>
          <p:cNvPr id="20" name="Explosion: 8 Zacken 19">
            <a:extLst>
              <a:ext uri="{FF2B5EF4-FFF2-40B4-BE49-F238E27FC236}">
                <a16:creationId xmlns:a16="http://schemas.microsoft.com/office/drawing/2014/main" id="{0A83F3F4-AB16-4D97-AD7B-26C12B8CA3B2}"/>
              </a:ext>
            </a:extLst>
          </p:cNvPr>
          <p:cNvSpPr/>
          <p:nvPr/>
        </p:nvSpPr>
        <p:spPr>
          <a:xfrm>
            <a:off x="9167647" y="1153358"/>
            <a:ext cx="2884332" cy="1636131"/>
          </a:xfrm>
          <a:prstGeom prst="irregularSeal1">
            <a:avLst/>
          </a:prstGeom>
          <a:solidFill>
            <a:srgbClr val="EAE50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>
                <a:solidFill>
                  <a:schemeClr val="tx1"/>
                </a:solidFill>
              </a:rPr>
              <a:t>Insight Wasserqualität und Biodiversität</a:t>
            </a:r>
          </a:p>
        </p:txBody>
      </p:sp>
    </p:spTree>
    <p:extLst>
      <p:ext uri="{BB962C8B-B14F-4D97-AF65-F5344CB8AC3E}">
        <p14:creationId xmlns:p14="http://schemas.microsoft.com/office/powerpoint/2010/main" val="3296392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xplosion: 8 Zacken 12">
            <a:extLst>
              <a:ext uri="{FF2B5EF4-FFF2-40B4-BE49-F238E27FC236}">
                <a16:creationId xmlns:a16="http://schemas.microsoft.com/office/drawing/2014/main" id="{6C874B24-7E80-4D9B-BDF5-420EF6A32742}"/>
              </a:ext>
            </a:extLst>
          </p:cNvPr>
          <p:cNvSpPr/>
          <p:nvPr/>
        </p:nvSpPr>
        <p:spPr>
          <a:xfrm rot="471305">
            <a:off x="80882" y="1823018"/>
            <a:ext cx="2475195" cy="1552178"/>
          </a:xfrm>
          <a:prstGeom prst="irregularSeal1">
            <a:avLst/>
          </a:prstGeom>
          <a:solidFill>
            <a:srgbClr val="EAE50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40CAFA6-08A6-4A4F-A7B9-09F8B3AE8621}"/>
              </a:ext>
            </a:extLst>
          </p:cNvPr>
          <p:cNvSpPr txBox="1"/>
          <p:nvPr/>
        </p:nvSpPr>
        <p:spPr>
          <a:xfrm>
            <a:off x="4693920" y="406400"/>
            <a:ext cx="224536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10. Woche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9E4CB31-0D63-4FAD-AE73-5EF0E8836055}"/>
              </a:ext>
            </a:extLst>
          </p:cNvPr>
          <p:cNvSpPr txBox="1"/>
          <p:nvPr/>
        </p:nvSpPr>
        <p:spPr>
          <a:xfrm>
            <a:off x="650240" y="406400"/>
            <a:ext cx="232664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9. Woche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53500E6-E23F-47EF-81A4-33FA3406EBC0}"/>
              </a:ext>
            </a:extLst>
          </p:cNvPr>
          <p:cNvSpPr txBox="1"/>
          <p:nvPr/>
        </p:nvSpPr>
        <p:spPr>
          <a:xfrm>
            <a:off x="8442960" y="406400"/>
            <a:ext cx="224536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11. Woche</a:t>
            </a:r>
          </a:p>
        </p:txBody>
      </p:sp>
      <p:sp>
        <p:nvSpPr>
          <p:cNvPr id="7" name="Pfeil: nach rechts 6">
            <a:extLst>
              <a:ext uri="{FF2B5EF4-FFF2-40B4-BE49-F238E27FC236}">
                <a16:creationId xmlns:a16="http://schemas.microsoft.com/office/drawing/2014/main" id="{E58E96BA-0A69-43E5-BE7E-646F335BA2C1}"/>
              </a:ext>
            </a:extLst>
          </p:cNvPr>
          <p:cNvSpPr/>
          <p:nvPr/>
        </p:nvSpPr>
        <p:spPr>
          <a:xfrm>
            <a:off x="-81280" y="1280160"/>
            <a:ext cx="12781280" cy="76200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30D8E19-03CF-4424-B9CB-F7883692B3C1}"/>
              </a:ext>
            </a:extLst>
          </p:cNvPr>
          <p:cNvSpPr txBox="1"/>
          <p:nvPr/>
        </p:nvSpPr>
        <p:spPr>
          <a:xfrm>
            <a:off x="604520" y="1476494"/>
            <a:ext cx="19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/>
              <a:t>Schwimminseln</a:t>
            </a:r>
          </a:p>
        </p:txBody>
      </p:sp>
      <p:sp>
        <p:nvSpPr>
          <p:cNvPr id="9" name="Pfeil: nach rechts 8">
            <a:extLst>
              <a:ext uri="{FF2B5EF4-FFF2-40B4-BE49-F238E27FC236}">
                <a16:creationId xmlns:a16="http://schemas.microsoft.com/office/drawing/2014/main" id="{622EBB46-8DEB-480A-BA99-0F4F1EBDDDDB}"/>
              </a:ext>
            </a:extLst>
          </p:cNvPr>
          <p:cNvSpPr/>
          <p:nvPr/>
        </p:nvSpPr>
        <p:spPr>
          <a:xfrm>
            <a:off x="203200" y="4592320"/>
            <a:ext cx="12496800" cy="762000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8374EF53-8081-441D-9022-6ABFE7224D4E}"/>
              </a:ext>
            </a:extLst>
          </p:cNvPr>
          <p:cNvSpPr txBox="1"/>
          <p:nvPr/>
        </p:nvSpPr>
        <p:spPr>
          <a:xfrm>
            <a:off x="650240" y="4788654"/>
            <a:ext cx="191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/>
              <a:t>Monitoring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FACC8EA-386F-4292-8126-60397D090D4C}"/>
              </a:ext>
            </a:extLst>
          </p:cNvPr>
          <p:cNvSpPr txBox="1"/>
          <p:nvPr/>
        </p:nvSpPr>
        <p:spPr>
          <a:xfrm rot="244367">
            <a:off x="457420" y="2226548"/>
            <a:ext cx="172212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/>
              <a:t>Gewichtung auf Biodiversität</a:t>
            </a:r>
          </a:p>
        </p:txBody>
      </p:sp>
      <p:sp>
        <p:nvSpPr>
          <p:cNvPr id="14" name="Band: nach oben gekippt 13">
            <a:extLst>
              <a:ext uri="{FF2B5EF4-FFF2-40B4-BE49-F238E27FC236}">
                <a16:creationId xmlns:a16="http://schemas.microsoft.com/office/drawing/2014/main" id="{070CB6BC-C153-4FAF-8EAF-EC898F775986}"/>
              </a:ext>
            </a:extLst>
          </p:cNvPr>
          <p:cNvSpPr/>
          <p:nvPr/>
        </p:nvSpPr>
        <p:spPr>
          <a:xfrm>
            <a:off x="2560320" y="1201571"/>
            <a:ext cx="2773680" cy="762000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A03AC83-337A-43B4-9016-BB6BAEEF5F25}"/>
              </a:ext>
            </a:extLst>
          </p:cNvPr>
          <p:cNvSpPr txBox="1"/>
          <p:nvPr/>
        </p:nvSpPr>
        <p:spPr>
          <a:xfrm>
            <a:off x="3268625" y="1201571"/>
            <a:ext cx="1357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dirty="0">
                <a:solidFill>
                  <a:schemeClr val="bg1"/>
                </a:solidFill>
              </a:rPr>
              <a:t>Prototypen basteln</a:t>
            </a:r>
          </a:p>
        </p:txBody>
      </p:sp>
      <p:sp>
        <p:nvSpPr>
          <p:cNvPr id="16" name="Sprechblase: rechteckig 15">
            <a:extLst>
              <a:ext uri="{FF2B5EF4-FFF2-40B4-BE49-F238E27FC236}">
                <a16:creationId xmlns:a16="http://schemas.microsoft.com/office/drawing/2014/main" id="{568710A0-F3F3-4D9F-8E33-5397F7966917}"/>
              </a:ext>
            </a:extLst>
          </p:cNvPr>
          <p:cNvSpPr/>
          <p:nvPr/>
        </p:nvSpPr>
        <p:spPr>
          <a:xfrm rot="10800000">
            <a:off x="4693919" y="2120748"/>
            <a:ext cx="2448560" cy="1992339"/>
          </a:xfrm>
          <a:prstGeom prst="wedgeRectCallou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9569914-10D9-45F2-8E7F-12C061F43BC6}"/>
              </a:ext>
            </a:extLst>
          </p:cNvPr>
          <p:cNvSpPr txBox="1"/>
          <p:nvPr/>
        </p:nvSpPr>
        <p:spPr>
          <a:xfrm>
            <a:off x="4693918" y="2081763"/>
            <a:ext cx="244856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de-CH" dirty="0"/>
              <a:t>Anordnung</a:t>
            </a:r>
          </a:p>
          <a:p>
            <a:pPr marL="285750" indent="-285750">
              <a:buFontTx/>
              <a:buChar char="-"/>
            </a:pPr>
            <a:r>
              <a:rPr lang="de-CH" dirty="0"/>
              <a:t>Standort</a:t>
            </a:r>
          </a:p>
          <a:p>
            <a:pPr marL="285750" indent="-285750">
              <a:buFontTx/>
              <a:buChar char="-"/>
            </a:pPr>
            <a:r>
              <a:rPr lang="de-CH" dirty="0"/>
              <a:t>Schilf als Substrat</a:t>
            </a:r>
          </a:p>
          <a:p>
            <a:pPr marL="285750" indent="-285750">
              <a:buFontTx/>
              <a:buChar char="-"/>
            </a:pPr>
            <a:r>
              <a:rPr lang="de-CH" dirty="0"/>
              <a:t>In Rückstaubecken</a:t>
            </a:r>
          </a:p>
          <a:p>
            <a:pPr marL="285750" indent="-285750">
              <a:buFontTx/>
              <a:buChar char="-"/>
            </a:pPr>
            <a:r>
              <a:rPr lang="de-CH" dirty="0"/>
              <a:t>Befestigung</a:t>
            </a:r>
          </a:p>
          <a:p>
            <a:pPr marL="285750" indent="-285750">
              <a:buFontTx/>
              <a:buChar char="-"/>
            </a:pPr>
            <a:r>
              <a:rPr lang="de-CH" dirty="0"/>
              <a:t>Fokus nur noch Biodiversität</a:t>
            </a:r>
          </a:p>
        </p:txBody>
      </p:sp>
      <p:sp>
        <p:nvSpPr>
          <p:cNvPr id="18" name="Sprechblase: rechteckig 17">
            <a:extLst>
              <a:ext uri="{FF2B5EF4-FFF2-40B4-BE49-F238E27FC236}">
                <a16:creationId xmlns:a16="http://schemas.microsoft.com/office/drawing/2014/main" id="{843D334E-5DA7-4379-A612-71CE88BD4720}"/>
              </a:ext>
            </a:extLst>
          </p:cNvPr>
          <p:cNvSpPr/>
          <p:nvPr/>
        </p:nvSpPr>
        <p:spPr>
          <a:xfrm rot="10800000">
            <a:off x="4693917" y="5252720"/>
            <a:ext cx="2448561" cy="497840"/>
          </a:xfrm>
          <a:prstGeom prst="wedgeRectCallou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7E651CAE-357B-419C-B6B8-4D82F67D6BFD}"/>
              </a:ext>
            </a:extLst>
          </p:cNvPr>
          <p:cNvSpPr txBox="1"/>
          <p:nvPr/>
        </p:nvSpPr>
        <p:spPr>
          <a:xfrm>
            <a:off x="4775200" y="5287097"/>
            <a:ext cx="223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/>
              <a:t>- Erstes Konzept</a:t>
            </a:r>
          </a:p>
        </p:txBody>
      </p:sp>
      <p:sp>
        <p:nvSpPr>
          <p:cNvPr id="20" name="Sprechblase: rechteckig 19">
            <a:extLst>
              <a:ext uri="{FF2B5EF4-FFF2-40B4-BE49-F238E27FC236}">
                <a16:creationId xmlns:a16="http://schemas.microsoft.com/office/drawing/2014/main" id="{3097519B-090A-450E-B9E0-93E9D008B440}"/>
              </a:ext>
            </a:extLst>
          </p:cNvPr>
          <p:cNvSpPr/>
          <p:nvPr/>
        </p:nvSpPr>
        <p:spPr>
          <a:xfrm rot="10800000">
            <a:off x="8442959" y="1941001"/>
            <a:ext cx="2448561" cy="504428"/>
          </a:xfrm>
          <a:prstGeom prst="wedgeRectCallou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FA6394DD-831D-48A3-AA01-C9C729268285}"/>
              </a:ext>
            </a:extLst>
          </p:cNvPr>
          <p:cNvSpPr txBox="1"/>
          <p:nvPr/>
        </p:nvSpPr>
        <p:spPr>
          <a:xfrm>
            <a:off x="8503919" y="1986569"/>
            <a:ext cx="2326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/>
              <a:t>- Liste für Pflanzen</a:t>
            </a:r>
          </a:p>
        </p:txBody>
      </p:sp>
      <p:sp>
        <p:nvSpPr>
          <p:cNvPr id="22" name="Sprechblase: rechteckig 21">
            <a:extLst>
              <a:ext uri="{FF2B5EF4-FFF2-40B4-BE49-F238E27FC236}">
                <a16:creationId xmlns:a16="http://schemas.microsoft.com/office/drawing/2014/main" id="{49D6957B-2335-43F0-9850-EB70E2F4CC79}"/>
              </a:ext>
            </a:extLst>
          </p:cNvPr>
          <p:cNvSpPr/>
          <p:nvPr/>
        </p:nvSpPr>
        <p:spPr>
          <a:xfrm rot="10800000">
            <a:off x="8442959" y="5285432"/>
            <a:ext cx="2448562" cy="959506"/>
          </a:xfrm>
          <a:prstGeom prst="wedgeRectCallou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D639A067-051C-4EEB-904C-338182150D0D}"/>
              </a:ext>
            </a:extLst>
          </p:cNvPr>
          <p:cNvSpPr txBox="1"/>
          <p:nvPr/>
        </p:nvSpPr>
        <p:spPr>
          <a:xfrm>
            <a:off x="8544559" y="5252719"/>
            <a:ext cx="2245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/>
              <a:t>- Monitoring als Praktika/Exkursion von Hochschulen</a:t>
            </a:r>
          </a:p>
        </p:txBody>
      </p:sp>
      <p:sp>
        <p:nvSpPr>
          <p:cNvPr id="24" name="Band: nach oben gekippt 23">
            <a:extLst>
              <a:ext uri="{FF2B5EF4-FFF2-40B4-BE49-F238E27FC236}">
                <a16:creationId xmlns:a16="http://schemas.microsoft.com/office/drawing/2014/main" id="{D1410F98-E371-4D66-A404-D49A120DCC9C}"/>
              </a:ext>
            </a:extLst>
          </p:cNvPr>
          <p:cNvSpPr/>
          <p:nvPr/>
        </p:nvSpPr>
        <p:spPr>
          <a:xfrm>
            <a:off x="8120378" y="3082589"/>
            <a:ext cx="3309622" cy="1030497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8B7DCA8B-78D5-4FD2-BE90-CFE69A2104CA}"/>
              </a:ext>
            </a:extLst>
          </p:cNvPr>
          <p:cNvSpPr txBox="1"/>
          <p:nvPr/>
        </p:nvSpPr>
        <p:spPr>
          <a:xfrm>
            <a:off x="8912859" y="3031829"/>
            <a:ext cx="22936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chemeClr val="bg1"/>
                </a:solidFill>
              </a:rPr>
              <a:t>Vorbereitung für Markt der Massnahmen</a:t>
            </a:r>
          </a:p>
        </p:txBody>
      </p:sp>
    </p:spTree>
    <p:extLst>
      <p:ext uri="{BB962C8B-B14F-4D97-AF65-F5344CB8AC3E}">
        <p14:creationId xmlns:p14="http://schemas.microsoft.com/office/powerpoint/2010/main" val="1278169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D8E8424-DD7D-485E-9D32-8FDFFFC9A083}"/>
              </a:ext>
            </a:extLst>
          </p:cNvPr>
          <p:cNvSpPr txBox="1"/>
          <p:nvPr/>
        </p:nvSpPr>
        <p:spPr>
          <a:xfrm>
            <a:off x="518160" y="426720"/>
            <a:ext cx="2113280" cy="37592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12. Woche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D8EED7C-0A74-4634-A05B-7CB53446DA83}"/>
              </a:ext>
            </a:extLst>
          </p:cNvPr>
          <p:cNvSpPr txBox="1"/>
          <p:nvPr/>
        </p:nvSpPr>
        <p:spPr>
          <a:xfrm>
            <a:off x="4714240" y="426720"/>
            <a:ext cx="2113280" cy="37592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13. Woche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DFF18D0-A910-410A-AB45-B91053BD85C0}"/>
              </a:ext>
            </a:extLst>
          </p:cNvPr>
          <p:cNvSpPr txBox="1"/>
          <p:nvPr/>
        </p:nvSpPr>
        <p:spPr>
          <a:xfrm>
            <a:off x="8625840" y="426720"/>
            <a:ext cx="2113280" cy="37592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14. Woche</a:t>
            </a:r>
          </a:p>
        </p:txBody>
      </p:sp>
      <p:sp>
        <p:nvSpPr>
          <p:cNvPr id="5" name="Pfeil: nach rechts 4">
            <a:extLst>
              <a:ext uri="{FF2B5EF4-FFF2-40B4-BE49-F238E27FC236}">
                <a16:creationId xmlns:a16="http://schemas.microsoft.com/office/drawing/2014/main" id="{E5A3F886-9338-4CA7-ADEF-1FF7B1BF21BF}"/>
              </a:ext>
            </a:extLst>
          </p:cNvPr>
          <p:cNvSpPr/>
          <p:nvPr/>
        </p:nvSpPr>
        <p:spPr>
          <a:xfrm>
            <a:off x="-132080" y="1361440"/>
            <a:ext cx="12070080" cy="76200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E61F64B-0DAB-4D0D-9901-CF65B8871718}"/>
              </a:ext>
            </a:extLst>
          </p:cNvPr>
          <p:cNvSpPr txBox="1"/>
          <p:nvPr/>
        </p:nvSpPr>
        <p:spPr>
          <a:xfrm>
            <a:off x="518160" y="1561068"/>
            <a:ext cx="187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/>
              <a:t>Schwimminseln</a:t>
            </a:r>
          </a:p>
        </p:txBody>
      </p:sp>
      <p:sp>
        <p:nvSpPr>
          <p:cNvPr id="7" name="Pfeil: nach rechts 6">
            <a:extLst>
              <a:ext uri="{FF2B5EF4-FFF2-40B4-BE49-F238E27FC236}">
                <a16:creationId xmlns:a16="http://schemas.microsoft.com/office/drawing/2014/main" id="{4DDCFF4F-8AF7-4FC4-AF56-03A74B1D59BD}"/>
              </a:ext>
            </a:extLst>
          </p:cNvPr>
          <p:cNvSpPr/>
          <p:nvPr/>
        </p:nvSpPr>
        <p:spPr>
          <a:xfrm>
            <a:off x="-132080" y="4714240"/>
            <a:ext cx="12070080" cy="690880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9DB4501-5C97-4943-9079-7EA20277B678}"/>
              </a:ext>
            </a:extLst>
          </p:cNvPr>
          <p:cNvSpPr txBox="1"/>
          <p:nvPr/>
        </p:nvSpPr>
        <p:spPr>
          <a:xfrm>
            <a:off x="518160" y="4875014"/>
            <a:ext cx="201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/>
              <a:t>Monitoring</a:t>
            </a: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7C27F524-E96E-4EE9-861F-B4B452AE11D6}"/>
              </a:ext>
            </a:extLst>
          </p:cNvPr>
          <p:cNvSpPr/>
          <p:nvPr/>
        </p:nvSpPr>
        <p:spPr>
          <a:xfrm>
            <a:off x="355600" y="3494762"/>
            <a:ext cx="2204720" cy="985520"/>
          </a:xfrm>
          <a:prstGeom prst="roundRect">
            <a:avLst/>
          </a:prstGeom>
          <a:solidFill>
            <a:srgbClr val="E97FF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5644827-5DEE-41FF-837A-F48CA80E980E}"/>
              </a:ext>
            </a:extLst>
          </p:cNvPr>
          <p:cNvSpPr txBox="1"/>
          <p:nvPr/>
        </p:nvSpPr>
        <p:spPr>
          <a:xfrm>
            <a:off x="518160" y="3664357"/>
            <a:ext cx="19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dirty="0">
                <a:solidFill>
                  <a:schemeClr val="bg1"/>
                </a:solidFill>
              </a:rPr>
              <a:t>3. Dozierenden-treffen</a:t>
            </a:r>
          </a:p>
        </p:txBody>
      </p:sp>
      <p:sp>
        <p:nvSpPr>
          <p:cNvPr id="11" name="Sprechblase: rechteckig 10">
            <a:extLst>
              <a:ext uri="{FF2B5EF4-FFF2-40B4-BE49-F238E27FC236}">
                <a16:creationId xmlns:a16="http://schemas.microsoft.com/office/drawing/2014/main" id="{0B8654D2-7CE6-493F-B138-756D8BC575F9}"/>
              </a:ext>
            </a:extLst>
          </p:cNvPr>
          <p:cNvSpPr/>
          <p:nvPr/>
        </p:nvSpPr>
        <p:spPr>
          <a:xfrm rot="10800000">
            <a:off x="355600" y="5343604"/>
            <a:ext cx="2479040" cy="508000"/>
          </a:xfrm>
          <a:prstGeom prst="wedgeRectCallou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5DF7B0F5-DD8E-49F6-8658-FB13BE9C1D81}"/>
              </a:ext>
            </a:extLst>
          </p:cNvPr>
          <p:cNvSpPr txBox="1"/>
          <p:nvPr/>
        </p:nvSpPr>
        <p:spPr>
          <a:xfrm>
            <a:off x="447040" y="5405120"/>
            <a:ext cx="208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/>
              <a:t>- UPL III</a:t>
            </a:r>
          </a:p>
        </p:txBody>
      </p:sp>
      <p:sp>
        <p:nvSpPr>
          <p:cNvPr id="13" name="Sprechblase: rechteckig 12">
            <a:extLst>
              <a:ext uri="{FF2B5EF4-FFF2-40B4-BE49-F238E27FC236}">
                <a16:creationId xmlns:a16="http://schemas.microsoft.com/office/drawing/2014/main" id="{4E26E792-F70A-40EB-B29E-C03527C8D01E}"/>
              </a:ext>
            </a:extLst>
          </p:cNvPr>
          <p:cNvSpPr/>
          <p:nvPr/>
        </p:nvSpPr>
        <p:spPr>
          <a:xfrm rot="10800000">
            <a:off x="355597" y="2076575"/>
            <a:ext cx="2479044" cy="971703"/>
          </a:xfrm>
          <a:prstGeom prst="wedgeRectCallou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3C16887-82AD-47E9-9D83-D30B67CBDDDB}"/>
              </a:ext>
            </a:extLst>
          </p:cNvPr>
          <p:cNvSpPr txBox="1"/>
          <p:nvPr/>
        </p:nvSpPr>
        <p:spPr>
          <a:xfrm>
            <a:off x="447040" y="2091174"/>
            <a:ext cx="2316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de-CH" dirty="0"/>
              <a:t>NHB fertig</a:t>
            </a:r>
          </a:p>
          <a:p>
            <a:pPr marL="285750" indent="-285750">
              <a:buFontTx/>
              <a:buChar char="-"/>
            </a:pPr>
            <a:r>
              <a:rPr lang="de-CH" dirty="0"/>
              <a:t>System Q fertig</a:t>
            </a:r>
          </a:p>
          <a:p>
            <a:pPr marL="285750" indent="-285750">
              <a:buFontTx/>
              <a:buChar char="-"/>
            </a:pPr>
            <a:r>
              <a:rPr lang="de-CH" dirty="0"/>
              <a:t>Kostenübersicht</a:t>
            </a:r>
          </a:p>
        </p:txBody>
      </p:sp>
      <p:sp>
        <p:nvSpPr>
          <p:cNvPr id="15" name="Rechteck: abgerundete Ecken 14">
            <a:extLst>
              <a:ext uri="{FF2B5EF4-FFF2-40B4-BE49-F238E27FC236}">
                <a16:creationId xmlns:a16="http://schemas.microsoft.com/office/drawing/2014/main" id="{9D5ED5CD-6F07-4092-9115-4991EDDF44A8}"/>
              </a:ext>
            </a:extLst>
          </p:cNvPr>
          <p:cNvSpPr/>
          <p:nvPr/>
        </p:nvSpPr>
        <p:spPr>
          <a:xfrm>
            <a:off x="4485639" y="2306320"/>
            <a:ext cx="3220720" cy="20385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596B705E-6C7D-4FB3-8306-3A41AAC67167}"/>
              </a:ext>
            </a:extLst>
          </p:cNvPr>
          <p:cNvSpPr txBox="1"/>
          <p:nvPr/>
        </p:nvSpPr>
        <p:spPr>
          <a:xfrm>
            <a:off x="4810760" y="2787005"/>
            <a:ext cx="25704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3200" dirty="0">
                <a:solidFill>
                  <a:schemeClr val="bg1"/>
                </a:solidFill>
              </a:rPr>
              <a:t>Markt der Massnahmen</a:t>
            </a:r>
          </a:p>
        </p:txBody>
      </p:sp>
      <p:sp>
        <p:nvSpPr>
          <p:cNvPr id="17" name="Rechteck: abgerundete Ecken 16">
            <a:extLst>
              <a:ext uri="{FF2B5EF4-FFF2-40B4-BE49-F238E27FC236}">
                <a16:creationId xmlns:a16="http://schemas.microsoft.com/office/drawing/2014/main" id="{4B2218FD-217A-422D-B160-A13FA125CB13}"/>
              </a:ext>
            </a:extLst>
          </p:cNvPr>
          <p:cNvSpPr/>
          <p:nvPr/>
        </p:nvSpPr>
        <p:spPr>
          <a:xfrm>
            <a:off x="8971280" y="2438400"/>
            <a:ext cx="2702560" cy="17373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DDA2E739-6526-4093-A631-EFA161D38374}"/>
              </a:ext>
            </a:extLst>
          </p:cNvPr>
          <p:cNvSpPr txBox="1"/>
          <p:nvPr/>
        </p:nvSpPr>
        <p:spPr>
          <a:xfrm>
            <a:off x="9072880" y="2787005"/>
            <a:ext cx="24993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2800" dirty="0">
                <a:solidFill>
                  <a:schemeClr val="bg1"/>
                </a:solidFill>
              </a:rPr>
              <a:t>Abgabe Projekt Dokumentation</a:t>
            </a:r>
          </a:p>
        </p:txBody>
      </p:sp>
      <p:sp>
        <p:nvSpPr>
          <p:cNvPr id="19" name="Explosion: 8 Zacken 18">
            <a:extLst>
              <a:ext uri="{FF2B5EF4-FFF2-40B4-BE49-F238E27FC236}">
                <a16:creationId xmlns:a16="http://schemas.microsoft.com/office/drawing/2014/main" id="{560483DF-65A0-4EE5-B479-3EB1753F81F3}"/>
              </a:ext>
            </a:extLst>
          </p:cNvPr>
          <p:cNvSpPr/>
          <p:nvPr/>
        </p:nvSpPr>
        <p:spPr>
          <a:xfrm>
            <a:off x="10322560" y="5244346"/>
            <a:ext cx="1869440" cy="1319014"/>
          </a:xfrm>
          <a:prstGeom prst="irregularSeal1">
            <a:avLst/>
          </a:prstGeom>
          <a:solidFill>
            <a:srgbClr val="EAE50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4FF5BA58-5020-4D65-A337-982253746D2F}"/>
              </a:ext>
            </a:extLst>
          </p:cNvPr>
          <p:cNvSpPr txBox="1"/>
          <p:nvPr/>
        </p:nvSpPr>
        <p:spPr>
          <a:xfrm>
            <a:off x="10739120" y="5666938"/>
            <a:ext cx="109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/>
              <a:t>FERTIG!!!</a:t>
            </a:r>
          </a:p>
        </p:txBody>
      </p:sp>
    </p:spTree>
    <p:extLst>
      <p:ext uri="{BB962C8B-B14F-4D97-AF65-F5344CB8AC3E}">
        <p14:creationId xmlns:p14="http://schemas.microsoft.com/office/powerpoint/2010/main" val="1130534312"/>
      </p:ext>
    </p:extLst>
  </p:cSld>
  <p:clrMapOvr>
    <a:masterClrMapping/>
  </p:clrMapOvr>
</p:sld>
</file>

<file path=ppt/theme/theme1.xml><?xml version="1.0" encoding="utf-8"?>
<a:theme xmlns:a="http://schemas.openxmlformats.org/drawingml/2006/main" name="Rückblick">
  <a:themeElements>
    <a:clrScheme name="Blaugrü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163</Words>
  <Application>Microsoft Office PowerPoint</Application>
  <PresentationFormat>Breitbild</PresentationFormat>
  <Paragraphs>65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Rückblick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Flavia Luz</dc:creator>
  <cp:lastModifiedBy>Flavia Luz</cp:lastModifiedBy>
  <cp:revision>17</cp:revision>
  <dcterms:created xsi:type="dcterms:W3CDTF">2019-04-10T09:43:24Z</dcterms:created>
  <dcterms:modified xsi:type="dcterms:W3CDTF">2019-05-30T20:38:13Z</dcterms:modified>
</cp:coreProperties>
</file>