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60" r:id="rId4"/>
    <p:sldId id="258" r:id="rId5"/>
    <p:sldId id="259" r:id="rId6"/>
    <p:sldId id="261" r:id="rId7"/>
    <p:sldId id="263" r:id="rId8"/>
    <p:sldId id="264" r:id="rId9"/>
    <p:sldId id="265" r:id="rId10"/>
    <p:sldId id="262" r:id="rId11"/>
    <p:sldId id="269" r:id="rId12"/>
    <p:sldId id="267" r:id="rId13"/>
    <p:sldId id="268"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58378" autoAdjust="0"/>
  </p:normalViewPr>
  <p:slideViewPr>
    <p:cSldViewPr snapToGrid="0">
      <p:cViewPr varScale="1">
        <p:scale>
          <a:sx n="39" d="100"/>
          <a:sy n="39" d="100"/>
        </p:scale>
        <p:origin x="17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063AD-79F9-4C71-9F54-82BCD3B2F027}" type="datetimeFigureOut">
              <a:rPr lang="de-CH" smtClean="0"/>
              <a:t>25.03.2019</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BAB43-4B61-4E63-B5C1-BCF83A58403A}" type="slidenum">
              <a:rPr lang="de-CH" smtClean="0"/>
              <a:t>‹Nr.›</a:t>
            </a:fld>
            <a:endParaRPr lang="de-CH"/>
          </a:p>
        </p:txBody>
      </p:sp>
    </p:spTree>
    <p:extLst>
      <p:ext uri="{BB962C8B-B14F-4D97-AF65-F5344CB8AC3E}">
        <p14:creationId xmlns:p14="http://schemas.microsoft.com/office/powerpoint/2010/main" val="301459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Genau so würde ich in meine Lektion starten</a:t>
            </a:r>
          </a:p>
        </p:txBody>
      </p:sp>
      <p:sp>
        <p:nvSpPr>
          <p:cNvPr id="4" name="Foliennummernplatzhalter 3"/>
          <p:cNvSpPr>
            <a:spLocks noGrp="1"/>
          </p:cNvSpPr>
          <p:nvPr>
            <p:ph type="sldNum" sz="quarter" idx="5"/>
          </p:nvPr>
        </p:nvSpPr>
        <p:spPr/>
        <p:txBody>
          <a:bodyPr/>
          <a:lstStyle/>
          <a:p>
            <a:fld id="{435BAB43-4B61-4E63-B5C1-BCF83A58403A}" type="slidenum">
              <a:rPr lang="de-CH" smtClean="0"/>
              <a:t>2</a:t>
            </a:fld>
            <a:endParaRPr lang="de-CH"/>
          </a:p>
        </p:txBody>
      </p:sp>
    </p:spTree>
    <p:extLst>
      <p:ext uri="{BB962C8B-B14F-4D97-AF65-F5344CB8AC3E}">
        <p14:creationId xmlns:p14="http://schemas.microsoft.com/office/powerpoint/2010/main" val="2000356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Frage 1 soll testen ob die SuS den Unterschied zwischen qualitativen und quantitativen Bewusstseinsstörungen verstanden haben. Ich habe die Aufgabe bewusst so gewählt, da diese Begriffe leicht zu verwechseln sind und es für die SuS aber wichtig ist diese unterscheiden zu können. Die </a:t>
            </a:r>
            <a:r>
              <a:rPr lang="de-CH" sz="1200" kern="1200" dirty="0" err="1">
                <a:solidFill>
                  <a:schemeClr val="tx1"/>
                </a:solidFill>
                <a:effectLst/>
                <a:latin typeface="+mn-lt"/>
                <a:ea typeface="+mn-ea"/>
                <a:cs typeface="+mn-cs"/>
              </a:rPr>
              <a:t>Taxonomiestufe</a:t>
            </a:r>
            <a:r>
              <a:rPr lang="de-CH" sz="1200" kern="1200" dirty="0">
                <a:solidFill>
                  <a:schemeClr val="tx1"/>
                </a:solidFill>
                <a:effectLst/>
                <a:latin typeface="+mn-lt"/>
                <a:ea typeface="+mn-ea"/>
                <a:cs typeface="+mn-cs"/>
              </a:rPr>
              <a:t> dieser Aufgabe liegt auf der Stufe des Analysierens.</a:t>
            </a:r>
          </a:p>
          <a:p>
            <a:endParaRPr lang="de-CH" dirty="0"/>
          </a:p>
        </p:txBody>
      </p:sp>
      <p:sp>
        <p:nvSpPr>
          <p:cNvPr id="4" name="Foliennummernplatzhalter 3"/>
          <p:cNvSpPr>
            <a:spLocks noGrp="1"/>
          </p:cNvSpPr>
          <p:nvPr>
            <p:ph type="sldNum" sz="quarter" idx="5"/>
          </p:nvPr>
        </p:nvSpPr>
        <p:spPr/>
        <p:txBody>
          <a:bodyPr/>
          <a:lstStyle/>
          <a:p>
            <a:fld id="{435BAB43-4B61-4E63-B5C1-BCF83A58403A}" type="slidenum">
              <a:rPr lang="de-CH" smtClean="0"/>
              <a:t>12</a:t>
            </a:fld>
            <a:endParaRPr lang="de-CH"/>
          </a:p>
        </p:txBody>
      </p:sp>
    </p:spTree>
    <p:extLst>
      <p:ext uri="{BB962C8B-B14F-4D97-AF65-F5344CB8AC3E}">
        <p14:creationId xmlns:p14="http://schemas.microsoft.com/office/powerpoint/2010/main" val="249402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zB</a:t>
            </a:r>
            <a:r>
              <a:rPr lang="de-CH" dirty="0"/>
              <a:t>. Auftrag: löse die Lernaufgabe, hierfür ist 20 min. Zeit.</a:t>
            </a:r>
          </a:p>
          <a:p>
            <a:endParaRPr lang="de-CH" dirty="0"/>
          </a:p>
          <a:p>
            <a:r>
              <a:rPr lang="de-CH" dirty="0"/>
              <a:t>Allg. </a:t>
            </a:r>
            <a:r>
              <a:rPr lang="de-CH" dirty="0" err="1"/>
              <a:t>Bem</a:t>
            </a:r>
            <a:r>
              <a:rPr lang="de-CH" dirty="0"/>
              <a:t>:</a:t>
            </a:r>
          </a:p>
          <a:p>
            <a:r>
              <a:rPr lang="de-CH" dirty="0"/>
              <a:t>Ich habe versucht anhand von jeder Aufgabe/Inhalt einen Bezug zur Praxis herzustellen. Oder ein Szenario ausgedacht in welchem die SuS die gelernte Theorie gebrauchen könnten</a:t>
            </a:r>
          </a:p>
        </p:txBody>
      </p:sp>
      <p:sp>
        <p:nvSpPr>
          <p:cNvPr id="4" name="Foliennummernplatzhalter 3"/>
          <p:cNvSpPr>
            <a:spLocks noGrp="1"/>
          </p:cNvSpPr>
          <p:nvPr>
            <p:ph type="sldNum" sz="quarter" idx="5"/>
          </p:nvPr>
        </p:nvSpPr>
        <p:spPr/>
        <p:txBody>
          <a:bodyPr/>
          <a:lstStyle/>
          <a:p>
            <a:fld id="{435BAB43-4B61-4E63-B5C1-BCF83A58403A}" type="slidenum">
              <a:rPr lang="de-CH" smtClean="0"/>
              <a:t>3</a:t>
            </a:fld>
            <a:endParaRPr lang="de-CH"/>
          </a:p>
        </p:txBody>
      </p:sp>
    </p:spTree>
    <p:extLst>
      <p:ext uri="{BB962C8B-B14F-4D97-AF65-F5344CB8AC3E}">
        <p14:creationId xmlns:p14="http://schemas.microsoft.com/office/powerpoint/2010/main" val="233748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Beginn noch Bedingungsanalyse, jedoch nicht allzu spannend deshalb erzähle ich hier nix davon.</a:t>
            </a:r>
          </a:p>
          <a:p>
            <a:endParaRPr lang="de-CH" dirty="0"/>
          </a:p>
          <a:p>
            <a:r>
              <a:rPr lang="de-CH" dirty="0"/>
              <a:t>AO um Wichtigkeit des Schlafs zu zeigen, Begründung weshalb wir das </a:t>
            </a:r>
            <a:r>
              <a:rPr lang="de-CH"/>
              <a:t>durchnehmen müssen.</a:t>
            </a:r>
            <a:endParaRPr lang="de-CH" dirty="0"/>
          </a:p>
          <a:p>
            <a:endParaRPr lang="de-CH" dirty="0"/>
          </a:p>
          <a:p>
            <a:r>
              <a:rPr lang="de-CH" dirty="0"/>
              <a:t>IU: Die Lernziele sind auf einem Flipchart, dass sie nach und nach abgehackt werden können wenn sie behandelt wurden. So sehen die SuS wo sie die Lernziele einordnen können. Vor Prüfungen will ich die Lernzielliste des ganzen Themas an alle SuS austeilen.</a:t>
            </a:r>
          </a:p>
          <a:p>
            <a:endParaRPr lang="de-CH" dirty="0"/>
          </a:p>
          <a:p>
            <a:r>
              <a:rPr lang="de-CH" dirty="0"/>
              <a:t>Der Begriff Schlafhygiene wird speziell behandelt, da er falsch verstanden werden könnte. Er hat nix mit Hygiene zu tun sondern: </a:t>
            </a:r>
            <a:r>
              <a:rPr lang="de-CH" sz="1200" kern="1200" dirty="0">
                <a:solidFill>
                  <a:schemeClr val="tx1"/>
                </a:solidFill>
                <a:effectLst/>
                <a:latin typeface="+mn-lt"/>
                <a:ea typeface="+mn-ea"/>
                <a:cs typeface="+mn-cs"/>
              </a:rPr>
              <a:t>Der Begriff Schlafhygiene beschreibt bestimmte Regeln und Verhaltensweisen für einen erholsamen Schlaf. </a:t>
            </a:r>
          </a:p>
          <a:p>
            <a:r>
              <a:rPr lang="de-CH" sz="1200" kern="1200" dirty="0">
                <a:solidFill>
                  <a:schemeClr val="tx1"/>
                </a:solidFill>
                <a:effectLst/>
                <a:latin typeface="+mn-lt"/>
                <a:ea typeface="+mn-ea"/>
                <a:cs typeface="+mn-cs"/>
              </a:rPr>
              <a:t>Regeln und Verhaltensweisen für eine gesunde Schlafhygiene:</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Regelmässige Schlafzeiten</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Dunkler Raum</a:t>
            </a:r>
          </a:p>
          <a:p>
            <a:pPr marL="0" indent="0">
              <a:buFont typeface="Arial" panose="020B0604020202020204" pitchFamily="34" charset="0"/>
              <a:buNone/>
            </a:pPr>
            <a:endParaRPr lang="de-CH" sz="1200" kern="1200" dirty="0">
              <a:solidFill>
                <a:schemeClr val="tx1"/>
              </a:solidFill>
              <a:effectLst/>
              <a:latin typeface="+mn-lt"/>
              <a:ea typeface="+mn-ea"/>
              <a:cs typeface="+mn-cs"/>
            </a:endParaRPr>
          </a:p>
          <a:p>
            <a:pPr marL="0" indent="0">
              <a:buFont typeface="Arial" panose="020B0604020202020204" pitchFamily="34" charset="0"/>
              <a:buNone/>
            </a:pPr>
            <a:r>
              <a:rPr lang="de-CH" sz="1200" kern="1200" dirty="0">
                <a:solidFill>
                  <a:schemeClr val="tx1"/>
                </a:solidFill>
                <a:effectLst/>
                <a:latin typeface="+mn-lt"/>
                <a:ea typeface="+mn-ea"/>
                <a:cs typeface="+mn-cs"/>
              </a:rPr>
              <a:t>Zum Schluss erhalten SuS Blatt auf welchem die wichtigsten Verhaltensweisen aufgelistet sind damit alle vollständige Unterlagen haben.</a:t>
            </a:r>
          </a:p>
          <a:p>
            <a:pPr marL="0" indent="0">
              <a:buFont typeface="Arial" panose="020B0604020202020204" pitchFamily="34" charset="0"/>
              <a:buNone/>
            </a:pPr>
            <a:r>
              <a:rPr lang="de-CH" sz="1200" kern="1200" dirty="0">
                <a:solidFill>
                  <a:schemeClr val="tx1"/>
                </a:solidFill>
                <a:effectLst/>
                <a:latin typeface="+mn-lt"/>
                <a:ea typeface="+mn-ea"/>
                <a:cs typeface="+mn-cs"/>
              </a:rPr>
              <a:t>Evtl. können noch Verhaltensweisen ergänzt werden mit Ideen auf den Post-its.</a:t>
            </a:r>
            <a:endParaRPr lang="de-CH" dirty="0"/>
          </a:p>
        </p:txBody>
      </p:sp>
      <p:sp>
        <p:nvSpPr>
          <p:cNvPr id="4" name="Foliennummernplatzhalter 3"/>
          <p:cNvSpPr>
            <a:spLocks noGrp="1"/>
          </p:cNvSpPr>
          <p:nvPr>
            <p:ph type="sldNum" sz="quarter" idx="5"/>
          </p:nvPr>
        </p:nvSpPr>
        <p:spPr/>
        <p:txBody>
          <a:bodyPr/>
          <a:lstStyle/>
          <a:p>
            <a:fld id="{435BAB43-4B61-4E63-B5C1-BCF83A58403A}" type="slidenum">
              <a:rPr lang="de-CH" smtClean="0"/>
              <a:t>4</a:t>
            </a:fld>
            <a:endParaRPr lang="de-CH"/>
          </a:p>
        </p:txBody>
      </p:sp>
    </p:spTree>
    <p:extLst>
      <p:ext uri="{BB962C8B-B14F-4D97-AF65-F5344CB8AC3E}">
        <p14:creationId xmlns:p14="http://schemas.microsoft.com/office/powerpoint/2010/main" val="83302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Lernaufgabe: Text über Einflussfaktoren des Schlafs. Dieser Text soll in einer Skriptkooperation gelesen werden. Anschliessend ist ein Fallbeispiel mit Fragen. Dies soll in Einzelarbeit gelesen und beantwortet werden. Das Fallbeispiel ist gewählt um den Bezug zur Praxis herzustellen. Die gelernte Theorie vom Text der als Skriptkooperation gelesen wurde soll direkt später am Fallbeispiel angewendet werden. </a:t>
            </a:r>
            <a:r>
              <a:rPr lang="de-CH" dirty="0">
                <a:sym typeface="Wingdings" panose="05000000000000000000" pitchFamily="2" charset="2"/>
              </a:rPr>
              <a:t> Wissenstransfer</a:t>
            </a:r>
          </a:p>
          <a:p>
            <a:endParaRPr lang="de-CH" dirty="0">
              <a:sym typeface="Wingdings" panose="05000000000000000000" pitchFamily="2" charset="2"/>
            </a:endParaRPr>
          </a:p>
          <a:p>
            <a:r>
              <a:rPr lang="de-CH" dirty="0">
                <a:sym typeface="Wingdings" panose="05000000000000000000" pitchFamily="2" charset="2"/>
              </a:rPr>
              <a:t>15 min Pause zähle ich zu den 90 Minuten, kann auch als Zeitpuffer dienen, in jedem fall aber eine kurze Pause zum Kopf lüften.</a:t>
            </a:r>
          </a:p>
          <a:p>
            <a:endParaRPr lang="de-CH" dirty="0">
              <a:sym typeface="Wingdings" panose="05000000000000000000" pitchFamily="2" charset="2"/>
            </a:endParaRPr>
          </a:p>
          <a:p>
            <a:r>
              <a:rPr lang="de-CH" dirty="0">
                <a:sym typeface="Wingdings" panose="05000000000000000000" pitchFamily="2" charset="2"/>
              </a:rPr>
              <a:t>Film: Soll als Auflockerung und Einstimmung nach der Pause dienen. Der Video vergleicht die Überwachung des Schlafs falls diese mit Apps und Uhren gemacht werden mit den wissenschaftlichen Aufzeichnungen. Die SuS sollen dafür sensibilisiert werden dass die Schlafüberwachung mit diesen neuen Technologien mit Vorsicht zu geniessen sind. Damit wird auch begründet, dass im FaGe Alltag immer noch ein Schlafprotokoll ausgefüllt wird, so wie in alten Tagen.</a:t>
            </a:r>
          </a:p>
          <a:p>
            <a:endParaRPr lang="de-CH" dirty="0"/>
          </a:p>
        </p:txBody>
      </p:sp>
      <p:sp>
        <p:nvSpPr>
          <p:cNvPr id="4" name="Foliennummernplatzhalter 3"/>
          <p:cNvSpPr>
            <a:spLocks noGrp="1"/>
          </p:cNvSpPr>
          <p:nvPr>
            <p:ph type="sldNum" sz="quarter" idx="5"/>
          </p:nvPr>
        </p:nvSpPr>
        <p:spPr/>
        <p:txBody>
          <a:bodyPr/>
          <a:lstStyle/>
          <a:p>
            <a:fld id="{435BAB43-4B61-4E63-B5C1-BCF83A58403A}" type="slidenum">
              <a:rPr lang="de-CH" smtClean="0"/>
              <a:t>5</a:t>
            </a:fld>
            <a:endParaRPr lang="de-CH"/>
          </a:p>
        </p:txBody>
      </p:sp>
    </p:spTree>
    <p:extLst>
      <p:ext uri="{BB962C8B-B14F-4D97-AF65-F5344CB8AC3E}">
        <p14:creationId xmlns:p14="http://schemas.microsoft.com/office/powerpoint/2010/main" val="132871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435BAB43-4B61-4E63-B5C1-BCF83A58403A}" type="slidenum">
              <a:rPr lang="de-CH" smtClean="0"/>
              <a:t>6</a:t>
            </a:fld>
            <a:endParaRPr lang="de-CH"/>
          </a:p>
        </p:txBody>
      </p:sp>
    </p:spTree>
    <p:extLst>
      <p:ext uri="{BB962C8B-B14F-4D97-AF65-F5344CB8AC3E}">
        <p14:creationId xmlns:p14="http://schemas.microsoft.com/office/powerpoint/2010/main" val="195937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Schlafprotokoll: Die SuS sollen sehen wie ein Schlafprotokoll aussieht und es gleich versuchen anzuwenden. Da es ziemlich </a:t>
            </a:r>
            <a:r>
              <a:rPr lang="de-CH" dirty="0" err="1"/>
              <a:t>selbsterkärend</a:t>
            </a:r>
            <a:r>
              <a:rPr lang="de-CH" dirty="0"/>
              <a:t> ist, denke ich nicht dass dies zu Schwierigkeiten führen wird. Dies ist für mich ein zentraler Punkt, da diese Tätigkeit genau im FaGe-Alltag auftreten könnte.</a:t>
            </a:r>
          </a:p>
          <a:p>
            <a:endParaRPr lang="de-CH" dirty="0"/>
          </a:p>
        </p:txBody>
      </p:sp>
      <p:sp>
        <p:nvSpPr>
          <p:cNvPr id="4" name="Foliennummernplatzhalter 3"/>
          <p:cNvSpPr>
            <a:spLocks noGrp="1"/>
          </p:cNvSpPr>
          <p:nvPr>
            <p:ph type="sldNum" sz="quarter" idx="5"/>
          </p:nvPr>
        </p:nvSpPr>
        <p:spPr/>
        <p:txBody>
          <a:bodyPr/>
          <a:lstStyle/>
          <a:p>
            <a:fld id="{435BAB43-4B61-4E63-B5C1-BCF83A58403A}" type="slidenum">
              <a:rPr lang="de-CH" smtClean="0"/>
              <a:t>7</a:t>
            </a:fld>
            <a:endParaRPr lang="de-CH"/>
          </a:p>
        </p:txBody>
      </p:sp>
    </p:spTree>
    <p:extLst>
      <p:ext uri="{BB962C8B-B14F-4D97-AF65-F5344CB8AC3E}">
        <p14:creationId xmlns:p14="http://schemas.microsoft.com/office/powerpoint/2010/main" val="293585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einem Text wird das Bewusstsein sowie Bewusstseinsstörungen vorgestellt und danach spezifische Fragen dazu gestellt. Dies ist im Bezug zu Schlaf wichtig, da im Schlaf kein Bewusstsein vorhanden ist. Jedoch handelt es sich nicht um Bewusstseinsstörungen. Die SuS müssen in der Lage sein den Wachzustand eines Klienten richtig beurteilen zu können. Und sie müssen fähig sein Bewusstseinsstörungen von Schlaf unterscheiden zu können. </a:t>
            </a:r>
          </a:p>
          <a:p>
            <a:endParaRPr lang="de-CH" dirty="0"/>
          </a:p>
          <a:p>
            <a:r>
              <a:rPr lang="de-CH" dirty="0"/>
              <a:t>Dieser Auftrag ist Einzelarbeit und einige SuS werden schneller sein als andere. Deshalb die Zusatzaufgabe: eine mögliche Prüfungsfrage zu </a:t>
            </a:r>
            <a:r>
              <a:rPr lang="de-CH" dirty="0" err="1"/>
              <a:t>kreeiren</a:t>
            </a:r>
            <a:r>
              <a:rPr lang="de-CH" dirty="0"/>
              <a:t>.</a:t>
            </a:r>
          </a:p>
          <a:p>
            <a:endParaRPr lang="de-CH" dirty="0"/>
          </a:p>
          <a:p>
            <a:r>
              <a:rPr lang="de-CH" dirty="0"/>
              <a:t>Ich denke nicht dass Zeit übrig bleibt um das Gruppenpuzzle in der Lektion zu machen. Deshalb soll sich jeder in seinem Expertengebiet vertiefen als Hausaufgabe und in der kommenden Lektion kann man sich in der Expertengruppe treffen und so die Hausaufgaben besprechen. Somit ist auch das Problem bei Gruppenpuzzle gelöst, da nicht immer alle gleich lange benötigen um ein Themengebiet zu vertiefen.</a:t>
            </a:r>
          </a:p>
          <a:p>
            <a:r>
              <a:rPr lang="de-CH" dirty="0"/>
              <a:t>Im Gruppenpuzzle wird das Thema Beobachtung des Schlafs behandelt und in die 4 voneinander unabhängigen Teilgebiete Schlafphasen, Schlafdauer, Schlaftypen und Schlaf-Wach-Rhythmus unterteilt.  Am Schluss werden aber alle SuS die kompletten Materialien bekommen zu allen 4 Vertiefungsgebieten.</a:t>
            </a:r>
          </a:p>
          <a:p>
            <a:endParaRPr lang="de-CH" dirty="0"/>
          </a:p>
          <a:p>
            <a:r>
              <a:rPr lang="de-CH" dirty="0"/>
              <a:t>Zu den Lernzielen beim Gruppenpuzzle: es ist zu jedem Vertiefungsgebiet ein Lernziel erstellt worden und alle LZ sind auf der gleichen </a:t>
            </a:r>
            <a:r>
              <a:rPr lang="de-CH" dirty="0" err="1"/>
              <a:t>Taxonomiestufe</a:t>
            </a:r>
            <a:r>
              <a:rPr lang="de-CH" dirty="0"/>
              <a:t>. So sollen möglichst faire Bedingungen für alle SuS geschaffen werden.</a:t>
            </a:r>
          </a:p>
        </p:txBody>
      </p:sp>
      <p:sp>
        <p:nvSpPr>
          <p:cNvPr id="4" name="Foliennummernplatzhalter 3"/>
          <p:cNvSpPr>
            <a:spLocks noGrp="1"/>
          </p:cNvSpPr>
          <p:nvPr>
            <p:ph type="sldNum" sz="quarter" idx="5"/>
          </p:nvPr>
        </p:nvSpPr>
        <p:spPr/>
        <p:txBody>
          <a:bodyPr/>
          <a:lstStyle/>
          <a:p>
            <a:fld id="{435BAB43-4B61-4E63-B5C1-BCF83A58403A}" type="slidenum">
              <a:rPr lang="de-CH" smtClean="0"/>
              <a:t>8</a:t>
            </a:fld>
            <a:endParaRPr lang="de-CH"/>
          </a:p>
        </p:txBody>
      </p:sp>
    </p:spTree>
    <p:extLst>
      <p:ext uri="{BB962C8B-B14F-4D97-AF65-F5344CB8AC3E}">
        <p14:creationId xmlns:p14="http://schemas.microsoft.com/office/powerpoint/2010/main" val="237601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Wichtige Wörter sind mit Blau hervorgehoben</a:t>
            </a:r>
          </a:p>
          <a:p>
            <a:r>
              <a:rPr lang="de-CH" dirty="0"/>
              <a:t>Nicht alle haben gleich viel Text zu lesen. Aus diesem Grund wurden bei den Vertiefungen mit weniger Text noch ein Auftrag angehängt damit der Zeitaufwand bei allen 4 Vertiefungen etwa gleich sein sollte.</a:t>
            </a:r>
          </a:p>
        </p:txBody>
      </p:sp>
      <p:sp>
        <p:nvSpPr>
          <p:cNvPr id="4" name="Foliennummernplatzhalter 3"/>
          <p:cNvSpPr>
            <a:spLocks noGrp="1"/>
          </p:cNvSpPr>
          <p:nvPr>
            <p:ph type="sldNum" sz="quarter" idx="5"/>
          </p:nvPr>
        </p:nvSpPr>
        <p:spPr/>
        <p:txBody>
          <a:bodyPr/>
          <a:lstStyle/>
          <a:p>
            <a:fld id="{435BAB43-4B61-4E63-B5C1-BCF83A58403A}" type="slidenum">
              <a:rPr lang="de-CH" smtClean="0"/>
              <a:t>9</a:t>
            </a:fld>
            <a:endParaRPr lang="de-CH"/>
          </a:p>
        </p:txBody>
      </p:sp>
    </p:spTree>
    <p:extLst>
      <p:ext uri="{BB962C8B-B14F-4D97-AF65-F5344CB8AC3E}">
        <p14:creationId xmlns:p14="http://schemas.microsoft.com/office/powerpoint/2010/main" val="166299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Hausaufgabe soll die SuS an eine Alltagssituation erinnern. Mit diesen einfachen Tipps die gegen Schlafschwierigkeiten helfen, können sie auch Klientinnen und Klienten helfen damit diese nicht direkt zu Schlafmedikamenten greifen müssen.</a:t>
            </a:r>
          </a:p>
          <a:p>
            <a:endParaRPr lang="de-CH" dirty="0"/>
          </a:p>
          <a:p>
            <a:r>
              <a:rPr lang="de-CH" dirty="0"/>
              <a:t>Nächste Lektion: Es sollen Plakate gestaltet werden zu möglichen Behandlungsmethoden für Schlafprobleme, diese werden im Schulzimmer hängen bleiben und so den SuS immer wieder begegnen. Es ist wichtig sie zu kennen, da sie damit ihren Klientinnen und Klienten in ihrem FaGe-Alltag helfen können.</a:t>
            </a:r>
          </a:p>
        </p:txBody>
      </p:sp>
      <p:sp>
        <p:nvSpPr>
          <p:cNvPr id="4" name="Foliennummernplatzhalter 3"/>
          <p:cNvSpPr>
            <a:spLocks noGrp="1"/>
          </p:cNvSpPr>
          <p:nvPr>
            <p:ph type="sldNum" sz="quarter" idx="5"/>
          </p:nvPr>
        </p:nvSpPr>
        <p:spPr/>
        <p:txBody>
          <a:bodyPr/>
          <a:lstStyle/>
          <a:p>
            <a:fld id="{435BAB43-4B61-4E63-B5C1-BCF83A58403A}" type="slidenum">
              <a:rPr lang="de-CH" smtClean="0"/>
              <a:t>10</a:t>
            </a:fld>
            <a:endParaRPr lang="de-CH"/>
          </a:p>
        </p:txBody>
      </p:sp>
    </p:spTree>
    <p:extLst>
      <p:ext uri="{BB962C8B-B14F-4D97-AF65-F5344CB8AC3E}">
        <p14:creationId xmlns:p14="http://schemas.microsoft.com/office/powerpoint/2010/main" val="354780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de-DE"/>
              <a:t>Mastertitelformat bearbeiten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de-DE"/>
              <a:t>Mastertitelformat bearbeiten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de-DE"/>
              <a:t>Mastertitelformat bearbeiten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de-DE"/>
              <a:t>Mastertitelformat bearbeiten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de-DE"/>
              <a:t>Mastertitelformat bearbeiten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‹Nr.›</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ollev.com/rahelegli66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EF604-4D72-4FA8-A118-1DAD47881297}"/>
              </a:ext>
            </a:extLst>
          </p:cNvPr>
          <p:cNvSpPr>
            <a:spLocks noGrp="1"/>
          </p:cNvSpPr>
          <p:nvPr>
            <p:ph type="ctrTitle"/>
          </p:nvPr>
        </p:nvSpPr>
        <p:spPr/>
        <p:txBody>
          <a:bodyPr>
            <a:normAutofit fontScale="90000"/>
          </a:bodyPr>
          <a:lstStyle/>
          <a:p>
            <a:r>
              <a:rPr lang="de-CH" dirty="0"/>
              <a:t>Handlungskompetenz B.6: Klientinnen und Klienten beim Ruhen und Schlafen unterstützen</a:t>
            </a:r>
          </a:p>
        </p:txBody>
      </p:sp>
      <p:sp>
        <p:nvSpPr>
          <p:cNvPr id="3" name="Untertitel 2">
            <a:extLst>
              <a:ext uri="{FF2B5EF4-FFF2-40B4-BE49-F238E27FC236}">
                <a16:creationId xmlns:a16="http://schemas.microsoft.com/office/drawing/2014/main" id="{B165F0CA-DC9E-46A8-B449-DD20DF8E8624}"/>
              </a:ext>
            </a:extLst>
          </p:cNvPr>
          <p:cNvSpPr>
            <a:spLocks noGrp="1"/>
          </p:cNvSpPr>
          <p:nvPr>
            <p:ph type="subTitle" idx="1"/>
          </p:nvPr>
        </p:nvSpPr>
        <p:spPr/>
        <p:txBody>
          <a:bodyPr/>
          <a:lstStyle/>
          <a:p>
            <a:r>
              <a:rPr lang="de-CH" dirty="0"/>
              <a:t>Lektion 28.03.2019</a:t>
            </a:r>
          </a:p>
        </p:txBody>
      </p:sp>
    </p:spTree>
    <p:extLst>
      <p:ext uri="{BB962C8B-B14F-4D97-AF65-F5344CB8AC3E}">
        <p14:creationId xmlns:p14="http://schemas.microsoft.com/office/powerpoint/2010/main" val="305594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EA2C3-6A8D-4A97-84F8-FA1CAD8150AA}"/>
              </a:ext>
            </a:extLst>
          </p:cNvPr>
          <p:cNvSpPr>
            <a:spLocks noGrp="1"/>
          </p:cNvSpPr>
          <p:nvPr>
            <p:ph type="title"/>
          </p:nvPr>
        </p:nvSpPr>
        <p:spPr/>
        <p:txBody>
          <a:bodyPr/>
          <a:lstStyle/>
          <a:p>
            <a:r>
              <a:rPr lang="de-CH" dirty="0"/>
              <a:t>Ablaufschema</a:t>
            </a:r>
          </a:p>
        </p:txBody>
      </p:sp>
      <p:pic>
        <p:nvPicPr>
          <p:cNvPr id="4" name="Inhaltsplatzhalter 3">
            <a:extLst>
              <a:ext uri="{FF2B5EF4-FFF2-40B4-BE49-F238E27FC236}">
                <a16:creationId xmlns:a16="http://schemas.microsoft.com/office/drawing/2014/main" id="{52DC1E20-5789-49EB-873C-E013D24F49BF}"/>
              </a:ext>
            </a:extLst>
          </p:cNvPr>
          <p:cNvPicPr>
            <a:picLocks noGrp="1" noChangeAspect="1"/>
          </p:cNvPicPr>
          <p:nvPr>
            <p:ph idx="1"/>
          </p:nvPr>
        </p:nvPicPr>
        <p:blipFill>
          <a:blip r:embed="rId3"/>
          <a:stretch>
            <a:fillRect/>
          </a:stretch>
        </p:blipFill>
        <p:spPr>
          <a:xfrm>
            <a:off x="581025" y="2957319"/>
            <a:ext cx="11029950" cy="2126050"/>
          </a:xfrm>
          <a:prstGeom prst="rect">
            <a:avLst/>
          </a:prstGeom>
        </p:spPr>
      </p:pic>
      <p:sp>
        <p:nvSpPr>
          <p:cNvPr id="5" name="Rahmen 4">
            <a:extLst>
              <a:ext uri="{FF2B5EF4-FFF2-40B4-BE49-F238E27FC236}">
                <a16:creationId xmlns:a16="http://schemas.microsoft.com/office/drawing/2014/main" id="{0553D4D4-A0E0-4146-BC07-E5544C2D0A14}"/>
              </a:ext>
            </a:extLst>
          </p:cNvPr>
          <p:cNvSpPr/>
          <p:nvPr/>
        </p:nvSpPr>
        <p:spPr>
          <a:xfrm>
            <a:off x="472798" y="3429000"/>
            <a:ext cx="11138010" cy="1013801"/>
          </a:xfrm>
          <a:prstGeom prst="frame">
            <a:avLst>
              <a:gd name="adj1" fmla="val 11295"/>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6" name="Rahmen 5">
            <a:extLst>
              <a:ext uri="{FF2B5EF4-FFF2-40B4-BE49-F238E27FC236}">
                <a16:creationId xmlns:a16="http://schemas.microsoft.com/office/drawing/2014/main" id="{3E7217E4-1034-48B9-B207-6F02B11CD499}"/>
              </a:ext>
            </a:extLst>
          </p:cNvPr>
          <p:cNvSpPr/>
          <p:nvPr/>
        </p:nvSpPr>
        <p:spPr>
          <a:xfrm>
            <a:off x="472798" y="4389852"/>
            <a:ext cx="11138010" cy="1013801"/>
          </a:xfrm>
          <a:prstGeom prst="frame">
            <a:avLst>
              <a:gd name="adj1" fmla="val 11295"/>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Tree>
    <p:extLst>
      <p:ext uri="{BB962C8B-B14F-4D97-AF65-F5344CB8AC3E}">
        <p14:creationId xmlns:p14="http://schemas.microsoft.com/office/powerpoint/2010/main" val="24350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850BF-8A73-49A8-A89D-9EF8F3E6A385}"/>
              </a:ext>
            </a:extLst>
          </p:cNvPr>
          <p:cNvSpPr>
            <a:spLocks noGrp="1"/>
          </p:cNvSpPr>
          <p:nvPr>
            <p:ph type="title"/>
          </p:nvPr>
        </p:nvSpPr>
        <p:spPr/>
        <p:txBody>
          <a:bodyPr/>
          <a:lstStyle/>
          <a:p>
            <a:r>
              <a:rPr lang="de-CH" dirty="0"/>
              <a:t>Nachbereitung</a:t>
            </a:r>
          </a:p>
        </p:txBody>
      </p:sp>
      <p:sp>
        <p:nvSpPr>
          <p:cNvPr id="3" name="Inhaltsplatzhalter 2">
            <a:extLst>
              <a:ext uri="{FF2B5EF4-FFF2-40B4-BE49-F238E27FC236}">
                <a16:creationId xmlns:a16="http://schemas.microsoft.com/office/drawing/2014/main" id="{5B99A047-04A3-4371-BBF0-3793EE4F6D42}"/>
              </a:ext>
            </a:extLst>
          </p:cNvPr>
          <p:cNvSpPr>
            <a:spLocks noGrp="1"/>
          </p:cNvSpPr>
          <p:nvPr>
            <p:ph idx="1"/>
          </p:nvPr>
        </p:nvSpPr>
        <p:spPr/>
        <p:txBody>
          <a:bodyPr/>
          <a:lstStyle/>
          <a:p>
            <a:endParaRPr lang="de-CH" dirty="0"/>
          </a:p>
          <a:p>
            <a:endParaRPr lang="de-CH" dirty="0"/>
          </a:p>
          <a:p>
            <a:endParaRPr lang="de-CH" dirty="0"/>
          </a:p>
          <a:p>
            <a:endParaRPr lang="de-CH" dirty="0"/>
          </a:p>
          <a:p>
            <a:endParaRPr lang="de-CH" dirty="0"/>
          </a:p>
          <a:p>
            <a:endParaRPr lang="de-CH" dirty="0"/>
          </a:p>
          <a:p>
            <a:r>
              <a:rPr lang="de-CH" dirty="0"/>
              <a:t>Kommentarfeld im Ablaufschema:</a:t>
            </a:r>
          </a:p>
          <a:p>
            <a:endParaRPr lang="de-CH" dirty="0"/>
          </a:p>
        </p:txBody>
      </p:sp>
      <p:pic>
        <p:nvPicPr>
          <p:cNvPr id="4" name="Inhaltsplatzhalter 3">
            <a:extLst>
              <a:ext uri="{FF2B5EF4-FFF2-40B4-BE49-F238E27FC236}">
                <a16:creationId xmlns:a16="http://schemas.microsoft.com/office/drawing/2014/main" id="{FF663F27-43A2-4B7D-83FF-739E1018893A}"/>
              </a:ext>
            </a:extLst>
          </p:cNvPr>
          <p:cNvPicPr>
            <a:picLocks noChangeAspect="1"/>
          </p:cNvPicPr>
          <p:nvPr/>
        </p:nvPicPr>
        <p:blipFill>
          <a:blip r:embed="rId2"/>
          <a:stretch>
            <a:fillRect/>
          </a:stretch>
        </p:blipFill>
        <p:spPr>
          <a:xfrm>
            <a:off x="581192" y="2365975"/>
            <a:ext cx="11029950" cy="2126050"/>
          </a:xfrm>
          <a:prstGeom prst="rect">
            <a:avLst/>
          </a:prstGeom>
        </p:spPr>
      </p:pic>
      <p:sp>
        <p:nvSpPr>
          <p:cNvPr id="5" name="Rahmen 4">
            <a:extLst>
              <a:ext uri="{FF2B5EF4-FFF2-40B4-BE49-F238E27FC236}">
                <a16:creationId xmlns:a16="http://schemas.microsoft.com/office/drawing/2014/main" id="{C2C26F5F-8297-422E-9134-5BD1EC9AEF7C}"/>
              </a:ext>
            </a:extLst>
          </p:cNvPr>
          <p:cNvSpPr/>
          <p:nvPr/>
        </p:nvSpPr>
        <p:spPr>
          <a:xfrm>
            <a:off x="10793185" y="2180496"/>
            <a:ext cx="964579" cy="1803675"/>
          </a:xfrm>
          <a:prstGeom prst="frame">
            <a:avLst>
              <a:gd name="adj1" fmla="val 11295"/>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Tree>
    <p:extLst>
      <p:ext uri="{BB962C8B-B14F-4D97-AF65-F5344CB8AC3E}">
        <p14:creationId xmlns:p14="http://schemas.microsoft.com/office/powerpoint/2010/main" val="7898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AA9F-95C1-4E4B-B81A-059091F13E34}"/>
              </a:ext>
            </a:extLst>
          </p:cNvPr>
          <p:cNvSpPr>
            <a:spLocks noGrp="1"/>
          </p:cNvSpPr>
          <p:nvPr>
            <p:ph type="title"/>
          </p:nvPr>
        </p:nvSpPr>
        <p:spPr/>
        <p:txBody>
          <a:bodyPr/>
          <a:lstStyle/>
          <a:p>
            <a:r>
              <a:rPr lang="de-CH" dirty="0"/>
              <a:t>Prüfungsfragen</a:t>
            </a:r>
          </a:p>
        </p:txBody>
      </p:sp>
      <p:graphicFrame>
        <p:nvGraphicFramePr>
          <p:cNvPr id="4" name="Inhaltsplatzhalter 3">
            <a:extLst>
              <a:ext uri="{FF2B5EF4-FFF2-40B4-BE49-F238E27FC236}">
                <a16:creationId xmlns:a16="http://schemas.microsoft.com/office/drawing/2014/main" id="{B380B8D4-15B3-4D64-9662-C0CFC87F7FA9}"/>
              </a:ext>
            </a:extLst>
          </p:cNvPr>
          <p:cNvGraphicFramePr>
            <a:graphicFrameLocks noGrp="1"/>
          </p:cNvGraphicFramePr>
          <p:nvPr>
            <p:ph idx="1"/>
            <p:extLst>
              <p:ext uri="{D42A27DB-BD31-4B8C-83A1-F6EECF244321}">
                <p14:modId xmlns:p14="http://schemas.microsoft.com/office/powerpoint/2010/main" val="1366426218"/>
              </p:ext>
            </p:extLst>
          </p:nvPr>
        </p:nvGraphicFramePr>
        <p:xfrm>
          <a:off x="1140541" y="3298533"/>
          <a:ext cx="9488406" cy="2442522"/>
        </p:xfrm>
        <a:graphic>
          <a:graphicData uri="http://schemas.openxmlformats.org/drawingml/2006/table">
            <a:tbl>
              <a:tblPr firstRow="1" firstCol="1" bandRow="1">
                <a:tableStyleId>{5C22544A-7EE6-4342-B048-85BDC9FD1C3A}</a:tableStyleId>
              </a:tblPr>
              <a:tblGrid>
                <a:gridCol w="7128388">
                  <a:extLst>
                    <a:ext uri="{9D8B030D-6E8A-4147-A177-3AD203B41FA5}">
                      <a16:colId xmlns:a16="http://schemas.microsoft.com/office/drawing/2014/main" val="969437006"/>
                    </a:ext>
                  </a:extLst>
                </a:gridCol>
                <a:gridCol w="1209368">
                  <a:extLst>
                    <a:ext uri="{9D8B030D-6E8A-4147-A177-3AD203B41FA5}">
                      <a16:colId xmlns:a16="http://schemas.microsoft.com/office/drawing/2014/main" val="1482595545"/>
                    </a:ext>
                  </a:extLst>
                </a:gridCol>
                <a:gridCol w="1150650">
                  <a:extLst>
                    <a:ext uri="{9D8B030D-6E8A-4147-A177-3AD203B41FA5}">
                      <a16:colId xmlns:a16="http://schemas.microsoft.com/office/drawing/2014/main" val="3342480013"/>
                    </a:ext>
                  </a:extLst>
                </a:gridCol>
              </a:tblGrid>
              <a:tr h="407087">
                <a:tc>
                  <a:txBody>
                    <a:bodyPr/>
                    <a:lstStyle/>
                    <a:p>
                      <a:pPr>
                        <a:lnSpc>
                          <a:spcPct val="107000"/>
                        </a:lnSpc>
                        <a:spcAft>
                          <a:spcPts val="0"/>
                        </a:spcAft>
                      </a:pPr>
                      <a:r>
                        <a:rPr lang="de-CH" sz="1500">
                          <a:effectLst/>
                        </a:rPr>
                        <a:t>Bewusstseinsstörung</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500">
                          <a:effectLst/>
                        </a:rPr>
                        <a:t>Quantitativ</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500" dirty="0">
                          <a:effectLst/>
                        </a:rPr>
                        <a:t>Qualitativ</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0737442"/>
                  </a:ext>
                </a:extLst>
              </a:tr>
              <a:tr h="407087">
                <a:tc>
                  <a:txBody>
                    <a:bodyPr/>
                    <a:lstStyle/>
                    <a:p>
                      <a:pPr>
                        <a:lnSpc>
                          <a:spcPct val="107000"/>
                        </a:lnSpc>
                        <a:spcAft>
                          <a:spcPts val="0"/>
                        </a:spcAft>
                      </a:pPr>
                      <a:r>
                        <a:rPr lang="de-CH" sz="1500" dirty="0">
                          <a:effectLst/>
                        </a:rPr>
                        <a:t>Diabetisches Koma</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dirty="0">
                          <a:solidFill>
                            <a:srgbClr val="FF0000"/>
                          </a:solidFill>
                          <a:effectLst/>
                          <a:latin typeface="+mj-lt"/>
                        </a:rPr>
                        <a:t>x</a:t>
                      </a:r>
                      <a:endParaRPr lang="de-CH"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a:effectLst/>
                          <a:latin typeface="+mj-lt"/>
                        </a:rPr>
                        <a:t> </a:t>
                      </a:r>
                      <a:endParaRPr lang="de-CH" sz="20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697993"/>
                  </a:ext>
                </a:extLst>
              </a:tr>
              <a:tr h="407087">
                <a:tc>
                  <a:txBody>
                    <a:bodyPr/>
                    <a:lstStyle/>
                    <a:p>
                      <a:pPr>
                        <a:lnSpc>
                          <a:spcPct val="107000"/>
                        </a:lnSpc>
                        <a:spcAft>
                          <a:spcPts val="0"/>
                        </a:spcAft>
                      </a:pPr>
                      <a:r>
                        <a:rPr lang="de-CH" sz="1500">
                          <a:effectLst/>
                        </a:rPr>
                        <a:t>Extreme Stimmungsschwankungen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dirty="0">
                          <a:solidFill>
                            <a:srgbClr val="FF0000"/>
                          </a:solidFill>
                          <a:effectLst/>
                          <a:latin typeface="+mj-lt"/>
                        </a:rPr>
                        <a:t> </a:t>
                      </a:r>
                      <a:endParaRPr lang="de-CH"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dirty="0">
                          <a:solidFill>
                            <a:srgbClr val="FF0000"/>
                          </a:solidFill>
                          <a:effectLst/>
                          <a:latin typeface="+mj-lt"/>
                        </a:rPr>
                        <a:t>x</a:t>
                      </a:r>
                      <a:endParaRPr lang="de-CH"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9680251"/>
                  </a:ext>
                </a:extLst>
              </a:tr>
              <a:tr h="407087">
                <a:tc>
                  <a:txBody>
                    <a:bodyPr/>
                    <a:lstStyle/>
                    <a:p>
                      <a:pPr>
                        <a:lnSpc>
                          <a:spcPct val="107000"/>
                        </a:lnSpc>
                        <a:spcAft>
                          <a:spcPts val="0"/>
                        </a:spcAft>
                      </a:pPr>
                      <a:r>
                        <a:rPr lang="de-CH" sz="1500" dirty="0">
                          <a:effectLst/>
                        </a:rPr>
                        <a:t>Halluzinationen</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dirty="0">
                          <a:solidFill>
                            <a:srgbClr val="FF0000"/>
                          </a:solidFill>
                          <a:effectLst/>
                          <a:latin typeface="+mj-lt"/>
                        </a:rPr>
                        <a:t> </a:t>
                      </a:r>
                      <a:endParaRPr lang="de-CH"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dirty="0">
                          <a:solidFill>
                            <a:srgbClr val="FF0000"/>
                          </a:solidFill>
                          <a:effectLst/>
                          <a:latin typeface="+mj-lt"/>
                        </a:rPr>
                        <a:t>x</a:t>
                      </a:r>
                      <a:endParaRPr lang="de-CH"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5798390"/>
                  </a:ext>
                </a:extLst>
              </a:tr>
              <a:tr h="407087">
                <a:tc>
                  <a:txBody>
                    <a:bodyPr/>
                    <a:lstStyle/>
                    <a:p>
                      <a:pPr>
                        <a:lnSpc>
                          <a:spcPct val="107000"/>
                        </a:lnSpc>
                        <a:spcAft>
                          <a:spcPts val="0"/>
                        </a:spcAft>
                      </a:pPr>
                      <a:r>
                        <a:rPr lang="de-CH" sz="1500">
                          <a:effectLst/>
                        </a:rPr>
                        <a:t>Desorientiert und Schwierigkeit den Arm zu bewegen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dirty="0">
                          <a:solidFill>
                            <a:srgbClr val="FF0000"/>
                          </a:solidFill>
                          <a:effectLst/>
                          <a:latin typeface="+mj-lt"/>
                        </a:rPr>
                        <a:t>x</a:t>
                      </a:r>
                      <a:endParaRPr lang="de-CH"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dirty="0">
                          <a:effectLst/>
                          <a:latin typeface="+mj-lt"/>
                        </a:rPr>
                        <a:t> </a:t>
                      </a:r>
                      <a:endParaRPr lang="de-CH"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9155321"/>
                  </a:ext>
                </a:extLst>
              </a:tr>
              <a:tr h="407087">
                <a:tc>
                  <a:txBody>
                    <a:bodyPr/>
                    <a:lstStyle/>
                    <a:p>
                      <a:pPr>
                        <a:lnSpc>
                          <a:spcPct val="107000"/>
                        </a:lnSpc>
                        <a:spcAft>
                          <a:spcPts val="0"/>
                        </a:spcAft>
                      </a:pPr>
                      <a:r>
                        <a:rPr lang="de-CH" sz="1500" dirty="0">
                          <a:effectLst/>
                        </a:rPr>
                        <a:t>Koma</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CH" sz="2000" dirty="0">
                          <a:solidFill>
                            <a:srgbClr val="FF0000"/>
                          </a:solidFill>
                          <a:effectLst/>
                          <a:latin typeface="+mj-lt"/>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07000"/>
                        </a:lnSpc>
                        <a:spcAft>
                          <a:spcPts val="0"/>
                        </a:spcAft>
                      </a:pPr>
                      <a:r>
                        <a:rPr lang="de-CH" sz="2000" dirty="0">
                          <a:effectLst/>
                          <a:latin typeface="+mj-lt"/>
                        </a:rPr>
                        <a:t> </a:t>
                      </a:r>
                      <a:endParaRPr lang="de-CH"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8403733"/>
                  </a:ext>
                </a:extLst>
              </a:tr>
            </a:tbl>
          </a:graphicData>
        </a:graphic>
      </p:graphicFrame>
      <p:sp>
        <p:nvSpPr>
          <p:cNvPr id="5" name="Rectangle 1">
            <a:extLst>
              <a:ext uri="{FF2B5EF4-FFF2-40B4-BE49-F238E27FC236}">
                <a16:creationId xmlns:a16="http://schemas.microsoft.com/office/drawing/2014/main" id="{3834DA6C-0589-4C4E-9DB5-044DEB960CC4}"/>
              </a:ext>
            </a:extLst>
          </p:cNvPr>
          <p:cNvSpPr>
            <a:spLocks noChangeArrowheads="1"/>
          </p:cNvSpPr>
          <p:nvPr/>
        </p:nvSpPr>
        <p:spPr bwMode="auto">
          <a:xfrm>
            <a:off x="717388" y="2518894"/>
            <a:ext cx="99115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1" defTabSz="914400" eaLnBrk="0" fontAlgn="base" hangingPunct="0">
              <a:spcBef>
                <a:spcPct val="0"/>
              </a:spcBef>
              <a:spcAft>
                <a:spcPct val="0"/>
              </a:spcAft>
            </a:pPr>
            <a:r>
              <a:rPr kumimoji="0" lang="de-CH" altLang="de-DE"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1.  Beurteile ob die aufgezählten Bewusstseinsstörungen quantitativ oder qualitativ sind: (2.5 Punkte)</a:t>
            </a:r>
            <a:endParaRPr kumimoji="0" lang="de-CH" altLang="de-DE"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535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B2DF4-7920-4F63-980F-D37AE85CF5BF}"/>
              </a:ext>
            </a:extLst>
          </p:cNvPr>
          <p:cNvSpPr>
            <a:spLocks noGrp="1"/>
          </p:cNvSpPr>
          <p:nvPr>
            <p:ph type="title"/>
          </p:nvPr>
        </p:nvSpPr>
        <p:spPr/>
        <p:txBody>
          <a:bodyPr/>
          <a:lstStyle/>
          <a:p>
            <a:r>
              <a:rPr lang="de-CH" dirty="0"/>
              <a:t>Prüfungsfragen</a:t>
            </a:r>
          </a:p>
        </p:txBody>
      </p:sp>
      <p:sp>
        <p:nvSpPr>
          <p:cNvPr id="3" name="Inhaltsplatzhalter 2">
            <a:extLst>
              <a:ext uri="{FF2B5EF4-FFF2-40B4-BE49-F238E27FC236}">
                <a16:creationId xmlns:a16="http://schemas.microsoft.com/office/drawing/2014/main" id="{8FB81E45-910A-453F-83A1-240D45145F12}"/>
              </a:ext>
            </a:extLst>
          </p:cNvPr>
          <p:cNvSpPr>
            <a:spLocks noGrp="1"/>
          </p:cNvSpPr>
          <p:nvPr>
            <p:ph idx="1"/>
          </p:nvPr>
        </p:nvSpPr>
        <p:spPr>
          <a:xfrm>
            <a:off x="581192" y="2180496"/>
            <a:ext cx="11404331" cy="3678303"/>
          </a:xfrm>
        </p:spPr>
        <p:txBody>
          <a:bodyPr>
            <a:normAutofit fontScale="92500" lnSpcReduction="10000"/>
          </a:bodyPr>
          <a:lstStyle/>
          <a:p>
            <a:pPr marL="0" indent="0">
              <a:buNone/>
            </a:pPr>
            <a:r>
              <a:rPr lang="de-CH" dirty="0"/>
              <a:t> </a:t>
            </a:r>
          </a:p>
          <a:p>
            <a:pPr marL="0" lvl="0" indent="0">
              <a:buNone/>
            </a:pPr>
            <a:r>
              <a:rPr lang="de-CH" dirty="0"/>
              <a:t>2.	Welche allgemeinen Ratschläge für die Schlafhygiene gibst du einem Klienten, der gelegentlich an Schlafstörungen leidet? </a:t>
            </a:r>
            <a:br>
              <a:rPr lang="de-CH" dirty="0"/>
            </a:br>
            <a:r>
              <a:rPr lang="de-CH" dirty="0"/>
              <a:t>	Zähle 5 Ratschläge auf (5 Punkte)</a:t>
            </a:r>
          </a:p>
          <a:p>
            <a:pPr lvl="0"/>
            <a:r>
              <a:rPr lang="de-CH" dirty="0">
                <a:solidFill>
                  <a:srgbClr val="FF0000"/>
                </a:solidFill>
              </a:rPr>
              <a:t>Gehen Sie erst dann ins Bett wenn Sie müde sind</a:t>
            </a:r>
          </a:p>
          <a:p>
            <a:pPr lvl="0"/>
            <a:r>
              <a:rPr lang="de-CH" dirty="0">
                <a:solidFill>
                  <a:srgbClr val="FF0000"/>
                </a:solidFill>
              </a:rPr>
              <a:t>Achten Sie auf genügend Bewegung während dem Tag (damit Sie abends müde sind)</a:t>
            </a:r>
          </a:p>
          <a:p>
            <a:pPr lvl="0"/>
            <a:r>
              <a:rPr lang="de-CH" dirty="0">
                <a:solidFill>
                  <a:srgbClr val="FF0000"/>
                </a:solidFill>
              </a:rPr>
              <a:t>Nehmen Sie ihre letzte Mahlzeit mindestens zwei Stunden vor dem Schlafengehen ein </a:t>
            </a:r>
          </a:p>
          <a:p>
            <a:pPr lvl="0"/>
            <a:r>
              <a:rPr lang="de-CH" dirty="0">
                <a:solidFill>
                  <a:srgbClr val="FF0000"/>
                </a:solidFill>
              </a:rPr>
              <a:t>Meiden Sie koffeinhaltige Getränke oder Alkohol am Abend</a:t>
            </a:r>
          </a:p>
          <a:p>
            <a:pPr lvl="0"/>
            <a:r>
              <a:rPr lang="de-CH" dirty="0">
                <a:solidFill>
                  <a:srgbClr val="FF0000"/>
                </a:solidFill>
              </a:rPr>
              <a:t>Halten Sie sich an Ihre Einschlafrituale z.B. lesen Sie bis Sie richtig müde sind</a:t>
            </a:r>
          </a:p>
          <a:p>
            <a:pPr lvl="0"/>
            <a:r>
              <a:rPr lang="de-CH" dirty="0">
                <a:solidFill>
                  <a:srgbClr val="FF0000"/>
                </a:solidFill>
              </a:rPr>
              <a:t>Stehen Sie wieder auf falls Sie nach 30 Minuten nicht einschlafen können und beschäftigen Sie sich</a:t>
            </a:r>
          </a:p>
          <a:p>
            <a:pPr lvl="0"/>
            <a:r>
              <a:rPr lang="de-CH" dirty="0">
                <a:solidFill>
                  <a:srgbClr val="FF0000"/>
                </a:solidFill>
              </a:rPr>
              <a:t>Überprüfen Sie die Temperatur in Ihrem Zimmer vor dem Schlafen gehen. Sie sollte zwischen 18 und 20 Grad liegen.</a:t>
            </a:r>
          </a:p>
          <a:p>
            <a:endParaRPr lang="de-CH" dirty="0"/>
          </a:p>
        </p:txBody>
      </p:sp>
    </p:spTree>
    <p:extLst>
      <p:ext uri="{BB962C8B-B14F-4D97-AF65-F5344CB8AC3E}">
        <p14:creationId xmlns:p14="http://schemas.microsoft.com/office/powerpoint/2010/main" val="156513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37419-F305-4559-B626-56C0CE0FCF5F}"/>
              </a:ext>
            </a:extLst>
          </p:cNvPr>
          <p:cNvSpPr>
            <a:spLocks noGrp="1"/>
          </p:cNvSpPr>
          <p:nvPr>
            <p:ph type="title"/>
          </p:nvPr>
        </p:nvSpPr>
        <p:spPr/>
        <p:txBody>
          <a:bodyPr/>
          <a:lstStyle/>
          <a:p>
            <a:r>
              <a:rPr lang="de-CH"/>
              <a:t>Persönliche Erfahrung</a:t>
            </a:r>
            <a:endParaRPr lang="de-CH" dirty="0"/>
          </a:p>
        </p:txBody>
      </p:sp>
      <p:sp>
        <p:nvSpPr>
          <p:cNvPr id="3" name="Inhaltsplatzhalter 2">
            <a:extLst>
              <a:ext uri="{FF2B5EF4-FFF2-40B4-BE49-F238E27FC236}">
                <a16:creationId xmlns:a16="http://schemas.microsoft.com/office/drawing/2014/main" id="{E74BF545-3E68-4DAA-9AB3-9ADA0B5C195C}"/>
              </a:ext>
            </a:extLst>
          </p:cNvPr>
          <p:cNvSpPr>
            <a:spLocks noGrp="1"/>
          </p:cNvSpPr>
          <p:nvPr>
            <p:ph idx="1"/>
          </p:nvPr>
        </p:nvSpPr>
        <p:spPr/>
        <p:txBody>
          <a:bodyPr/>
          <a:lstStyle/>
          <a:p>
            <a:r>
              <a:rPr lang="de-CH" dirty="0" err="1"/>
              <a:t>Viiiiiiiiiel</a:t>
            </a:r>
            <a:r>
              <a:rPr lang="de-CH" dirty="0"/>
              <a:t> zu wenig Zeit eingeplant für die Vorbereitung</a:t>
            </a:r>
          </a:p>
          <a:p>
            <a:r>
              <a:rPr lang="de-CH" dirty="0"/>
              <a:t>Ich habe nun meine Strategie zur </a:t>
            </a:r>
            <a:r>
              <a:rPr lang="de-CH" dirty="0" err="1"/>
              <a:t>Lektions</a:t>
            </a:r>
            <a:r>
              <a:rPr lang="de-CH" dirty="0"/>
              <a:t>-Vorbereitung gefunden:</a:t>
            </a:r>
          </a:p>
          <a:p>
            <a:pPr marL="666900" lvl="1" indent="-342900">
              <a:buFont typeface="+mj-lt"/>
              <a:buAutoNum type="arabicPeriod"/>
            </a:pPr>
            <a:r>
              <a:rPr lang="de-CH" dirty="0"/>
              <a:t>Kompetenzbereich ausdrucken, das wichtigste anstreichen und direkt Lernziele daneben notieren</a:t>
            </a:r>
          </a:p>
          <a:p>
            <a:pPr marL="666900" lvl="1" indent="-342900">
              <a:buFont typeface="+mj-lt"/>
              <a:buAutoNum type="arabicPeriod"/>
            </a:pPr>
            <a:r>
              <a:rPr lang="de-CH" dirty="0"/>
              <a:t>Mögliche Ideen für Aufgaben kreieren</a:t>
            </a:r>
          </a:p>
          <a:p>
            <a:pPr marL="666900" lvl="1" indent="-342900">
              <a:buFont typeface="+mj-lt"/>
              <a:buAutoNum type="arabicPeriod"/>
            </a:pPr>
            <a:r>
              <a:rPr lang="de-CH" dirty="0"/>
              <a:t>Aufgaben geschickt ins Ablaufschema bringen, Ablaufschema vervollständigen</a:t>
            </a:r>
          </a:p>
          <a:p>
            <a:pPr marL="666900" lvl="1" indent="-342900">
              <a:buFont typeface="+mj-lt"/>
              <a:buAutoNum type="arabicPeriod"/>
            </a:pPr>
            <a:r>
              <a:rPr lang="de-CH" dirty="0"/>
              <a:t>PPT die als Leitfaden während der Lektion dient machen</a:t>
            </a:r>
          </a:p>
        </p:txBody>
      </p:sp>
    </p:spTree>
    <p:extLst>
      <p:ext uri="{BB962C8B-B14F-4D97-AF65-F5344CB8AC3E}">
        <p14:creationId xmlns:p14="http://schemas.microsoft.com/office/powerpoint/2010/main" val="234281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F1177-805C-4206-AE35-12D90BBF08E8}"/>
              </a:ext>
            </a:extLst>
          </p:cNvPr>
          <p:cNvSpPr>
            <a:spLocks noGrp="1"/>
          </p:cNvSpPr>
          <p:nvPr>
            <p:ph type="title"/>
          </p:nvPr>
        </p:nvSpPr>
        <p:spPr/>
        <p:txBody>
          <a:bodyPr/>
          <a:lstStyle/>
          <a:p>
            <a:r>
              <a:rPr lang="de-CH" dirty="0"/>
              <a:t>Abstimmung</a:t>
            </a:r>
          </a:p>
        </p:txBody>
      </p:sp>
      <p:sp>
        <p:nvSpPr>
          <p:cNvPr id="3" name="Inhaltsplatzhalter 2">
            <a:extLst>
              <a:ext uri="{FF2B5EF4-FFF2-40B4-BE49-F238E27FC236}">
                <a16:creationId xmlns:a16="http://schemas.microsoft.com/office/drawing/2014/main" id="{42B0B627-9F0D-4E21-BD1E-B33D1CE77081}"/>
              </a:ext>
            </a:extLst>
          </p:cNvPr>
          <p:cNvSpPr>
            <a:spLocks noGrp="1"/>
          </p:cNvSpPr>
          <p:nvPr>
            <p:ph idx="1"/>
          </p:nvPr>
        </p:nvSpPr>
        <p:spPr>
          <a:xfrm>
            <a:off x="581192" y="2180497"/>
            <a:ext cx="11029615" cy="1751424"/>
          </a:xfrm>
        </p:spPr>
        <p:txBody>
          <a:bodyPr/>
          <a:lstStyle/>
          <a:p>
            <a:r>
              <a:rPr lang="de-CH" dirty="0"/>
              <a:t>Gehe auf folgende Seite und beantworte die Frage für dich:</a:t>
            </a:r>
          </a:p>
          <a:p>
            <a:r>
              <a:rPr lang="de-CH" dirty="0">
                <a:solidFill>
                  <a:schemeClr val="accent1">
                    <a:lumMod val="75000"/>
                  </a:schemeClr>
                </a:solidFill>
                <a:hlinkClick r:id="rId3">
                  <a:extLst>
                    <a:ext uri="{A12FA001-AC4F-418D-AE19-62706E023703}">
                      <ahyp:hlinkClr xmlns:ahyp="http://schemas.microsoft.com/office/drawing/2018/hyperlinkcolor" val="tx"/>
                    </a:ext>
                  </a:extLst>
                </a:hlinkClick>
              </a:rPr>
              <a:t>www.pollev.com/rahelegli661</a:t>
            </a:r>
            <a:endParaRPr lang="de-CH" dirty="0">
              <a:solidFill>
                <a:schemeClr val="accent1">
                  <a:lumMod val="75000"/>
                </a:schemeClr>
              </a:solidFill>
            </a:endParaRPr>
          </a:p>
          <a:p>
            <a:endParaRPr lang="de-CH" dirty="0"/>
          </a:p>
          <a:p>
            <a:pPr lvl="8"/>
            <a:endParaRPr lang="de-CH" dirty="0"/>
          </a:p>
        </p:txBody>
      </p:sp>
      <p:sp>
        <p:nvSpPr>
          <p:cNvPr id="4" name="Textfeld 3">
            <a:extLst>
              <a:ext uri="{FF2B5EF4-FFF2-40B4-BE49-F238E27FC236}">
                <a16:creationId xmlns:a16="http://schemas.microsoft.com/office/drawing/2014/main" id="{076BEF0B-F041-48AD-8493-68A0A653921B}"/>
              </a:ext>
            </a:extLst>
          </p:cNvPr>
          <p:cNvSpPr txBox="1"/>
          <p:nvPr/>
        </p:nvSpPr>
        <p:spPr>
          <a:xfrm>
            <a:off x="581192" y="4251960"/>
            <a:ext cx="11029615" cy="1477328"/>
          </a:xfrm>
          <a:prstGeom prst="rect">
            <a:avLst/>
          </a:prstGeom>
          <a:solidFill>
            <a:schemeClr val="accent2">
              <a:lumMod val="60000"/>
              <a:lumOff val="40000"/>
            </a:schemeClr>
          </a:solidFill>
        </p:spPr>
        <p:txBody>
          <a:bodyPr wrap="square" rtlCol="0">
            <a:spAutoFit/>
          </a:bodyPr>
          <a:lstStyle/>
          <a:p>
            <a:r>
              <a:rPr lang="de-CH" sz="3600" dirty="0">
                <a:solidFill>
                  <a:schemeClr val="bg1"/>
                </a:solidFill>
              </a:rPr>
              <a:t>«Der Mensch kann einige Wochen ohne Nahrung leben, jedoch nur wenige Tage ohne Schlaf»</a:t>
            </a:r>
          </a:p>
          <a:p>
            <a:endParaRPr lang="de-CH" dirty="0"/>
          </a:p>
        </p:txBody>
      </p:sp>
    </p:spTree>
    <p:extLst>
      <p:ext uri="{BB962C8B-B14F-4D97-AF65-F5344CB8AC3E}">
        <p14:creationId xmlns:p14="http://schemas.microsoft.com/office/powerpoint/2010/main" val="1864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D725D-9FB6-4026-BBE2-FBBFFBE6CAF0}"/>
              </a:ext>
            </a:extLst>
          </p:cNvPr>
          <p:cNvSpPr>
            <a:spLocks noGrp="1"/>
          </p:cNvSpPr>
          <p:nvPr>
            <p:ph type="title"/>
          </p:nvPr>
        </p:nvSpPr>
        <p:spPr/>
        <p:txBody>
          <a:bodyPr/>
          <a:lstStyle/>
          <a:p>
            <a:r>
              <a:rPr lang="de-CH" dirty="0"/>
              <a:t>Allg.  Struktur meiner Lektion</a:t>
            </a:r>
          </a:p>
        </p:txBody>
      </p:sp>
      <p:sp>
        <p:nvSpPr>
          <p:cNvPr id="3" name="Inhaltsplatzhalter 2">
            <a:extLst>
              <a:ext uri="{FF2B5EF4-FFF2-40B4-BE49-F238E27FC236}">
                <a16:creationId xmlns:a16="http://schemas.microsoft.com/office/drawing/2014/main" id="{FD10B0E7-E2F5-4941-9813-D0AD4366E36E}"/>
              </a:ext>
            </a:extLst>
          </p:cNvPr>
          <p:cNvSpPr>
            <a:spLocks noGrp="1"/>
          </p:cNvSpPr>
          <p:nvPr>
            <p:ph idx="1"/>
          </p:nvPr>
        </p:nvSpPr>
        <p:spPr/>
        <p:txBody>
          <a:bodyPr/>
          <a:lstStyle/>
          <a:p>
            <a:r>
              <a:rPr lang="de-CH" dirty="0"/>
              <a:t>Eine </a:t>
            </a:r>
            <a:r>
              <a:rPr lang="de-CH" dirty="0" err="1"/>
              <a:t>ppt</a:t>
            </a:r>
            <a:r>
              <a:rPr lang="de-CH" dirty="0"/>
              <a:t> leitet meine Lektion zeitlich.  Auf ihr werden immer die Aufträge abgebildet sowie die Zeitvorgaben welche vorgesehen sind. (vgl. Fachdidaktik)</a:t>
            </a:r>
          </a:p>
          <a:p>
            <a:r>
              <a:rPr lang="de-CH" dirty="0"/>
              <a:t>Bei möglichst vielen Aufgaben den Praxisbezug herstellen</a:t>
            </a:r>
          </a:p>
        </p:txBody>
      </p:sp>
    </p:spTree>
    <p:extLst>
      <p:ext uri="{BB962C8B-B14F-4D97-AF65-F5344CB8AC3E}">
        <p14:creationId xmlns:p14="http://schemas.microsoft.com/office/powerpoint/2010/main" val="250534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B628B-2695-41B8-98AB-F6C6DEBD41A2}"/>
              </a:ext>
            </a:extLst>
          </p:cNvPr>
          <p:cNvSpPr>
            <a:spLocks noGrp="1"/>
          </p:cNvSpPr>
          <p:nvPr>
            <p:ph type="title"/>
          </p:nvPr>
        </p:nvSpPr>
        <p:spPr>
          <a:xfrm>
            <a:off x="581192" y="648823"/>
            <a:ext cx="11029616" cy="1013800"/>
          </a:xfrm>
        </p:spPr>
        <p:txBody>
          <a:bodyPr/>
          <a:lstStyle/>
          <a:p>
            <a:r>
              <a:rPr lang="de-CH" dirty="0" err="1"/>
              <a:t>aBLAUFSCHEMA</a:t>
            </a:r>
            <a:endParaRPr lang="de-CH" dirty="0"/>
          </a:p>
        </p:txBody>
      </p:sp>
      <p:pic>
        <p:nvPicPr>
          <p:cNvPr id="4" name="Inhaltsplatzhalter 3">
            <a:extLst>
              <a:ext uri="{FF2B5EF4-FFF2-40B4-BE49-F238E27FC236}">
                <a16:creationId xmlns:a16="http://schemas.microsoft.com/office/drawing/2014/main" id="{12AE2347-1013-48BB-8049-03D164BDF180}"/>
              </a:ext>
            </a:extLst>
          </p:cNvPr>
          <p:cNvPicPr>
            <a:picLocks noGrp="1" noChangeAspect="1"/>
          </p:cNvPicPr>
          <p:nvPr>
            <p:ph idx="1"/>
          </p:nvPr>
        </p:nvPicPr>
        <p:blipFill>
          <a:blip r:embed="rId3"/>
          <a:stretch>
            <a:fillRect/>
          </a:stretch>
        </p:blipFill>
        <p:spPr>
          <a:xfrm>
            <a:off x="893612" y="1963751"/>
            <a:ext cx="9494520" cy="4728820"/>
          </a:xfrm>
          <a:prstGeom prst="rect">
            <a:avLst/>
          </a:prstGeom>
        </p:spPr>
      </p:pic>
      <p:sp>
        <p:nvSpPr>
          <p:cNvPr id="10" name="Rahmen 9">
            <a:extLst>
              <a:ext uri="{FF2B5EF4-FFF2-40B4-BE49-F238E27FC236}">
                <a16:creationId xmlns:a16="http://schemas.microsoft.com/office/drawing/2014/main" id="{758631E9-6ADD-4F32-A351-0D58084F298A}"/>
              </a:ext>
            </a:extLst>
          </p:cNvPr>
          <p:cNvSpPr/>
          <p:nvPr/>
        </p:nvSpPr>
        <p:spPr>
          <a:xfrm>
            <a:off x="748832" y="1815465"/>
            <a:ext cx="9903928" cy="2512696"/>
          </a:xfrm>
          <a:prstGeom prst="frame">
            <a:avLst>
              <a:gd name="adj1" fmla="val 4980"/>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29" name="Rahmen 28">
            <a:extLst>
              <a:ext uri="{FF2B5EF4-FFF2-40B4-BE49-F238E27FC236}">
                <a16:creationId xmlns:a16="http://schemas.microsoft.com/office/drawing/2014/main" id="{9DF12C74-1E30-496F-BBBC-7A36C8E78A04}"/>
              </a:ext>
            </a:extLst>
          </p:cNvPr>
          <p:cNvSpPr/>
          <p:nvPr/>
        </p:nvSpPr>
        <p:spPr>
          <a:xfrm>
            <a:off x="748832" y="5939473"/>
            <a:ext cx="9903928" cy="893424"/>
          </a:xfrm>
          <a:prstGeom prst="frame">
            <a:avLst>
              <a:gd name="adj1" fmla="val 13192"/>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31" name="Rahmen 30">
            <a:extLst>
              <a:ext uri="{FF2B5EF4-FFF2-40B4-BE49-F238E27FC236}">
                <a16:creationId xmlns:a16="http://schemas.microsoft.com/office/drawing/2014/main" id="{623F360D-A6C9-44BC-A32B-2118B3D1D41D}"/>
              </a:ext>
            </a:extLst>
          </p:cNvPr>
          <p:cNvSpPr/>
          <p:nvPr/>
        </p:nvSpPr>
        <p:spPr>
          <a:xfrm>
            <a:off x="748832" y="4769980"/>
            <a:ext cx="9903928" cy="1439197"/>
          </a:xfrm>
          <a:prstGeom prst="frame">
            <a:avLst>
              <a:gd name="adj1" fmla="val 9271"/>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36" name="Rahmen 35">
            <a:extLst>
              <a:ext uri="{FF2B5EF4-FFF2-40B4-BE49-F238E27FC236}">
                <a16:creationId xmlns:a16="http://schemas.microsoft.com/office/drawing/2014/main" id="{1C26620B-4EB2-45B7-BFFD-84EE91B120F5}"/>
              </a:ext>
            </a:extLst>
          </p:cNvPr>
          <p:cNvSpPr/>
          <p:nvPr/>
        </p:nvSpPr>
        <p:spPr>
          <a:xfrm>
            <a:off x="748832" y="4008120"/>
            <a:ext cx="9903928" cy="1066799"/>
          </a:xfrm>
          <a:prstGeom prst="frame">
            <a:avLst>
              <a:gd name="adj1" fmla="val 13192"/>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Tree>
    <p:extLst>
      <p:ext uri="{BB962C8B-B14F-4D97-AF65-F5344CB8AC3E}">
        <p14:creationId xmlns:p14="http://schemas.microsoft.com/office/powerpoint/2010/main" val="20922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1" grpId="0" animBg="1"/>
      <p:bldP spid="31" grpId="1" animBg="1"/>
      <p:bldP spid="36" grpId="0" animBg="1"/>
      <p:bldP spid="3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CC19E-EB23-4F2C-B7C3-51CCC195AE82}"/>
              </a:ext>
            </a:extLst>
          </p:cNvPr>
          <p:cNvSpPr>
            <a:spLocks noGrp="1"/>
          </p:cNvSpPr>
          <p:nvPr>
            <p:ph type="title"/>
          </p:nvPr>
        </p:nvSpPr>
        <p:spPr/>
        <p:txBody>
          <a:bodyPr/>
          <a:lstStyle/>
          <a:p>
            <a:r>
              <a:rPr lang="de-CH" dirty="0"/>
              <a:t>Ablaufschema</a:t>
            </a:r>
          </a:p>
        </p:txBody>
      </p:sp>
      <p:pic>
        <p:nvPicPr>
          <p:cNvPr id="13" name="Inhaltsplatzhalter 12">
            <a:extLst>
              <a:ext uri="{FF2B5EF4-FFF2-40B4-BE49-F238E27FC236}">
                <a16:creationId xmlns:a16="http://schemas.microsoft.com/office/drawing/2014/main" id="{B4CC210E-B6DD-496C-A8DD-70D87F736750}"/>
              </a:ext>
            </a:extLst>
          </p:cNvPr>
          <p:cNvPicPr>
            <a:picLocks noGrp="1" noChangeAspect="1"/>
          </p:cNvPicPr>
          <p:nvPr>
            <p:ph idx="1"/>
          </p:nvPr>
        </p:nvPicPr>
        <p:blipFill>
          <a:blip r:embed="rId3"/>
          <a:stretch>
            <a:fillRect/>
          </a:stretch>
        </p:blipFill>
        <p:spPr>
          <a:xfrm>
            <a:off x="1257300" y="1952624"/>
            <a:ext cx="9677400" cy="4550379"/>
          </a:xfrm>
          <a:prstGeom prst="rect">
            <a:avLst/>
          </a:prstGeom>
        </p:spPr>
      </p:pic>
      <p:sp>
        <p:nvSpPr>
          <p:cNvPr id="14" name="Rahmen 13">
            <a:extLst>
              <a:ext uri="{FF2B5EF4-FFF2-40B4-BE49-F238E27FC236}">
                <a16:creationId xmlns:a16="http://schemas.microsoft.com/office/drawing/2014/main" id="{931EE615-49E2-42B5-8292-30393CB7506D}"/>
              </a:ext>
            </a:extLst>
          </p:cNvPr>
          <p:cNvSpPr/>
          <p:nvPr/>
        </p:nvSpPr>
        <p:spPr>
          <a:xfrm>
            <a:off x="1030772" y="2209800"/>
            <a:ext cx="9903928" cy="1219200"/>
          </a:xfrm>
          <a:prstGeom prst="frame">
            <a:avLst>
              <a:gd name="adj1" fmla="val 13192"/>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15" name="Rahmen 14">
            <a:extLst>
              <a:ext uri="{FF2B5EF4-FFF2-40B4-BE49-F238E27FC236}">
                <a16:creationId xmlns:a16="http://schemas.microsoft.com/office/drawing/2014/main" id="{B307BD73-E57F-4B5C-921C-167F4B5E41A4}"/>
              </a:ext>
            </a:extLst>
          </p:cNvPr>
          <p:cNvSpPr/>
          <p:nvPr/>
        </p:nvSpPr>
        <p:spPr>
          <a:xfrm>
            <a:off x="1030772" y="3076853"/>
            <a:ext cx="9903928" cy="543095"/>
          </a:xfrm>
          <a:prstGeom prst="frame">
            <a:avLst>
              <a:gd name="adj1" fmla="val 27223"/>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16" name="Rahmen 15">
            <a:extLst>
              <a:ext uri="{FF2B5EF4-FFF2-40B4-BE49-F238E27FC236}">
                <a16:creationId xmlns:a16="http://schemas.microsoft.com/office/drawing/2014/main" id="{033DC3D9-14FE-4BB5-BD30-EAC09415E507}"/>
              </a:ext>
            </a:extLst>
          </p:cNvPr>
          <p:cNvSpPr/>
          <p:nvPr/>
        </p:nvSpPr>
        <p:spPr>
          <a:xfrm>
            <a:off x="1030772" y="3215639"/>
            <a:ext cx="10130456" cy="3524031"/>
          </a:xfrm>
          <a:prstGeom prst="frame">
            <a:avLst>
              <a:gd name="adj1" fmla="val 4991"/>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Tree>
    <p:extLst>
      <p:ext uri="{BB962C8B-B14F-4D97-AF65-F5344CB8AC3E}">
        <p14:creationId xmlns:p14="http://schemas.microsoft.com/office/powerpoint/2010/main" val="41846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C410E-6586-4BF4-8664-AFEDAE9C278F}"/>
              </a:ext>
            </a:extLst>
          </p:cNvPr>
          <p:cNvSpPr>
            <a:spLocks noGrp="1"/>
          </p:cNvSpPr>
          <p:nvPr>
            <p:ph type="title"/>
          </p:nvPr>
        </p:nvSpPr>
        <p:spPr/>
        <p:txBody>
          <a:bodyPr/>
          <a:lstStyle/>
          <a:p>
            <a:r>
              <a:rPr lang="de-CH" dirty="0"/>
              <a:t>Ablaufschema</a:t>
            </a:r>
          </a:p>
        </p:txBody>
      </p:sp>
      <p:pic>
        <p:nvPicPr>
          <p:cNvPr id="4" name="Inhaltsplatzhalter 3">
            <a:extLst>
              <a:ext uri="{FF2B5EF4-FFF2-40B4-BE49-F238E27FC236}">
                <a16:creationId xmlns:a16="http://schemas.microsoft.com/office/drawing/2014/main" id="{D56EFF89-2AFC-44BB-9D53-00E87A03DC6A}"/>
              </a:ext>
            </a:extLst>
          </p:cNvPr>
          <p:cNvPicPr>
            <a:picLocks noGrp="1" noChangeAspect="1"/>
          </p:cNvPicPr>
          <p:nvPr>
            <p:ph idx="1"/>
          </p:nvPr>
        </p:nvPicPr>
        <p:blipFill>
          <a:blip r:embed="rId3"/>
          <a:stretch>
            <a:fillRect/>
          </a:stretch>
        </p:blipFill>
        <p:spPr>
          <a:xfrm>
            <a:off x="875976" y="1983104"/>
            <a:ext cx="10169790" cy="4737735"/>
          </a:xfrm>
          <a:prstGeom prst="rect">
            <a:avLst/>
          </a:prstGeom>
        </p:spPr>
      </p:pic>
      <p:sp>
        <p:nvSpPr>
          <p:cNvPr id="5" name="Rahmen 4">
            <a:extLst>
              <a:ext uri="{FF2B5EF4-FFF2-40B4-BE49-F238E27FC236}">
                <a16:creationId xmlns:a16="http://schemas.microsoft.com/office/drawing/2014/main" id="{DBBCBC60-A74C-48E8-AF59-890781F242E9}"/>
              </a:ext>
            </a:extLst>
          </p:cNvPr>
          <p:cNvSpPr/>
          <p:nvPr/>
        </p:nvSpPr>
        <p:spPr>
          <a:xfrm>
            <a:off x="704951" y="2278983"/>
            <a:ext cx="10414994" cy="1714948"/>
          </a:xfrm>
          <a:prstGeom prst="frame">
            <a:avLst>
              <a:gd name="adj1" fmla="val 8185"/>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Tree>
    <p:extLst>
      <p:ext uri="{BB962C8B-B14F-4D97-AF65-F5344CB8AC3E}">
        <p14:creationId xmlns:p14="http://schemas.microsoft.com/office/powerpoint/2010/main" val="24345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B51E3-8BBE-4EEB-A189-B9A93ECA1CC0}"/>
              </a:ext>
            </a:extLst>
          </p:cNvPr>
          <p:cNvSpPr>
            <a:spLocks noGrp="1"/>
          </p:cNvSpPr>
          <p:nvPr>
            <p:ph type="title"/>
          </p:nvPr>
        </p:nvSpPr>
        <p:spPr/>
        <p:txBody>
          <a:bodyPr/>
          <a:lstStyle/>
          <a:p>
            <a:r>
              <a:rPr lang="de-CH" dirty="0"/>
              <a:t>Schlafprotokoll</a:t>
            </a:r>
          </a:p>
        </p:txBody>
      </p:sp>
      <p:pic>
        <p:nvPicPr>
          <p:cNvPr id="4" name="Inhaltsplatzhalter 3">
            <a:extLst>
              <a:ext uri="{FF2B5EF4-FFF2-40B4-BE49-F238E27FC236}">
                <a16:creationId xmlns:a16="http://schemas.microsoft.com/office/drawing/2014/main" id="{B7DB91AA-2F99-4AD3-8AE9-B07CA80680F6}"/>
              </a:ext>
            </a:extLst>
          </p:cNvPr>
          <p:cNvPicPr>
            <a:picLocks noGrp="1" noChangeAspect="1"/>
          </p:cNvPicPr>
          <p:nvPr>
            <p:ph idx="1"/>
          </p:nvPr>
        </p:nvPicPr>
        <p:blipFill>
          <a:blip r:embed="rId3"/>
          <a:stretch>
            <a:fillRect/>
          </a:stretch>
        </p:blipFill>
        <p:spPr>
          <a:xfrm rot="16200000">
            <a:off x="3790685" y="210430"/>
            <a:ext cx="4610629" cy="8111360"/>
          </a:xfrm>
          <a:prstGeom prst="rect">
            <a:avLst/>
          </a:prstGeom>
        </p:spPr>
      </p:pic>
    </p:spTree>
    <p:extLst>
      <p:ext uri="{BB962C8B-B14F-4D97-AF65-F5344CB8AC3E}">
        <p14:creationId xmlns:p14="http://schemas.microsoft.com/office/powerpoint/2010/main" val="375871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D384F-DE6D-4408-836E-176D8F4DF2BE}"/>
              </a:ext>
            </a:extLst>
          </p:cNvPr>
          <p:cNvSpPr>
            <a:spLocks noGrp="1"/>
          </p:cNvSpPr>
          <p:nvPr>
            <p:ph type="title"/>
          </p:nvPr>
        </p:nvSpPr>
        <p:spPr/>
        <p:txBody>
          <a:bodyPr/>
          <a:lstStyle/>
          <a:p>
            <a:r>
              <a:rPr lang="de-CH" dirty="0"/>
              <a:t>Ablaufschema</a:t>
            </a:r>
          </a:p>
        </p:txBody>
      </p:sp>
      <p:pic>
        <p:nvPicPr>
          <p:cNvPr id="4" name="Inhaltsplatzhalter 3">
            <a:extLst>
              <a:ext uri="{FF2B5EF4-FFF2-40B4-BE49-F238E27FC236}">
                <a16:creationId xmlns:a16="http://schemas.microsoft.com/office/drawing/2014/main" id="{338D4917-585F-402C-9BB6-E81F8DF00BCB}"/>
              </a:ext>
            </a:extLst>
          </p:cNvPr>
          <p:cNvPicPr>
            <a:picLocks noGrp="1" noChangeAspect="1"/>
          </p:cNvPicPr>
          <p:nvPr>
            <p:ph idx="1"/>
          </p:nvPr>
        </p:nvPicPr>
        <p:blipFill>
          <a:blip r:embed="rId3"/>
          <a:stretch>
            <a:fillRect/>
          </a:stretch>
        </p:blipFill>
        <p:spPr>
          <a:xfrm>
            <a:off x="1212111" y="1888356"/>
            <a:ext cx="9767777" cy="4721841"/>
          </a:xfrm>
          <a:prstGeom prst="rect">
            <a:avLst/>
          </a:prstGeom>
        </p:spPr>
      </p:pic>
      <p:sp>
        <p:nvSpPr>
          <p:cNvPr id="5" name="Rahmen 4">
            <a:extLst>
              <a:ext uri="{FF2B5EF4-FFF2-40B4-BE49-F238E27FC236}">
                <a16:creationId xmlns:a16="http://schemas.microsoft.com/office/drawing/2014/main" id="{9D9CFAA4-754B-40EE-839C-7379CDE51D35}"/>
              </a:ext>
            </a:extLst>
          </p:cNvPr>
          <p:cNvSpPr/>
          <p:nvPr/>
        </p:nvSpPr>
        <p:spPr>
          <a:xfrm>
            <a:off x="1116419" y="3565522"/>
            <a:ext cx="9960996" cy="1484943"/>
          </a:xfrm>
          <a:prstGeom prst="frame">
            <a:avLst>
              <a:gd name="adj1" fmla="val 8185"/>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6" name="Rahmen 5">
            <a:extLst>
              <a:ext uri="{FF2B5EF4-FFF2-40B4-BE49-F238E27FC236}">
                <a16:creationId xmlns:a16="http://schemas.microsoft.com/office/drawing/2014/main" id="{083B1953-B904-4CBC-9B72-AA729BBB10AE}"/>
              </a:ext>
            </a:extLst>
          </p:cNvPr>
          <p:cNvSpPr/>
          <p:nvPr/>
        </p:nvSpPr>
        <p:spPr>
          <a:xfrm>
            <a:off x="1130592" y="4823702"/>
            <a:ext cx="9944989" cy="1903929"/>
          </a:xfrm>
          <a:prstGeom prst="frame">
            <a:avLst>
              <a:gd name="adj1" fmla="val 5889"/>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Tree>
    <p:extLst>
      <p:ext uri="{BB962C8B-B14F-4D97-AF65-F5344CB8AC3E}">
        <p14:creationId xmlns:p14="http://schemas.microsoft.com/office/powerpoint/2010/main" val="306805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B4D44-2621-4664-9A8E-C0A3BFFE16A2}"/>
              </a:ext>
            </a:extLst>
          </p:cNvPr>
          <p:cNvSpPr>
            <a:spLocks noGrp="1"/>
          </p:cNvSpPr>
          <p:nvPr>
            <p:ph type="title"/>
          </p:nvPr>
        </p:nvSpPr>
        <p:spPr/>
        <p:txBody>
          <a:bodyPr/>
          <a:lstStyle/>
          <a:p>
            <a:r>
              <a:rPr lang="de-CH" dirty="0"/>
              <a:t>Gruppenpuzzle</a:t>
            </a:r>
          </a:p>
        </p:txBody>
      </p:sp>
      <p:pic>
        <p:nvPicPr>
          <p:cNvPr id="4" name="Inhaltsplatzhalter 3">
            <a:extLst>
              <a:ext uri="{FF2B5EF4-FFF2-40B4-BE49-F238E27FC236}">
                <a16:creationId xmlns:a16="http://schemas.microsoft.com/office/drawing/2014/main" id="{3D539520-ADFB-40C4-B210-886FE47E2653}"/>
              </a:ext>
            </a:extLst>
          </p:cNvPr>
          <p:cNvPicPr>
            <a:picLocks noGrp="1" noChangeAspect="1"/>
          </p:cNvPicPr>
          <p:nvPr>
            <p:ph idx="1"/>
          </p:nvPr>
        </p:nvPicPr>
        <p:blipFill>
          <a:blip r:embed="rId3"/>
          <a:stretch>
            <a:fillRect/>
          </a:stretch>
        </p:blipFill>
        <p:spPr>
          <a:xfrm>
            <a:off x="9122314" y="2393875"/>
            <a:ext cx="2358849" cy="3462915"/>
          </a:xfrm>
          <a:prstGeom prst="rect">
            <a:avLst/>
          </a:prstGeom>
        </p:spPr>
      </p:pic>
      <p:pic>
        <p:nvPicPr>
          <p:cNvPr id="6" name="Grafik 5">
            <a:extLst>
              <a:ext uri="{FF2B5EF4-FFF2-40B4-BE49-F238E27FC236}">
                <a16:creationId xmlns:a16="http://schemas.microsoft.com/office/drawing/2014/main" id="{6AA5CE50-6AC4-4330-A096-1D9ACF2CD8A2}"/>
              </a:ext>
            </a:extLst>
          </p:cNvPr>
          <p:cNvPicPr>
            <a:picLocks noChangeAspect="1"/>
          </p:cNvPicPr>
          <p:nvPr/>
        </p:nvPicPr>
        <p:blipFill>
          <a:blip r:embed="rId4"/>
          <a:stretch>
            <a:fillRect/>
          </a:stretch>
        </p:blipFill>
        <p:spPr>
          <a:xfrm>
            <a:off x="6361111" y="2305963"/>
            <a:ext cx="2492524" cy="3678239"/>
          </a:xfrm>
          <a:prstGeom prst="rect">
            <a:avLst/>
          </a:prstGeom>
        </p:spPr>
      </p:pic>
      <p:pic>
        <p:nvPicPr>
          <p:cNvPr id="7" name="Grafik 6">
            <a:extLst>
              <a:ext uri="{FF2B5EF4-FFF2-40B4-BE49-F238E27FC236}">
                <a16:creationId xmlns:a16="http://schemas.microsoft.com/office/drawing/2014/main" id="{2477D365-AC78-4444-B551-20C7158375C7}"/>
              </a:ext>
            </a:extLst>
          </p:cNvPr>
          <p:cNvPicPr>
            <a:picLocks noChangeAspect="1"/>
          </p:cNvPicPr>
          <p:nvPr/>
        </p:nvPicPr>
        <p:blipFill>
          <a:blip r:embed="rId5"/>
          <a:stretch>
            <a:fillRect/>
          </a:stretch>
        </p:blipFill>
        <p:spPr>
          <a:xfrm>
            <a:off x="3440277" y="2305963"/>
            <a:ext cx="2655723" cy="4003153"/>
          </a:xfrm>
          <a:prstGeom prst="rect">
            <a:avLst/>
          </a:prstGeom>
        </p:spPr>
      </p:pic>
      <p:pic>
        <p:nvPicPr>
          <p:cNvPr id="8" name="Grafik 7">
            <a:extLst>
              <a:ext uri="{FF2B5EF4-FFF2-40B4-BE49-F238E27FC236}">
                <a16:creationId xmlns:a16="http://schemas.microsoft.com/office/drawing/2014/main" id="{BED34838-C23E-4BED-8E95-A3E017FB2D78}"/>
              </a:ext>
            </a:extLst>
          </p:cNvPr>
          <p:cNvPicPr>
            <a:picLocks noChangeAspect="1"/>
          </p:cNvPicPr>
          <p:nvPr/>
        </p:nvPicPr>
        <p:blipFill>
          <a:blip r:embed="rId6"/>
          <a:stretch>
            <a:fillRect/>
          </a:stretch>
        </p:blipFill>
        <p:spPr>
          <a:xfrm>
            <a:off x="461935" y="2216276"/>
            <a:ext cx="2713231" cy="4092840"/>
          </a:xfrm>
          <a:prstGeom prst="rect">
            <a:avLst/>
          </a:prstGeom>
        </p:spPr>
      </p:pic>
    </p:spTree>
    <p:extLst>
      <p:ext uri="{BB962C8B-B14F-4D97-AF65-F5344CB8AC3E}">
        <p14:creationId xmlns:p14="http://schemas.microsoft.com/office/powerpoint/2010/main" val="1718260877"/>
      </p:ext>
    </p:extLst>
  </p:cSld>
  <p:clrMapOvr>
    <a:masterClrMapping/>
  </p:clrMapOvr>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TM03457464[[fn=Dividende]]</Template>
  <TotalTime>0</TotalTime>
  <Words>1039</Words>
  <Application>Microsoft Office PowerPoint</Application>
  <PresentationFormat>Breitbild</PresentationFormat>
  <Paragraphs>109</Paragraphs>
  <Slides>14</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Arial</vt:lpstr>
      <vt:lpstr>Calibri</vt:lpstr>
      <vt:lpstr>Calibri Light</vt:lpstr>
      <vt:lpstr>Gill Sans MT</vt:lpstr>
      <vt:lpstr>Times New Roman</vt:lpstr>
      <vt:lpstr>Wingdings</vt:lpstr>
      <vt:lpstr>Wingdings 2</vt:lpstr>
      <vt:lpstr>Dividende</vt:lpstr>
      <vt:lpstr>Handlungskompetenz B.6: Klientinnen und Klienten beim Ruhen und Schlafen unterstützen</vt:lpstr>
      <vt:lpstr>Abstimmung</vt:lpstr>
      <vt:lpstr>Allg.  Struktur meiner Lektion</vt:lpstr>
      <vt:lpstr>aBLAUFSCHEMA</vt:lpstr>
      <vt:lpstr>Ablaufschema</vt:lpstr>
      <vt:lpstr>Ablaufschema</vt:lpstr>
      <vt:lpstr>Schlafprotokoll</vt:lpstr>
      <vt:lpstr>Ablaufschema</vt:lpstr>
      <vt:lpstr>Gruppenpuzzle</vt:lpstr>
      <vt:lpstr>Ablaufschema</vt:lpstr>
      <vt:lpstr>Nachbereitung</vt:lpstr>
      <vt:lpstr>Prüfungsfragen</vt:lpstr>
      <vt:lpstr>Prüfungsfragen</vt:lpstr>
      <vt:lpstr>Persönliche Erfahrung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Handlungskompetenz B.6: Klientinnen und Klienten beim Ruhen und Schlafen unterstützen</dc:title>
  <dc:creator>LZ3dLIbHH2@student.ethz.ch</dc:creator>
  <cp:lastModifiedBy>LZ3dLIbHH2@student.ethz.ch</cp:lastModifiedBy>
  <cp:revision>29</cp:revision>
  <dcterms:created xsi:type="dcterms:W3CDTF">2019-03-23T16:30:16Z</dcterms:created>
  <dcterms:modified xsi:type="dcterms:W3CDTF">2019-03-25T20:49:23Z</dcterms:modified>
</cp:coreProperties>
</file>