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71" r:id="rId8"/>
    <p:sldId id="261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>
        <p:scale>
          <a:sx n="77" d="100"/>
          <a:sy n="77" d="100"/>
        </p:scale>
        <p:origin x="907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66F1A-878D-41A7-8D5D-87DD996D64EC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00810A-07C1-4FE2-9196-FE59EF733C9B}">
      <dgm:prSet/>
      <dgm:spPr/>
      <dgm:t>
        <a:bodyPr/>
        <a:lstStyle/>
        <a:p>
          <a:r>
            <a:rPr lang="de-CH" dirty="0"/>
            <a:t>Lernziele</a:t>
          </a:r>
          <a:endParaRPr lang="en-US" dirty="0"/>
        </a:p>
      </dgm:t>
    </dgm:pt>
    <dgm:pt modelId="{53B3356B-B636-44CA-893F-C6ECCD9AF922}" type="parTrans" cxnId="{35859DC6-2EBD-45B0-B383-DC7661DC6AD2}">
      <dgm:prSet/>
      <dgm:spPr/>
      <dgm:t>
        <a:bodyPr/>
        <a:lstStyle/>
        <a:p>
          <a:endParaRPr lang="en-US"/>
        </a:p>
      </dgm:t>
    </dgm:pt>
    <dgm:pt modelId="{C2591C40-1FDA-4D10-B1BE-8264AB7DE755}" type="sibTrans" cxnId="{35859DC6-2EBD-45B0-B383-DC7661DC6AD2}">
      <dgm:prSet/>
      <dgm:spPr/>
      <dgm:t>
        <a:bodyPr/>
        <a:lstStyle/>
        <a:p>
          <a:endParaRPr lang="en-US"/>
        </a:p>
      </dgm:t>
    </dgm:pt>
    <dgm:pt modelId="{3478F39C-8807-454E-B569-A9A0043ED12D}">
      <dgm:prSet/>
      <dgm:spPr/>
      <dgm:t>
        <a:bodyPr/>
        <a:lstStyle/>
        <a:p>
          <a:r>
            <a:rPr lang="de-CH" dirty="0"/>
            <a:t>Therapeutische vs. unterstützende Technologien</a:t>
          </a:r>
          <a:endParaRPr lang="en-US" dirty="0"/>
        </a:p>
      </dgm:t>
    </dgm:pt>
    <dgm:pt modelId="{79B528CC-A5C1-4500-875A-BBC445152739}" type="parTrans" cxnId="{AC2D4E81-35C2-410F-870D-D18659982329}">
      <dgm:prSet/>
      <dgm:spPr/>
      <dgm:t>
        <a:bodyPr/>
        <a:lstStyle/>
        <a:p>
          <a:endParaRPr lang="en-US"/>
        </a:p>
      </dgm:t>
    </dgm:pt>
    <dgm:pt modelId="{4C3BA3E8-7F91-40A5-AE78-C1BDE7F362A6}" type="sibTrans" cxnId="{AC2D4E81-35C2-410F-870D-D18659982329}">
      <dgm:prSet/>
      <dgm:spPr/>
      <dgm:t>
        <a:bodyPr/>
        <a:lstStyle/>
        <a:p>
          <a:endParaRPr lang="en-US"/>
        </a:p>
      </dgm:t>
    </dgm:pt>
    <dgm:pt modelId="{83921D00-3F2B-4E12-B3C6-8700C25C9A39}">
      <dgm:prSet/>
      <dgm:spPr/>
      <dgm:t>
        <a:bodyPr/>
        <a:lstStyle/>
        <a:p>
          <a:r>
            <a:rPr lang="en-GB"/>
            <a:t>Recap Neurologische Erkrankungen</a:t>
          </a:r>
          <a:endParaRPr lang="en-US"/>
        </a:p>
      </dgm:t>
    </dgm:pt>
    <dgm:pt modelId="{008E43D2-9F9A-4C2A-9E15-C0614FA2277B}" type="parTrans" cxnId="{4D348339-A7CC-47F8-9918-56D05811DBB3}">
      <dgm:prSet/>
      <dgm:spPr/>
      <dgm:t>
        <a:bodyPr/>
        <a:lstStyle/>
        <a:p>
          <a:endParaRPr lang="en-US"/>
        </a:p>
      </dgm:t>
    </dgm:pt>
    <dgm:pt modelId="{FFC94F60-2FA0-45EB-B0CA-C62E0720DA1B}" type="sibTrans" cxnId="{4D348339-A7CC-47F8-9918-56D05811DBB3}">
      <dgm:prSet/>
      <dgm:spPr/>
      <dgm:t>
        <a:bodyPr/>
        <a:lstStyle/>
        <a:p>
          <a:endParaRPr lang="en-US"/>
        </a:p>
      </dgm:t>
    </dgm:pt>
    <dgm:pt modelId="{05E1F490-EE00-49BF-A393-E668714260CE}">
      <dgm:prSet/>
      <dgm:spPr/>
      <dgm:t>
        <a:bodyPr/>
        <a:lstStyle/>
        <a:p>
          <a:r>
            <a:rPr lang="en-GB"/>
            <a:t>Gruppenarbeit zu Fallbeispielen </a:t>
          </a:r>
          <a:endParaRPr lang="en-US"/>
        </a:p>
      </dgm:t>
    </dgm:pt>
    <dgm:pt modelId="{CFB07C78-A24F-440A-B4D7-EC0B3306953F}" type="parTrans" cxnId="{CC17B646-3F7E-4B02-8708-8DF551D02DC4}">
      <dgm:prSet/>
      <dgm:spPr/>
      <dgm:t>
        <a:bodyPr/>
        <a:lstStyle/>
        <a:p>
          <a:endParaRPr lang="en-US"/>
        </a:p>
      </dgm:t>
    </dgm:pt>
    <dgm:pt modelId="{4E339024-B088-4C91-A585-D59AD7E444EC}" type="sibTrans" cxnId="{CC17B646-3F7E-4B02-8708-8DF551D02DC4}">
      <dgm:prSet/>
      <dgm:spPr/>
      <dgm:t>
        <a:bodyPr/>
        <a:lstStyle/>
        <a:p>
          <a:endParaRPr lang="en-US"/>
        </a:p>
      </dgm:t>
    </dgm:pt>
    <dgm:pt modelId="{7F3710F3-AAB5-461B-A51A-B039718E7190}" type="pres">
      <dgm:prSet presAssocID="{68A66F1A-878D-41A7-8D5D-87DD996D64EC}" presName="vert0" presStyleCnt="0">
        <dgm:presLayoutVars>
          <dgm:dir/>
          <dgm:animOne val="branch"/>
          <dgm:animLvl val="lvl"/>
        </dgm:presLayoutVars>
      </dgm:prSet>
      <dgm:spPr/>
    </dgm:pt>
    <dgm:pt modelId="{BB7F2E20-367A-4E82-8FEF-DE9EA8FA56F9}" type="pres">
      <dgm:prSet presAssocID="{BA00810A-07C1-4FE2-9196-FE59EF733C9B}" presName="thickLine" presStyleLbl="alignNode1" presStyleIdx="0" presStyleCnt="4"/>
      <dgm:spPr/>
    </dgm:pt>
    <dgm:pt modelId="{1BCAF34C-A1CC-44F4-B421-47FAE1C78C1D}" type="pres">
      <dgm:prSet presAssocID="{BA00810A-07C1-4FE2-9196-FE59EF733C9B}" presName="horz1" presStyleCnt="0"/>
      <dgm:spPr/>
    </dgm:pt>
    <dgm:pt modelId="{1961F1A2-6133-4970-9A55-3F86E8D20166}" type="pres">
      <dgm:prSet presAssocID="{BA00810A-07C1-4FE2-9196-FE59EF733C9B}" presName="tx1" presStyleLbl="revTx" presStyleIdx="0" presStyleCnt="4"/>
      <dgm:spPr/>
    </dgm:pt>
    <dgm:pt modelId="{E701102A-A831-4B8F-AA4F-B0CF55CE3F34}" type="pres">
      <dgm:prSet presAssocID="{BA00810A-07C1-4FE2-9196-FE59EF733C9B}" presName="vert1" presStyleCnt="0"/>
      <dgm:spPr/>
    </dgm:pt>
    <dgm:pt modelId="{7D69430D-6842-4B4E-84AF-6AE7703A841D}" type="pres">
      <dgm:prSet presAssocID="{3478F39C-8807-454E-B569-A9A0043ED12D}" presName="thickLine" presStyleLbl="alignNode1" presStyleIdx="1" presStyleCnt="4"/>
      <dgm:spPr/>
    </dgm:pt>
    <dgm:pt modelId="{8E5BCF39-DAC8-4B7F-9061-141B4DB2CE01}" type="pres">
      <dgm:prSet presAssocID="{3478F39C-8807-454E-B569-A9A0043ED12D}" presName="horz1" presStyleCnt="0"/>
      <dgm:spPr/>
    </dgm:pt>
    <dgm:pt modelId="{E8584E41-03EE-4016-B200-488964DD8A49}" type="pres">
      <dgm:prSet presAssocID="{3478F39C-8807-454E-B569-A9A0043ED12D}" presName="tx1" presStyleLbl="revTx" presStyleIdx="1" presStyleCnt="4"/>
      <dgm:spPr/>
    </dgm:pt>
    <dgm:pt modelId="{D579C432-EABA-4CBC-A6B1-059D3E85E596}" type="pres">
      <dgm:prSet presAssocID="{3478F39C-8807-454E-B569-A9A0043ED12D}" presName="vert1" presStyleCnt="0"/>
      <dgm:spPr/>
    </dgm:pt>
    <dgm:pt modelId="{CB65D03D-457D-450C-B386-75FEFADA45D8}" type="pres">
      <dgm:prSet presAssocID="{83921D00-3F2B-4E12-B3C6-8700C25C9A39}" presName="thickLine" presStyleLbl="alignNode1" presStyleIdx="2" presStyleCnt="4"/>
      <dgm:spPr/>
    </dgm:pt>
    <dgm:pt modelId="{7864C875-548A-4349-A984-F50902BF103B}" type="pres">
      <dgm:prSet presAssocID="{83921D00-3F2B-4E12-B3C6-8700C25C9A39}" presName="horz1" presStyleCnt="0"/>
      <dgm:spPr/>
    </dgm:pt>
    <dgm:pt modelId="{0688DACF-633C-42E1-852E-C3B9A82361D4}" type="pres">
      <dgm:prSet presAssocID="{83921D00-3F2B-4E12-B3C6-8700C25C9A39}" presName="tx1" presStyleLbl="revTx" presStyleIdx="2" presStyleCnt="4"/>
      <dgm:spPr/>
    </dgm:pt>
    <dgm:pt modelId="{6DB7C584-89ED-4991-AA7F-FD8EF141FEFE}" type="pres">
      <dgm:prSet presAssocID="{83921D00-3F2B-4E12-B3C6-8700C25C9A39}" presName="vert1" presStyleCnt="0"/>
      <dgm:spPr/>
    </dgm:pt>
    <dgm:pt modelId="{62BD793C-FA64-4AF3-84D6-977159D0B29A}" type="pres">
      <dgm:prSet presAssocID="{05E1F490-EE00-49BF-A393-E668714260CE}" presName="thickLine" presStyleLbl="alignNode1" presStyleIdx="3" presStyleCnt="4"/>
      <dgm:spPr/>
    </dgm:pt>
    <dgm:pt modelId="{5BA8AE20-1E7E-446C-B8B6-A83A0F0236D0}" type="pres">
      <dgm:prSet presAssocID="{05E1F490-EE00-49BF-A393-E668714260CE}" presName="horz1" presStyleCnt="0"/>
      <dgm:spPr/>
    </dgm:pt>
    <dgm:pt modelId="{631E530B-DB05-4090-8637-1CF9D107888A}" type="pres">
      <dgm:prSet presAssocID="{05E1F490-EE00-49BF-A393-E668714260CE}" presName="tx1" presStyleLbl="revTx" presStyleIdx="3" presStyleCnt="4"/>
      <dgm:spPr/>
    </dgm:pt>
    <dgm:pt modelId="{975D19A8-33B4-4FC4-AAE6-09A41E5A2EA1}" type="pres">
      <dgm:prSet presAssocID="{05E1F490-EE00-49BF-A393-E668714260CE}" presName="vert1" presStyleCnt="0"/>
      <dgm:spPr/>
    </dgm:pt>
  </dgm:ptLst>
  <dgm:cxnLst>
    <dgm:cxn modelId="{4D348339-A7CC-47F8-9918-56D05811DBB3}" srcId="{68A66F1A-878D-41A7-8D5D-87DD996D64EC}" destId="{83921D00-3F2B-4E12-B3C6-8700C25C9A39}" srcOrd="2" destOrd="0" parTransId="{008E43D2-9F9A-4C2A-9E15-C0614FA2277B}" sibTransId="{FFC94F60-2FA0-45EB-B0CA-C62E0720DA1B}"/>
    <dgm:cxn modelId="{10574D3B-C8C1-49C7-BAEB-E59924C8EF3A}" type="presOf" srcId="{83921D00-3F2B-4E12-B3C6-8700C25C9A39}" destId="{0688DACF-633C-42E1-852E-C3B9A82361D4}" srcOrd="0" destOrd="0" presId="urn:microsoft.com/office/officeart/2008/layout/LinedList"/>
    <dgm:cxn modelId="{CC17B646-3F7E-4B02-8708-8DF551D02DC4}" srcId="{68A66F1A-878D-41A7-8D5D-87DD996D64EC}" destId="{05E1F490-EE00-49BF-A393-E668714260CE}" srcOrd="3" destOrd="0" parTransId="{CFB07C78-A24F-440A-B4D7-EC0B3306953F}" sibTransId="{4E339024-B088-4C91-A585-D59AD7E444EC}"/>
    <dgm:cxn modelId="{FA1A0A69-40F7-4774-95E8-73C7FB23BBE0}" type="presOf" srcId="{BA00810A-07C1-4FE2-9196-FE59EF733C9B}" destId="{1961F1A2-6133-4970-9A55-3F86E8D20166}" srcOrd="0" destOrd="0" presId="urn:microsoft.com/office/officeart/2008/layout/LinedList"/>
    <dgm:cxn modelId="{D499054D-A307-4D83-882D-6332338AD10F}" type="presOf" srcId="{68A66F1A-878D-41A7-8D5D-87DD996D64EC}" destId="{7F3710F3-AAB5-461B-A51A-B039718E7190}" srcOrd="0" destOrd="0" presId="urn:microsoft.com/office/officeart/2008/layout/LinedList"/>
    <dgm:cxn modelId="{AC2D4E81-35C2-410F-870D-D18659982329}" srcId="{68A66F1A-878D-41A7-8D5D-87DD996D64EC}" destId="{3478F39C-8807-454E-B569-A9A0043ED12D}" srcOrd="1" destOrd="0" parTransId="{79B528CC-A5C1-4500-875A-BBC445152739}" sibTransId="{4C3BA3E8-7F91-40A5-AE78-C1BDE7F362A6}"/>
    <dgm:cxn modelId="{00F5529D-D142-4478-B4E2-18F1AAE0EC39}" type="presOf" srcId="{05E1F490-EE00-49BF-A393-E668714260CE}" destId="{631E530B-DB05-4090-8637-1CF9D107888A}" srcOrd="0" destOrd="0" presId="urn:microsoft.com/office/officeart/2008/layout/LinedList"/>
    <dgm:cxn modelId="{35859DC6-2EBD-45B0-B383-DC7661DC6AD2}" srcId="{68A66F1A-878D-41A7-8D5D-87DD996D64EC}" destId="{BA00810A-07C1-4FE2-9196-FE59EF733C9B}" srcOrd="0" destOrd="0" parTransId="{53B3356B-B636-44CA-893F-C6ECCD9AF922}" sibTransId="{C2591C40-1FDA-4D10-B1BE-8264AB7DE755}"/>
    <dgm:cxn modelId="{C29898EB-4D3C-433F-ABBD-13EC9ED3D753}" type="presOf" srcId="{3478F39C-8807-454E-B569-A9A0043ED12D}" destId="{E8584E41-03EE-4016-B200-488964DD8A49}" srcOrd="0" destOrd="0" presId="urn:microsoft.com/office/officeart/2008/layout/LinedList"/>
    <dgm:cxn modelId="{8CA18BA7-C3DA-45CA-9011-CDDFEDDAC48B}" type="presParOf" srcId="{7F3710F3-AAB5-461B-A51A-B039718E7190}" destId="{BB7F2E20-367A-4E82-8FEF-DE9EA8FA56F9}" srcOrd="0" destOrd="0" presId="urn:microsoft.com/office/officeart/2008/layout/LinedList"/>
    <dgm:cxn modelId="{0CB23650-3ECB-485C-913C-E86B68CE1CB0}" type="presParOf" srcId="{7F3710F3-AAB5-461B-A51A-B039718E7190}" destId="{1BCAF34C-A1CC-44F4-B421-47FAE1C78C1D}" srcOrd="1" destOrd="0" presId="urn:microsoft.com/office/officeart/2008/layout/LinedList"/>
    <dgm:cxn modelId="{BC029A4E-ECC1-44AA-B1F9-010CF5BBAF54}" type="presParOf" srcId="{1BCAF34C-A1CC-44F4-B421-47FAE1C78C1D}" destId="{1961F1A2-6133-4970-9A55-3F86E8D20166}" srcOrd="0" destOrd="0" presId="urn:microsoft.com/office/officeart/2008/layout/LinedList"/>
    <dgm:cxn modelId="{C984D78B-528F-4E06-9BAD-794E2E09D658}" type="presParOf" srcId="{1BCAF34C-A1CC-44F4-B421-47FAE1C78C1D}" destId="{E701102A-A831-4B8F-AA4F-B0CF55CE3F34}" srcOrd="1" destOrd="0" presId="urn:microsoft.com/office/officeart/2008/layout/LinedList"/>
    <dgm:cxn modelId="{BCEFBA9C-85D2-4C2C-8379-B40CD54E603C}" type="presParOf" srcId="{7F3710F3-AAB5-461B-A51A-B039718E7190}" destId="{7D69430D-6842-4B4E-84AF-6AE7703A841D}" srcOrd="2" destOrd="0" presId="urn:microsoft.com/office/officeart/2008/layout/LinedList"/>
    <dgm:cxn modelId="{72DB8FFC-CCA1-4503-843E-36102598B1E2}" type="presParOf" srcId="{7F3710F3-AAB5-461B-A51A-B039718E7190}" destId="{8E5BCF39-DAC8-4B7F-9061-141B4DB2CE01}" srcOrd="3" destOrd="0" presId="urn:microsoft.com/office/officeart/2008/layout/LinedList"/>
    <dgm:cxn modelId="{629EDCDD-186C-41DB-8F9F-B4C8006AA97E}" type="presParOf" srcId="{8E5BCF39-DAC8-4B7F-9061-141B4DB2CE01}" destId="{E8584E41-03EE-4016-B200-488964DD8A49}" srcOrd="0" destOrd="0" presId="urn:microsoft.com/office/officeart/2008/layout/LinedList"/>
    <dgm:cxn modelId="{DE44E85C-9725-47C9-B6C2-BEAE90A2F441}" type="presParOf" srcId="{8E5BCF39-DAC8-4B7F-9061-141B4DB2CE01}" destId="{D579C432-EABA-4CBC-A6B1-059D3E85E596}" srcOrd="1" destOrd="0" presId="urn:microsoft.com/office/officeart/2008/layout/LinedList"/>
    <dgm:cxn modelId="{1141B785-9A17-43E2-B84D-6F9693012FB9}" type="presParOf" srcId="{7F3710F3-AAB5-461B-A51A-B039718E7190}" destId="{CB65D03D-457D-450C-B386-75FEFADA45D8}" srcOrd="4" destOrd="0" presId="urn:microsoft.com/office/officeart/2008/layout/LinedList"/>
    <dgm:cxn modelId="{D1D456D1-11CF-41DB-AED9-E0B8D8649788}" type="presParOf" srcId="{7F3710F3-AAB5-461B-A51A-B039718E7190}" destId="{7864C875-548A-4349-A984-F50902BF103B}" srcOrd="5" destOrd="0" presId="urn:microsoft.com/office/officeart/2008/layout/LinedList"/>
    <dgm:cxn modelId="{B599DD55-8614-4818-B555-06FFFB155ABD}" type="presParOf" srcId="{7864C875-548A-4349-A984-F50902BF103B}" destId="{0688DACF-633C-42E1-852E-C3B9A82361D4}" srcOrd="0" destOrd="0" presId="urn:microsoft.com/office/officeart/2008/layout/LinedList"/>
    <dgm:cxn modelId="{58A45ECA-EC0C-4865-B424-479A496C1262}" type="presParOf" srcId="{7864C875-548A-4349-A984-F50902BF103B}" destId="{6DB7C584-89ED-4991-AA7F-FD8EF141FEFE}" srcOrd="1" destOrd="0" presId="urn:microsoft.com/office/officeart/2008/layout/LinedList"/>
    <dgm:cxn modelId="{BC007166-9B03-483E-A38F-F107A01A8D3E}" type="presParOf" srcId="{7F3710F3-AAB5-461B-A51A-B039718E7190}" destId="{62BD793C-FA64-4AF3-84D6-977159D0B29A}" srcOrd="6" destOrd="0" presId="urn:microsoft.com/office/officeart/2008/layout/LinedList"/>
    <dgm:cxn modelId="{B6414602-98BD-4D7C-81AE-36FFBBA265EA}" type="presParOf" srcId="{7F3710F3-AAB5-461B-A51A-B039718E7190}" destId="{5BA8AE20-1E7E-446C-B8B6-A83A0F0236D0}" srcOrd="7" destOrd="0" presId="urn:microsoft.com/office/officeart/2008/layout/LinedList"/>
    <dgm:cxn modelId="{25C6B6C5-B746-4313-BEB9-27E136BD7FFA}" type="presParOf" srcId="{5BA8AE20-1E7E-446C-B8B6-A83A0F0236D0}" destId="{631E530B-DB05-4090-8637-1CF9D107888A}" srcOrd="0" destOrd="0" presId="urn:microsoft.com/office/officeart/2008/layout/LinedList"/>
    <dgm:cxn modelId="{45B6D9C5-A12D-4B7E-B671-B9C9DFD3C0D8}" type="presParOf" srcId="{5BA8AE20-1E7E-446C-B8B6-A83A0F0236D0}" destId="{975D19A8-33B4-4FC4-AAE6-09A41E5A2E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2E20-367A-4E82-8FEF-DE9EA8FA56F9}">
      <dsp:nvSpPr>
        <dsp:cNvPr id="0" name=""/>
        <dsp:cNvSpPr/>
      </dsp:nvSpPr>
      <dsp:spPr>
        <a:xfrm>
          <a:off x="0" y="0"/>
          <a:ext cx="45793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61F1A2-6133-4970-9A55-3F86E8D20166}">
      <dsp:nvSpPr>
        <dsp:cNvPr id="0" name=""/>
        <dsp:cNvSpPr/>
      </dsp:nvSpPr>
      <dsp:spPr>
        <a:xfrm>
          <a:off x="0" y="0"/>
          <a:ext cx="4579309" cy="1011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700" kern="1200" dirty="0"/>
            <a:t>Lernziele</a:t>
          </a:r>
          <a:endParaRPr lang="en-US" sz="2700" kern="1200" dirty="0"/>
        </a:p>
      </dsp:txBody>
      <dsp:txXfrm>
        <a:off x="0" y="0"/>
        <a:ext cx="4579309" cy="1011306"/>
      </dsp:txXfrm>
    </dsp:sp>
    <dsp:sp modelId="{7D69430D-6842-4B4E-84AF-6AE7703A841D}">
      <dsp:nvSpPr>
        <dsp:cNvPr id="0" name=""/>
        <dsp:cNvSpPr/>
      </dsp:nvSpPr>
      <dsp:spPr>
        <a:xfrm>
          <a:off x="0" y="1011306"/>
          <a:ext cx="45793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584E41-03EE-4016-B200-488964DD8A49}">
      <dsp:nvSpPr>
        <dsp:cNvPr id="0" name=""/>
        <dsp:cNvSpPr/>
      </dsp:nvSpPr>
      <dsp:spPr>
        <a:xfrm>
          <a:off x="0" y="1011306"/>
          <a:ext cx="4579309" cy="1011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700" kern="1200" dirty="0"/>
            <a:t>Therapeutische vs. unterstützende Technologien</a:t>
          </a:r>
          <a:endParaRPr lang="en-US" sz="2700" kern="1200" dirty="0"/>
        </a:p>
      </dsp:txBody>
      <dsp:txXfrm>
        <a:off x="0" y="1011306"/>
        <a:ext cx="4579309" cy="1011306"/>
      </dsp:txXfrm>
    </dsp:sp>
    <dsp:sp modelId="{CB65D03D-457D-450C-B386-75FEFADA45D8}">
      <dsp:nvSpPr>
        <dsp:cNvPr id="0" name=""/>
        <dsp:cNvSpPr/>
      </dsp:nvSpPr>
      <dsp:spPr>
        <a:xfrm>
          <a:off x="0" y="2022613"/>
          <a:ext cx="45793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88DACF-633C-42E1-852E-C3B9A82361D4}">
      <dsp:nvSpPr>
        <dsp:cNvPr id="0" name=""/>
        <dsp:cNvSpPr/>
      </dsp:nvSpPr>
      <dsp:spPr>
        <a:xfrm>
          <a:off x="0" y="2022613"/>
          <a:ext cx="4579309" cy="1011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Recap Neurologische Erkrankungen</a:t>
          </a:r>
          <a:endParaRPr lang="en-US" sz="2700" kern="1200"/>
        </a:p>
      </dsp:txBody>
      <dsp:txXfrm>
        <a:off x="0" y="2022613"/>
        <a:ext cx="4579309" cy="1011306"/>
      </dsp:txXfrm>
    </dsp:sp>
    <dsp:sp modelId="{62BD793C-FA64-4AF3-84D6-977159D0B29A}">
      <dsp:nvSpPr>
        <dsp:cNvPr id="0" name=""/>
        <dsp:cNvSpPr/>
      </dsp:nvSpPr>
      <dsp:spPr>
        <a:xfrm>
          <a:off x="0" y="3033920"/>
          <a:ext cx="45793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1E530B-DB05-4090-8637-1CF9D107888A}">
      <dsp:nvSpPr>
        <dsp:cNvPr id="0" name=""/>
        <dsp:cNvSpPr/>
      </dsp:nvSpPr>
      <dsp:spPr>
        <a:xfrm>
          <a:off x="0" y="3033920"/>
          <a:ext cx="4579309" cy="1011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Gruppenarbeit zu Fallbeispielen </a:t>
          </a:r>
          <a:endParaRPr lang="en-US" sz="2700" kern="1200"/>
        </a:p>
      </dsp:txBody>
      <dsp:txXfrm>
        <a:off x="0" y="3033920"/>
        <a:ext cx="4579309" cy="1011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C16ED-3C14-7B59-66EF-EFE5EBC1A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4A5DF-6D9F-7AE9-83EA-A1B1A9F80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1F1F2-0B59-F959-24D8-468B9A90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7398-173C-4F71-A6FD-77D83BF8423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31296-9881-BF09-85AD-FB4CBC7D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62EAD-3ADC-3CA3-B7AC-AB5F8EF2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E3C0-D304-4799-B1F1-88433B199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9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1C780-4DDF-8901-7FF0-995DB5E4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D1F74-FC95-5CC5-802C-695487232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E9389-39BA-B599-D2BB-C29B3F1E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7398-173C-4F71-A6FD-77D83BF8423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DC24C-8869-2941-C79B-70746744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7E45C-2A20-8726-4EB1-4DE0EB52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E3C0-D304-4799-B1F1-88433B199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9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180999-0980-ECED-403B-85D4EFC6F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76F1E-D106-937D-5459-B6578E3D4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08E81-C5C9-F39D-D894-9318F46B2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7398-173C-4F71-A6FD-77D83BF8423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11C3C-32F5-497F-C032-0FC2AE21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5EECD-157C-87D8-E44B-FCA399CD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E3C0-D304-4799-B1F1-88433B199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9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5158D-E1E9-B291-E2E7-04F21EE8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2294-B75E-A3BB-8A9D-CDD411ECA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20171-79E3-BC96-B5A7-4CBCBE16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7398-173C-4F71-A6FD-77D83BF8423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8DEB6-6501-6AFA-B6A1-223DA1E2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AEC0-22BD-E14A-C683-2A340272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E3C0-D304-4799-B1F1-88433B199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4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7F6A-A38A-BFDD-F498-428D01C8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1093C-87FB-1626-9020-FBF7094C6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A0508-A488-E9F1-3F19-57B8B1E9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7398-173C-4F71-A6FD-77D83BF8423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90D51-646A-667B-8A8A-78CFD805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F4661-3EBC-8D83-03F9-37967055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E3C0-D304-4799-B1F1-88433B199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4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7027C-D999-35E9-F48C-0A255E32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99920-6778-EDF4-E22E-B227F129D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97535-8798-4663-69E7-3610127DD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A367-8A70-6043-7D4E-82A21A9B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7398-173C-4F71-A6FD-77D83BF8423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EB056-B60D-39F7-71C7-89B422DE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ED012-67ED-3E64-6ED7-FA377012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E3C0-D304-4799-B1F1-88433B199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51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5F7F-43C1-7792-0464-F3E5C608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3DF31-9880-3EB2-37FE-57657867D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37166-DE68-E5BB-CA71-4C4594A3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6BA86-7071-8638-4827-0A0BE4440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45170-14FF-301A-987D-0F7B8B4AE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306F6-FDBD-1921-0D89-FCCB6BB42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7398-173C-4F71-A6FD-77D83BF8423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DCAE6-BA0C-CC3D-6944-78D56101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BDBF4C-C7ED-49E4-788C-D73509D9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E3C0-D304-4799-B1F1-88433B199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5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FD09-7315-C8F9-A2C0-AEDD5918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020E4-B764-12BF-C8EB-8FD10453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7398-173C-4F71-A6FD-77D83BF8423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C8F76-2036-087C-3176-1A7F546F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6F958-6FF4-8905-A68D-F1CDA49B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E3C0-D304-4799-B1F1-88433B199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92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0FCA6-2099-0E09-ACE8-898BF1E8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7398-173C-4F71-A6FD-77D83BF8423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706ACC-F774-2F3F-6897-4442E73D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5D8EF-C66D-DE69-C286-E3C73E40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E3C0-D304-4799-B1F1-88433B199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5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6DE72-F947-41EC-5919-727DEB2E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9CA9B-E324-B4CB-6069-CFFD4CE1A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6C359-18C5-68FA-45E1-7321A66D1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57B5D-B4DD-8948-91FD-6E70CFFA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7398-173C-4F71-A6FD-77D83BF8423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006D9-5B44-0CC5-6CE1-CE81D455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22214-CBD6-CF8D-FF56-A3BC339F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E3C0-D304-4799-B1F1-88433B199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9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9BE08-D15D-D8DE-92FA-09AA4908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0CC7DD-E309-E96F-EB3A-57D22F898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46BF6-799C-978C-077B-80CB712C2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8AECB-8C18-7886-2EA4-19ABDED8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7398-173C-4F71-A6FD-77D83BF8423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4D6-2291-EF80-BA60-21C1CAE3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FCACA-6D05-A70E-915F-2BE5651E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E3C0-D304-4799-B1F1-88433B199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78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19F8F-39C8-AEC5-4B0F-E7C46831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1F73-F44B-37C2-4D10-756FDF097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CBCC1-4901-ED1E-E14F-1DF91C5E6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527398-173C-4F71-A6FD-77D83BF84234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63DAB-CA37-389A-FF75-4BAE8AB8E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61378-5281-D34C-809C-FAA482B4A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23E3C0-D304-4799-B1F1-88433B199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98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1kcDykQHCE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F03F3-4D70-F6C6-4B59-E7965EB9B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51" y="714621"/>
            <a:ext cx="3445167" cy="3901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b="1" dirty="0" err="1"/>
              <a:t>Unterstützende</a:t>
            </a:r>
            <a:r>
              <a:rPr lang="en-US" sz="3200" b="1" dirty="0"/>
              <a:t> </a:t>
            </a:r>
            <a:r>
              <a:rPr lang="en-US" sz="3200" b="1" dirty="0" err="1"/>
              <a:t>Technologien</a:t>
            </a:r>
            <a:r>
              <a:rPr lang="en-US" sz="3200" b="1" dirty="0"/>
              <a:t> in der </a:t>
            </a:r>
            <a:r>
              <a:rPr lang="en-US" sz="3200" b="1" dirty="0" err="1"/>
              <a:t>Neurologie</a:t>
            </a:r>
            <a:r>
              <a:rPr lang="en-US" sz="3200" b="1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98B77-C0B0-618D-F6DE-0AA87BE77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9390" y="2444106"/>
            <a:ext cx="3861822" cy="16607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600" dirty="0"/>
              <a:t>FD HST 2 </a:t>
            </a:r>
          </a:p>
          <a:p>
            <a:pPr algn="l"/>
            <a:r>
              <a:rPr lang="en-US" sz="1600" dirty="0" err="1"/>
              <a:t>Lektion</a:t>
            </a:r>
            <a:r>
              <a:rPr lang="en-US" sz="1600" dirty="0"/>
              <a:t> auf </a:t>
            </a:r>
            <a:r>
              <a:rPr lang="en-US" sz="1600" dirty="0" err="1"/>
              <a:t>Stufe</a:t>
            </a:r>
            <a:r>
              <a:rPr lang="en-US" sz="1600" dirty="0"/>
              <a:t> FH </a:t>
            </a:r>
            <a:br>
              <a:rPr lang="en-US" sz="1600" dirty="0"/>
            </a:br>
            <a:r>
              <a:rPr lang="en-US" sz="1600" dirty="0" err="1"/>
              <a:t>Bacherlorstuidum</a:t>
            </a:r>
            <a:r>
              <a:rPr lang="en-US" sz="1600" dirty="0"/>
              <a:t> </a:t>
            </a:r>
            <a:r>
              <a:rPr lang="en-US" sz="1600" dirty="0" err="1"/>
              <a:t>Physiotherapie</a:t>
            </a:r>
            <a:r>
              <a:rPr lang="en-US" sz="1600" dirty="0"/>
              <a:t> ZHAW</a:t>
            </a:r>
            <a:br>
              <a:rPr lang="en-US" sz="1600" dirty="0"/>
            </a:br>
            <a:br>
              <a:rPr lang="en-US" sz="1600" i="1" dirty="0"/>
            </a:br>
            <a:br>
              <a:rPr lang="en-US" sz="1600" i="1" dirty="0"/>
            </a:br>
            <a:r>
              <a:rPr lang="en-US" sz="1600" i="1" dirty="0"/>
              <a:t>Anna </a:t>
            </a:r>
            <a:r>
              <a:rPr lang="en-US" sz="1600" i="1" dirty="0" err="1"/>
              <a:t>Knill</a:t>
            </a:r>
            <a:r>
              <a:rPr lang="en-US" sz="1600" i="1" dirty="0"/>
              <a:t>, Michaela Verling </a:t>
            </a:r>
          </a:p>
          <a:p>
            <a:pPr algn="l"/>
            <a:endParaRPr lang="en-US" sz="700" dirty="0"/>
          </a:p>
        </p:txBody>
      </p:sp>
      <p:pic>
        <p:nvPicPr>
          <p:cNvPr id="5" name="Picture 4" descr="Angle view of circuit shaped like a brain">
            <a:extLst>
              <a:ext uri="{FF2B5EF4-FFF2-40B4-BE49-F238E27FC236}">
                <a16:creationId xmlns:a16="http://schemas.microsoft.com/office/drawing/2014/main" id="{3F4E2D60-D1CA-7E35-238C-F18EAF7AD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r="10439" b="2"/>
          <a:stretch/>
        </p:blipFill>
        <p:spPr>
          <a:xfrm>
            <a:off x="20" y="-3"/>
            <a:ext cx="7576437" cy="685799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5181888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158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D363-B92F-1976-6402-26EA7013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Fragen ?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CA25E-A1EB-A204-B12E-553419485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16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3903-D1A6-ABF3-8EB0-D8EB9A3F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Online Media 3" title="CYBATHLON – for a world without barriers">
            <a:hlinkClick r:id="" action="ppaction://media"/>
            <a:extLst>
              <a:ext uri="{FF2B5EF4-FFF2-40B4-BE49-F238E27FC236}">
                <a16:creationId xmlns:a16="http://schemas.microsoft.com/office/drawing/2014/main" id="{4B3D9E06-A4E8-B4FE-A061-D540C48F644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5804" y="979246"/>
            <a:ext cx="9215693" cy="520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BC8C4-5FD9-9145-C74E-0B41604BE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4000" b="1" dirty="0"/>
          </a:p>
          <a:p>
            <a:pPr marL="0" indent="0" algn="ctr">
              <a:buNone/>
            </a:pPr>
            <a:r>
              <a:rPr lang="en-GB" sz="4000" b="1" dirty="0"/>
              <a:t>Wo </a:t>
            </a:r>
            <a:r>
              <a:rPr lang="en-GB" sz="4000" b="1" dirty="0" err="1"/>
              <a:t>siehst</a:t>
            </a:r>
            <a:r>
              <a:rPr lang="en-GB" sz="4000" b="1" dirty="0"/>
              <a:t> du </a:t>
            </a:r>
            <a:r>
              <a:rPr lang="en-GB" sz="4000" b="1" dirty="0" err="1"/>
              <a:t>Vor</a:t>
            </a:r>
            <a:r>
              <a:rPr lang="en-GB" sz="4000" b="1" dirty="0"/>
              <a:t>- und </a:t>
            </a:r>
            <a:r>
              <a:rPr lang="en-GB" sz="4000" b="1" dirty="0" err="1"/>
              <a:t>Nachteile</a:t>
            </a:r>
            <a:r>
              <a:rPr lang="en-GB" sz="4000" b="1" dirty="0"/>
              <a:t> der </a:t>
            </a:r>
            <a:r>
              <a:rPr lang="en-GB" sz="4000" b="1" dirty="0" err="1"/>
              <a:t>im</a:t>
            </a:r>
            <a:r>
              <a:rPr lang="en-GB" sz="4000" b="1" dirty="0"/>
              <a:t> Video </a:t>
            </a:r>
            <a:r>
              <a:rPr lang="en-GB" sz="4000" b="1" dirty="0" err="1"/>
              <a:t>gezeigten</a:t>
            </a:r>
            <a:r>
              <a:rPr lang="en-GB" sz="4000" b="1" dirty="0"/>
              <a:t> </a:t>
            </a:r>
            <a:r>
              <a:rPr lang="en-GB" sz="4000" b="1" dirty="0" err="1"/>
              <a:t>Technologien</a:t>
            </a:r>
            <a:r>
              <a:rPr lang="en-GB" sz="4000" b="1" dirty="0"/>
              <a:t> ?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41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061D-4B0D-85C8-9CD4-CC791210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41711"/>
            <a:ext cx="3234466" cy="3474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Ablauf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der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Lektion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29476E-D418-56AE-874D-8B17E783D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617677"/>
              </p:ext>
            </p:extLst>
          </p:nvPr>
        </p:nvGraphicFramePr>
        <p:xfrm>
          <a:off x="5824330" y="2067339"/>
          <a:ext cx="4579309" cy="4045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46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8523-4CB2-BAA3-9367-7EBFDC9D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38265"/>
            <a:ext cx="3056625" cy="2909296"/>
          </a:xfrm>
        </p:spPr>
        <p:txBody>
          <a:bodyPr anchor="t">
            <a:normAutofit/>
          </a:bodyPr>
          <a:lstStyle/>
          <a:p>
            <a:r>
              <a:rPr lang="de-CH" sz="3200" dirty="0"/>
              <a:t>Lernziele</a:t>
            </a:r>
            <a:endParaRPr lang="en-GB" sz="3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CD8E7C-C23B-A3B9-B18A-838AED87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DFE99A-C15B-E591-B7B2-092726629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305" y="753376"/>
            <a:ext cx="8338930" cy="5707050"/>
          </a:xfrm>
        </p:spPr>
        <p:txBody>
          <a:bodyPr>
            <a:normAutofit lnSpcReduction="10000"/>
          </a:bodyPr>
          <a:lstStyle/>
          <a:p>
            <a:r>
              <a:rPr lang="de-DE" sz="1800" b="0" i="0" dirty="0">
                <a:effectLst/>
                <a:highlight>
                  <a:srgbClr val="FFFFFF"/>
                </a:highlight>
              </a:rPr>
              <a:t>Die </a:t>
            </a:r>
            <a:r>
              <a:rPr lang="de-DE" sz="1800" b="0" i="0" dirty="0" err="1">
                <a:effectLst/>
                <a:highlight>
                  <a:srgbClr val="FFFFFF"/>
                </a:highlight>
              </a:rPr>
              <a:t>SuS</a:t>
            </a:r>
            <a:r>
              <a:rPr lang="de-DE" sz="1800" b="0" i="0" dirty="0">
                <a:effectLst/>
                <a:highlight>
                  <a:srgbClr val="FFFFFF"/>
                </a:highlight>
              </a:rPr>
              <a:t> können die Grundlagen der Anatomie des ZNS und PNS erklären</a:t>
            </a:r>
            <a:br>
              <a:rPr lang="de-DE" sz="1800" b="0" i="0" dirty="0">
                <a:effectLst/>
                <a:highlight>
                  <a:srgbClr val="FFFFFF"/>
                </a:highlight>
              </a:rPr>
            </a:br>
            <a:r>
              <a:rPr lang="de-DE" sz="1800" b="0" i="1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(Wiederholung)</a:t>
            </a:r>
          </a:p>
          <a:p>
            <a:pPr marL="0" indent="0">
              <a:buNone/>
            </a:pPr>
            <a:endParaRPr lang="de-DE" sz="1800" b="0" i="0" dirty="0">
              <a:effectLst/>
              <a:highlight>
                <a:srgbClr val="FFFFFF"/>
              </a:highlight>
            </a:endParaRPr>
          </a:p>
          <a:p>
            <a:r>
              <a:rPr lang="de-DE" sz="1800" b="0" i="0" dirty="0">
                <a:effectLst/>
                <a:highlight>
                  <a:srgbClr val="FFFFFF"/>
                </a:highlight>
              </a:rPr>
              <a:t>Die </a:t>
            </a:r>
            <a:r>
              <a:rPr lang="de-DE" sz="1800" b="0" i="0" dirty="0" err="1">
                <a:effectLst/>
                <a:highlight>
                  <a:srgbClr val="FFFFFF"/>
                </a:highlight>
              </a:rPr>
              <a:t>SuS</a:t>
            </a:r>
            <a:r>
              <a:rPr lang="de-DE" sz="1800" b="0" i="0" dirty="0">
                <a:effectLst/>
                <a:highlight>
                  <a:srgbClr val="FFFFFF"/>
                </a:highlight>
              </a:rPr>
              <a:t> können 5 neurologische Erkrankungen sowie deren zugrundeliegende Mechanismen nennen und die dazugehörigen Symptome und Beschwerden aufzählen </a:t>
            </a:r>
            <a:br>
              <a:rPr lang="de-DE" sz="1800" b="0" i="0" dirty="0">
                <a:effectLst/>
                <a:highlight>
                  <a:srgbClr val="FFFFFF"/>
                </a:highlight>
              </a:rPr>
            </a:br>
            <a:r>
              <a:rPr lang="de-DE" sz="1800" b="0" i="1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(Wiederholung)</a:t>
            </a:r>
            <a:endParaRPr lang="de-DE" sz="1800" b="0" i="0" dirty="0">
              <a:solidFill>
                <a:schemeClr val="bg1">
                  <a:lumMod val="50000"/>
                </a:schemeClr>
              </a:solidFill>
              <a:effectLst/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de-DE" sz="1800" b="0" i="0" dirty="0">
              <a:effectLst/>
              <a:highlight>
                <a:srgbClr val="FFFFFF"/>
              </a:highlight>
            </a:endParaRPr>
          </a:p>
          <a:p>
            <a:r>
              <a:rPr lang="de-DE" sz="1800" b="0" i="0" dirty="0">
                <a:effectLst/>
                <a:highlight>
                  <a:srgbClr val="FFFFFF"/>
                </a:highlight>
              </a:rPr>
              <a:t>Die </a:t>
            </a:r>
            <a:r>
              <a:rPr lang="de-DE" sz="1800" b="0" i="0" dirty="0" err="1">
                <a:effectLst/>
                <a:highlight>
                  <a:srgbClr val="FFFFFF"/>
                </a:highlight>
              </a:rPr>
              <a:t>SuS</a:t>
            </a:r>
            <a:r>
              <a:rPr lang="de-DE" sz="1800" b="0" i="0" dirty="0">
                <a:effectLst/>
                <a:highlight>
                  <a:srgbClr val="FFFFFF"/>
                </a:highlight>
              </a:rPr>
              <a:t> können zwischen therapeutischen und unterstützenden Technologien unterscheiden und Beispiele dazu liefern </a:t>
            </a:r>
          </a:p>
          <a:p>
            <a:pPr marL="0" indent="0">
              <a:buNone/>
            </a:pPr>
            <a:endParaRPr lang="de-DE" sz="1800" b="0" i="0" dirty="0">
              <a:effectLst/>
              <a:highlight>
                <a:srgbClr val="FFFFFF"/>
              </a:highlight>
            </a:endParaRPr>
          </a:p>
          <a:p>
            <a:r>
              <a:rPr lang="de-DE" sz="1800" b="0" i="0" dirty="0">
                <a:effectLst/>
                <a:highlight>
                  <a:srgbClr val="FFFFFF"/>
                </a:highlight>
              </a:rPr>
              <a:t>Die </a:t>
            </a:r>
            <a:r>
              <a:rPr lang="de-DE" sz="1800" b="0" i="0" dirty="0" err="1">
                <a:effectLst/>
                <a:highlight>
                  <a:srgbClr val="FFFFFF"/>
                </a:highlight>
              </a:rPr>
              <a:t>SuS</a:t>
            </a:r>
            <a:r>
              <a:rPr lang="de-DE" sz="1800" b="0" i="0" dirty="0">
                <a:effectLst/>
                <a:highlight>
                  <a:srgbClr val="FFFFFF"/>
                </a:highlight>
              </a:rPr>
              <a:t> können verschiedene Hilfsmittel zur Unterstützung identifizieren und auf situationsgerecht anwenden </a:t>
            </a:r>
          </a:p>
          <a:p>
            <a:endParaRPr lang="de-DE" sz="1800" b="0" i="0" dirty="0">
              <a:effectLst/>
              <a:highlight>
                <a:srgbClr val="FFFFFF"/>
              </a:highlight>
            </a:endParaRPr>
          </a:p>
          <a:p>
            <a:r>
              <a:rPr lang="de-DE" sz="1800" b="0" i="0" dirty="0">
                <a:effectLst/>
                <a:highlight>
                  <a:srgbClr val="FFFFFF"/>
                </a:highlight>
              </a:rPr>
              <a:t>Die </a:t>
            </a:r>
            <a:r>
              <a:rPr lang="de-DE" sz="1800" b="0" i="0" dirty="0" err="1">
                <a:effectLst/>
                <a:highlight>
                  <a:srgbClr val="FFFFFF"/>
                </a:highlight>
              </a:rPr>
              <a:t>Sus</a:t>
            </a:r>
            <a:r>
              <a:rPr lang="de-DE" sz="1800" b="0" i="0" dirty="0">
                <a:effectLst/>
                <a:highlight>
                  <a:srgbClr val="FFFFFF"/>
                </a:highlight>
              </a:rPr>
              <a:t> können Unterstützende Technologien für die Therapie und Rehabilitation einsetzen </a:t>
            </a:r>
          </a:p>
          <a:p>
            <a:endParaRPr lang="de-DE" sz="1800" dirty="0">
              <a:highlight>
                <a:srgbClr val="FFFFFF"/>
              </a:highlight>
            </a:endParaRPr>
          </a:p>
          <a:p>
            <a:r>
              <a:rPr lang="de-DE" sz="1800" b="0" i="0" dirty="0">
                <a:effectLst/>
                <a:highlight>
                  <a:srgbClr val="FFFFFF"/>
                </a:highlight>
              </a:rPr>
              <a:t>Die </a:t>
            </a:r>
            <a:r>
              <a:rPr lang="de-DE" sz="1800" b="0" i="0" dirty="0" err="1">
                <a:effectLst/>
                <a:highlight>
                  <a:srgbClr val="FFFFFF"/>
                </a:highlight>
              </a:rPr>
              <a:t>SuS</a:t>
            </a:r>
            <a:r>
              <a:rPr lang="de-DE" sz="1800" b="0" i="0" dirty="0">
                <a:effectLst/>
                <a:highlight>
                  <a:srgbClr val="FFFFFF"/>
                </a:highlight>
              </a:rPr>
              <a:t> können basierend auf einem Fallbeispiel ein geeignetes Mittel/Technologie in für die Physiotherapie finden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6114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E933-C4CF-1F36-14B5-7DFF6D26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2" y="4809948"/>
            <a:ext cx="8660294" cy="12592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Unterstützende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vs.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therapeutische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Technologien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2BAFA-34B4-09CF-96B7-509D79201484}"/>
              </a:ext>
            </a:extLst>
          </p:cNvPr>
          <p:cNvSpPr txBox="1"/>
          <p:nvPr/>
        </p:nvSpPr>
        <p:spPr>
          <a:xfrm>
            <a:off x="8584067" y="5559006"/>
            <a:ext cx="3485350" cy="1259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1400" i="1" kern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Bildquellen</a:t>
            </a:r>
            <a:r>
              <a:rPr lang="en-US" sz="14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</a:t>
            </a:r>
            <a:br>
              <a:rPr lang="en-US" sz="14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4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https://relab.ethz.ch/</a:t>
            </a:r>
            <a:br>
              <a:rPr lang="en-US" sz="14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4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https://www.hocoma.com/de/</a:t>
            </a:r>
            <a:br>
              <a:rPr lang="en-US" sz="14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4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https://sms.hest.ethz.ch/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9C51BDF7-E46C-FF07-27C7-C7C01AF50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r="26544" b="1"/>
          <a:stretch/>
        </p:blipFill>
        <p:spPr bwMode="auto">
          <a:xfrm>
            <a:off x="865141" y="914394"/>
            <a:ext cx="2573937" cy="321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4048C5-A7BC-0F89-99A3-EE914B3A8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34" r="24446" b="3"/>
          <a:stretch/>
        </p:blipFill>
        <p:spPr>
          <a:xfrm>
            <a:off x="3495931" y="914394"/>
            <a:ext cx="2563156" cy="3217333"/>
          </a:xfrm>
          <a:prstGeom prst="rect">
            <a:avLst/>
          </a:prstGeom>
        </p:spPr>
      </p:pic>
      <p:pic>
        <p:nvPicPr>
          <p:cNvPr id="2060" name="Picture 12" descr="Enlarged view: The Myoshirtis a lightweight soft wearable robot that assists upper extremity movements. It is an intuitive tool for people with muscular weakness.">
            <a:extLst>
              <a:ext uri="{FF2B5EF4-FFF2-40B4-BE49-F238E27FC236}">
                <a16:creationId xmlns:a16="http://schemas.microsoft.com/office/drawing/2014/main" id="{C9803B9F-8529-1D32-10E6-7EFB1DD61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5" r="32880" b="1"/>
          <a:stretch/>
        </p:blipFill>
        <p:spPr bwMode="auto">
          <a:xfrm>
            <a:off x="6116312" y="914394"/>
            <a:ext cx="2589038" cy="321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2D1D9DF-4F03-30FD-C94A-09FB4DD44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8" r="26505" b="1"/>
          <a:stretch/>
        </p:blipFill>
        <p:spPr bwMode="auto">
          <a:xfrm>
            <a:off x="8757464" y="914394"/>
            <a:ext cx="2563156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86" name="Straight Connector 2085">
            <a:extLst>
              <a:ext uri="{FF2B5EF4-FFF2-40B4-BE49-F238E27FC236}">
                <a16:creationId xmlns:a16="http://schemas.microsoft.com/office/drawing/2014/main" id="{33FC4C9A-7760-08E3-AE1B-B5EBEC35F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4600311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5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1BEE086-4C76-AEF8-4B0D-8B462E1BA1F8}"/>
              </a:ext>
            </a:extLst>
          </p:cNvPr>
          <p:cNvSpPr txBox="1">
            <a:spLocks/>
          </p:cNvSpPr>
          <p:nvPr/>
        </p:nvSpPr>
        <p:spPr>
          <a:xfrm>
            <a:off x="6270592" y="608612"/>
            <a:ext cx="5444382" cy="14024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/>
              <a:t>Therapeutische </a:t>
            </a:r>
            <a:br>
              <a:rPr lang="de-DE" sz="3200" b="1" dirty="0"/>
            </a:br>
            <a:r>
              <a:rPr lang="de-DE" sz="3200" b="1" dirty="0"/>
              <a:t>Technologien:</a:t>
            </a:r>
            <a:br>
              <a:rPr lang="de-DE" sz="3200" dirty="0"/>
            </a:br>
            <a:endParaRPr lang="en-GB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68B9D3-9701-DE0B-A4E9-DFD44B9B6566}"/>
              </a:ext>
            </a:extLst>
          </p:cNvPr>
          <p:cNvSpPr txBox="1">
            <a:spLocks/>
          </p:cNvSpPr>
          <p:nvPr/>
        </p:nvSpPr>
        <p:spPr>
          <a:xfrm>
            <a:off x="6270592" y="2011082"/>
            <a:ext cx="5268737" cy="359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700" b="1" dirty="0"/>
              <a:t>Definition:</a:t>
            </a:r>
            <a:r>
              <a:rPr lang="de-DE" sz="1700" dirty="0"/>
              <a:t> Geräte oder Verfahren, die aktiv zur </a:t>
            </a:r>
            <a:r>
              <a:rPr lang="de-DE" sz="17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Behandlung und Rehabilitation</a:t>
            </a:r>
            <a:r>
              <a:rPr lang="de-DE" sz="1700" dirty="0"/>
              <a:t> von Patienten eingesetzt werden.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700" b="1" dirty="0"/>
              <a:t>Beispiele:</a:t>
            </a:r>
            <a:endParaRPr lang="de-DE" sz="1700" dirty="0"/>
          </a:p>
          <a:p>
            <a:pPr marL="742950" lvl="1" indent="-285750"/>
            <a:r>
              <a:rPr lang="de-DE" sz="1700" b="1" dirty="0"/>
              <a:t>Robotik:</a:t>
            </a:r>
            <a:r>
              <a:rPr lang="de-DE" sz="1700" dirty="0"/>
              <a:t> Roboterassistierte Therapie zur Verbesserung der motorischen Fähigkeiten.</a:t>
            </a:r>
          </a:p>
          <a:p>
            <a:pPr marL="742950" lvl="1" indent="-285750"/>
            <a:r>
              <a:rPr lang="de-DE" sz="1700" b="1" dirty="0"/>
              <a:t>Laufbandtherapie:</a:t>
            </a:r>
            <a:r>
              <a:rPr lang="de-DE" sz="1700" dirty="0"/>
              <a:t> Verbesserung des Gangbildes durch unterstütztes Gehen auf dem Laufband.</a:t>
            </a:r>
          </a:p>
          <a:p>
            <a:pPr marL="742950" lvl="1" indent="-285750"/>
            <a:r>
              <a:rPr lang="de-DE" sz="1700" b="1" dirty="0"/>
              <a:t>Exoskelette:</a:t>
            </a:r>
            <a:r>
              <a:rPr lang="de-DE" sz="1700" dirty="0"/>
              <a:t> Unterstützung bei der Bewegung und Muskelkräftigung durch tragbare mechanische Strukturen.</a:t>
            </a:r>
          </a:p>
          <a:p>
            <a:endParaRPr lang="en-GB" sz="17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4E61C8-E301-17A4-43D6-3E9156E9560A}"/>
              </a:ext>
            </a:extLst>
          </p:cNvPr>
          <p:cNvSpPr txBox="1">
            <a:spLocks/>
          </p:cNvSpPr>
          <p:nvPr/>
        </p:nvSpPr>
        <p:spPr>
          <a:xfrm>
            <a:off x="732183" y="608612"/>
            <a:ext cx="4085665" cy="1402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b="1" dirty="0"/>
              <a:t>Unterstützende Technologien:</a:t>
            </a:r>
            <a:br>
              <a:rPr lang="de-DE" sz="3000" dirty="0"/>
            </a:br>
            <a:endParaRPr lang="en-GB" sz="3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CFA343-CB09-E48F-2A30-DA1D82A98AE8}"/>
              </a:ext>
            </a:extLst>
          </p:cNvPr>
          <p:cNvSpPr txBox="1">
            <a:spLocks/>
          </p:cNvSpPr>
          <p:nvPr/>
        </p:nvSpPr>
        <p:spPr>
          <a:xfrm>
            <a:off x="652671" y="2011082"/>
            <a:ext cx="4555434" cy="3518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700" b="1" dirty="0"/>
              <a:t>Definition:</a:t>
            </a:r>
            <a:r>
              <a:rPr lang="de-DE" sz="1700" dirty="0"/>
              <a:t> Geräte oder Systeme, die Patienten </a:t>
            </a:r>
            <a:r>
              <a:rPr lang="de-DE" sz="17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im Alltag </a:t>
            </a:r>
            <a:r>
              <a:rPr lang="de-DE" sz="1700" dirty="0"/>
              <a:t>helfen, ihre </a:t>
            </a:r>
            <a:r>
              <a:rPr lang="de-DE" sz="17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Unabhängigkeit</a:t>
            </a:r>
            <a:r>
              <a:rPr lang="de-DE" sz="1700" dirty="0"/>
              <a:t> und Lebensqualität zu</a:t>
            </a:r>
            <a:r>
              <a:rPr lang="de-DE" sz="17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verbessern</a:t>
            </a:r>
            <a:r>
              <a:rPr lang="de-DE" sz="17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700" b="1" dirty="0"/>
              <a:t>Beispiele:</a:t>
            </a:r>
            <a:endParaRPr lang="de-DE" sz="1700" dirty="0"/>
          </a:p>
          <a:p>
            <a:pPr marL="742950" lvl="1" indent="-285750"/>
            <a:r>
              <a:rPr lang="de-DE" sz="1700" b="1" dirty="0"/>
              <a:t>Orthesen:</a:t>
            </a:r>
            <a:r>
              <a:rPr lang="de-DE" sz="1700" dirty="0"/>
              <a:t> Unterstützung und Stabilisierung von Gelenken und Gliedmaßen.</a:t>
            </a:r>
          </a:p>
          <a:p>
            <a:pPr marL="742950" lvl="1" indent="-285750"/>
            <a:r>
              <a:rPr lang="de-DE" sz="1700" b="1" dirty="0"/>
              <a:t>Prothesen:</a:t>
            </a:r>
            <a:r>
              <a:rPr lang="de-DE" sz="1700" dirty="0"/>
              <a:t> Ersatz von fehlenden Gliedmaßen.</a:t>
            </a:r>
          </a:p>
          <a:p>
            <a:pPr marL="742950" lvl="1" indent="-285750"/>
            <a:r>
              <a:rPr lang="de-DE" sz="1700" b="1" dirty="0"/>
              <a:t>Rollstühle:</a:t>
            </a:r>
            <a:r>
              <a:rPr lang="de-DE" sz="1700" dirty="0"/>
              <a:t> Ermöglichen Mobilität für Personen mit eingeschränkter Gehfähigkeit.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700" b="1" dirty="0"/>
          </a:p>
          <a:p>
            <a:endParaRPr lang="en-GB" sz="1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B3E5F-55DA-0283-8ABA-C9E49DE6DA5D}"/>
              </a:ext>
            </a:extLst>
          </p:cNvPr>
          <p:cNvSpPr/>
          <p:nvPr/>
        </p:nvSpPr>
        <p:spPr>
          <a:xfrm>
            <a:off x="854765" y="487018"/>
            <a:ext cx="735496" cy="496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142C6B-7716-A1FA-96D9-8451E7F246EC}"/>
              </a:ext>
            </a:extLst>
          </p:cNvPr>
          <p:cNvSpPr/>
          <p:nvPr/>
        </p:nvSpPr>
        <p:spPr>
          <a:xfrm>
            <a:off x="6354417" y="511866"/>
            <a:ext cx="735496" cy="496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549A-8CC3-AF33-8FA5-B4A14659C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de-CH" sz="3200" b="1" dirty="0" err="1"/>
              <a:t>Recap</a:t>
            </a:r>
            <a:br>
              <a:rPr lang="de-CH" sz="3200" b="1" dirty="0"/>
            </a:br>
            <a:r>
              <a:rPr lang="de-CH" sz="3200" b="1" dirty="0"/>
              <a:t>Neurologische Erkrankungen </a:t>
            </a:r>
            <a:endParaRPr lang="en-GB" sz="3200" b="1" dirty="0"/>
          </a:p>
        </p:txBody>
      </p:sp>
      <p:pic>
        <p:nvPicPr>
          <p:cNvPr id="5" name="Picture 4" descr="Scan of a human brain in a neurology clinic">
            <a:extLst>
              <a:ext uri="{FF2B5EF4-FFF2-40B4-BE49-F238E27FC236}">
                <a16:creationId xmlns:a16="http://schemas.microsoft.com/office/drawing/2014/main" id="{E4863276-0479-3BCC-92DB-EF654B227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3" r="21833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1B30-DD9E-350B-3DE3-0DABD9AF8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de-CH" sz="1700" dirty="0"/>
              <a:t>Wiederhole mit deinem/r </a:t>
            </a:r>
            <a:r>
              <a:rPr lang="de-CH" sz="1700" dirty="0" err="1"/>
              <a:t>Gruppenpartner:in</a:t>
            </a:r>
            <a:r>
              <a:rPr lang="de-CH" sz="1700" dirty="0"/>
              <a:t> die  dir zugeordneten neurologischen Erkrankung </a:t>
            </a:r>
            <a:br>
              <a:rPr lang="de-CH" sz="1700" dirty="0"/>
            </a:br>
            <a:r>
              <a:rPr lang="de-CH" sz="17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(MS, ALS, Schlaganfall, M. Parkinson)</a:t>
            </a:r>
          </a:p>
          <a:p>
            <a:r>
              <a:rPr lang="de-CH" sz="1700" dirty="0"/>
              <a:t>Notiert in Stichpunkten auf den Post-</a:t>
            </a:r>
            <a:r>
              <a:rPr lang="de-CH" sz="1700" dirty="0" err="1"/>
              <a:t>its</a:t>
            </a:r>
            <a:r>
              <a:rPr lang="de-CH" sz="1700" dirty="0"/>
              <a:t> zu </a:t>
            </a:r>
          </a:p>
          <a:p>
            <a:pPr marL="0" indent="0">
              <a:buNone/>
            </a:pPr>
            <a:endParaRPr lang="de-CH" sz="1700" dirty="0"/>
          </a:p>
          <a:p>
            <a:pPr marL="0" indent="0">
              <a:buNone/>
            </a:pPr>
            <a:r>
              <a:rPr lang="de-CH" sz="1700" dirty="0"/>
              <a:t>1.Krankheitsmechanismen: </a:t>
            </a:r>
            <a:br>
              <a:rPr lang="de-CH" sz="1700" dirty="0"/>
            </a:br>
            <a:r>
              <a:rPr lang="de-CH" sz="1700" i="1" dirty="0"/>
              <a:t>Wie wirkt sich die Krankheit auf das Nervensystem aus?</a:t>
            </a:r>
          </a:p>
          <a:p>
            <a:pPr marL="0" indent="0">
              <a:buNone/>
            </a:pPr>
            <a:r>
              <a:rPr lang="de-CH" sz="1700" dirty="0"/>
              <a:t>2. Ursachen: </a:t>
            </a:r>
            <a:br>
              <a:rPr lang="de-CH" sz="1700" dirty="0"/>
            </a:br>
            <a:r>
              <a:rPr lang="de-CH" sz="1700" i="1" dirty="0"/>
              <a:t>Welche Faktoren führen zur Entstehung der Krankheit?</a:t>
            </a:r>
          </a:p>
          <a:p>
            <a:pPr marL="0" indent="0">
              <a:buNone/>
            </a:pPr>
            <a:r>
              <a:rPr lang="de-CH" sz="1700" dirty="0"/>
              <a:t>3. </a:t>
            </a:r>
            <a:r>
              <a:rPr lang="de-CH" sz="1700" i="1" dirty="0"/>
              <a:t>Symptome/Beschwerden</a:t>
            </a:r>
            <a:endParaRPr lang="en-GB" sz="1700" i="1" dirty="0"/>
          </a:p>
        </p:txBody>
      </p:sp>
    </p:spTree>
    <p:extLst>
      <p:ext uri="{BB962C8B-B14F-4D97-AF65-F5344CB8AC3E}">
        <p14:creationId xmlns:p14="http://schemas.microsoft.com/office/powerpoint/2010/main" val="346165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85F4-5F19-2D43-8493-8CFFD395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de-CH" sz="3200" dirty="0"/>
              <a:t>Gruppenarbeit  Fallbeispiel </a:t>
            </a:r>
            <a:endParaRPr lang="en-GB" sz="32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4D460F6D-7950-9941-6689-16DA0F9A47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2000" y="2289912"/>
            <a:ext cx="5559287" cy="40551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600" i="1" dirty="0"/>
              <a:t>In </a:t>
            </a:r>
            <a:r>
              <a:rPr lang="en-US" altLang="en-US" sz="1600" i="1" dirty="0" err="1"/>
              <a:t>Kleingruppen</a:t>
            </a:r>
            <a:r>
              <a:rPr lang="en-US" altLang="en-US" sz="1600" i="1" dirty="0"/>
              <a:t>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1600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</a:rPr>
              <a:t>Brainstorming (3 min)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en-US" altLang="en-US" sz="1600" dirty="0"/>
              <a:t>Lies das </a:t>
            </a:r>
            <a:r>
              <a:rPr lang="en-US" altLang="en-US" sz="1600" dirty="0" err="1"/>
              <a:t>Fallbeispiel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durch</a:t>
            </a:r>
            <a:r>
              <a:rPr lang="en-US" altLang="en-US" sz="1600" dirty="0"/>
              <a:t> und </a:t>
            </a:r>
            <a:r>
              <a:rPr lang="en-US" altLang="en-US" sz="1600" dirty="0" err="1"/>
              <a:t>überlegt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lang="en-US" altLang="en-US" sz="1600" dirty="0" err="1"/>
              <a:t>we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lche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Technologien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helfen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könnten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1600" b="0" i="1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</a:rPr>
              <a:t>Recherche (5 min)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Welche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Technologien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existieren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bereits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?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Welche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nicht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en-US" altLang="en-US" sz="1600" dirty="0" err="1"/>
              <a:t>N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otiert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eure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Ergebnisse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effectLst/>
              </a:rPr>
              <a:t>Präsentation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Eine Person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aus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jeder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Gruppe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präsentiert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die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Ergebnisse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kurz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vor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der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</a:rPr>
              <a:t>Klasse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6" name="Picture 5" descr="White cane on tactile paving">
            <a:extLst>
              <a:ext uri="{FF2B5EF4-FFF2-40B4-BE49-F238E27FC236}">
                <a16:creationId xmlns:a16="http://schemas.microsoft.com/office/drawing/2014/main" id="{27F848C5-4203-760C-3177-AA06B2BEE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 r="-1" b="15007"/>
          <a:stretch/>
        </p:blipFill>
        <p:spPr>
          <a:xfrm>
            <a:off x="6466153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7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Widescreen</PresentationFormat>
  <Paragraphs>58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Unterstützende Technologien in der Neurologie </vt:lpstr>
      <vt:lpstr>PowerPoint Presentation</vt:lpstr>
      <vt:lpstr>PowerPoint Presentation</vt:lpstr>
      <vt:lpstr>Ablauf der Lektion </vt:lpstr>
      <vt:lpstr>Lernziele</vt:lpstr>
      <vt:lpstr>Unterstützende  vs. therapeutische Technologien </vt:lpstr>
      <vt:lpstr>PowerPoint Presentation</vt:lpstr>
      <vt:lpstr>Recap Neurologische Erkrankungen </vt:lpstr>
      <vt:lpstr>Gruppenarbeit  Fallbeispiel </vt:lpstr>
      <vt:lpstr>Fragen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Unterstützende Technologien in der Neurologie </dc:title>
  <dc:creator>Michaela Verling</dc:creator>
  <cp:lastModifiedBy>Michaela Verling</cp:lastModifiedBy>
  <cp:revision>6</cp:revision>
  <dcterms:created xsi:type="dcterms:W3CDTF">2024-05-20T21:15:01Z</dcterms:created>
  <dcterms:modified xsi:type="dcterms:W3CDTF">2024-05-22T08:27:28Z</dcterms:modified>
</cp:coreProperties>
</file>