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68" r:id="rId4"/>
    <p:sldId id="260" r:id="rId5"/>
    <p:sldId id="264" r:id="rId6"/>
    <p:sldId id="265" r:id="rId7"/>
    <p:sldId id="267" r:id="rId8"/>
    <p:sldId id="272" r:id="rId9"/>
    <p:sldId id="266" r:id="rId10"/>
    <p:sldId id="269" r:id="rId11"/>
    <p:sldId id="263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590"/>
    <p:restoredTop sz="95921"/>
  </p:normalViewPr>
  <p:slideViewPr>
    <p:cSldViewPr snapToGrid="0">
      <p:cViewPr varScale="1">
        <p:scale>
          <a:sx n="95" d="100"/>
          <a:sy n="95" d="100"/>
        </p:scale>
        <p:origin x="20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D01DE9-52B2-D392-9BE0-6B897925A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0448404-D434-880E-DC34-5992D7FC0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C79795-2220-EA06-6BFD-01315163E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6F7-B296-AF43-9976-EEC94BC50048}" type="datetimeFigureOut">
              <a:rPr lang="de-DE" smtClean="0"/>
              <a:t>17.04.24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BF8BF2-FC8C-7CAD-537D-271AE1E09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DE2945-1992-4955-0BA2-1612857CD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CA1-E738-D94A-A10D-EADDDC8A08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723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81A46E-382C-B040-C3E5-6D7213197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B4CDD7E-777F-519C-01FE-35F3755B4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EA9392-D66D-1C5D-3340-D672483A0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6F7-B296-AF43-9976-EEC94BC50048}" type="datetimeFigureOut">
              <a:rPr lang="de-DE" smtClean="0"/>
              <a:t>17.04.24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4BA8A9-31D2-DCE5-30E4-684E12790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2ABEBC-0FCD-F25A-3CC5-881F61BD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CA1-E738-D94A-A10D-EADDDC8A08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3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6915189-2353-030D-89EB-51D596169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97180C-E34C-D42A-BD3B-E42CF464F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CB3415-F287-D4C5-24B5-0278A45B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6F7-B296-AF43-9976-EEC94BC50048}" type="datetimeFigureOut">
              <a:rPr lang="de-DE" smtClean="0"/>
              <a:t>17.04.24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414AED-8E1E-A5BC-E1F0-1A6252E9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5EB9C6-8870-5BD5-1969-661218CB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CA1-E738-D94A-A10D-EADDDC8A08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1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5E172E-BB02-1EB3-498F-CB65445FD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C99DAE-6342-46E3-E358-CB31F48C6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5B8143-30DD-9565-40CE-E3BFF3D9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6F7-B296-AF43-9976-EEC94BC50048}" type="datetimeFigureOut">
              <a:rPr lang="de-DE" smtClean="0"/>
              <a:t>17.04.24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7604DF-585E-DBD3-0B49-F78CAEA22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BD31D7-2987-31E6-233A-F98BE55F9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CA1-E738-D94A-A10D-EADDDC8A08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93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333890-7CDB-64A8-1EEB-4B24C7770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D1A0EC-9B3C-8FB7-D7D6-FFFBF4C59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17BA57-18F2-F13B-67B2-17933AA71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6F7-B296-AF43-9976-EEC94BC50048}" type="datetimeFigureOut">
              <a:rPr lang="de-DE" smtClean="0"/>
              <a:t>17.04.24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756AB6-73B0-4971-EE79-C4762E908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CAB4CE-7053-B37C-CC7B-0BBE8CB6B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CA1-E738-D94A-A10D-EADDDC8A08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300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1C779B-E068-AC38-A8A6-B7537B52F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57477C-5B36-5A45-D577-B601BA033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DC2E34-C749-DAA9-17D1-386E14FEE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855FCB7-6654-6120-7A9C-E14C6B92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6F7-B296-AF43-9976-EEC94BC50048}" type="datetimeFigureOut">
              <a:rPr lang="de-DE" smtClean="0"/>
              <a:t>17.04.24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DBAD33-0F60-F0AF-7A7B-20BDF276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C814D1-31E9-350E-DF28-4726E04DB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CA1-E738-D94A-A10D-EADDDC8A08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953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34607-A077-98F3-155B-548016EE1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D4775F-1D45-2BB7-5203-7A39B934D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DD59A5C-D44F-788F-D6A7-91E02C8B9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74E001E-1956-32F8-53A8-E22591DC5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4BB2C91-CEE8-9165-795F-E0663D77D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912DAA7-0A76-EC82-C1EB-D7D5EFE32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6F7-B296-AF43-9976-EEC94BC50048}" type="datetimeFigureOut">
              <a:rPr lang="de-DE" smtClean="0"/>
              <a:t>17.04.24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25AAD51-D596-7EEC-3A98-F96EC0CE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FDDA765-F8A8-472D-A92B-BADA4807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CA1-E738-D94A-A10D-EADDDC8A08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934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44804-9A27-4642-27CE-FF6C7E265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72711B2-08AA-648A-2B29-70F26CDD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6F7-B296-AF43-9976-EEC94BC50048}" type="datetimeFigureOut">
              <a:rPr lang="de-DE" smtClean="0"/>
              <a:t>17.04.24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0E77834-C411-932C-2788-EA72E9F8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17E77B-C3FD-6964-F4A4-3BE1A85B8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CA1-E738-D94A-A10D-EADDDC8A08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21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F9D0824-BA08-32FF-6E82-12D7CCBB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6F7-B296-AF43-9976-EEC94BC50048}" type="datetimeFigureOut">
              <a:rPr lang="de-DE" smtClean="0"/>
              <a:t>17.04.24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7AE0951-EECF-8233-260D-3F23EF29D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E871E6D-16DF-D00F-154E-5B8ECD46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CA1-E738-D94A-A10D-EADDDC8A08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27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6106F3-A70E-32B8-DB9D-9D0CC414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D12112-49FF-D03D-1F31-E01DCE992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ADF1BF-DE15-CE1B-AD05-ABB237F57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E873533-97C4-FAED-84BD-B9D25DC5E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6F7-B296-AF43-9976-EEC94BC50048}" type="datetimeFigureOut">
              <a:rPr lang="de-DE" smtClean="0"/>
              <a:t>17.04.24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085DBEE-DA51-B857-299A-F3EBD1657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07A85F-C189-377B-DF23-A911DA5E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CA1-E738-D94A-A10D-EADDDC8A08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16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03E544-C7B9-D699-1039-BE6902A63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2B8A3FB-3651-AC5B-068A-92FF2F4A0C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C1ABE6B-0B69-BE53-5A73-9E50F359F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614CE5-3FBD-B35D-077B-3DE6E50D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A6F7-B296-AF43-9976-EEC94BC50048}" type="datetimeFigureOut">
              <a:rPr lang="de-DE" smtClean="0"/>
              <a:t>17.04.24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89989B-F287-2488-4BE5-D9D49BCC3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D713AC9-4D9A-F78D-8206-EA85EE401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1CA1-E738-D94A-A10D-EADDDC8A08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77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A7B5A51-3DD5-C08B-081B-D731803D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0F6D9F1-506C-EFE7-A5AF-2EF066E93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D2AD11-34C6-EC17-A94B-1AA5E7D1B6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6A6F7-B296-AF43-9976-EEC94BC50048}" type="datetimeFigureOut">
              <a:rPr lang="de-DE" smtClean="0"/>
              <a:t>17.04.24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0E7BE2-AA50-9CD9-0AB4-DFB8E01A7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7591BB-1D59-105E-8C11-D114C9845A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11CA1-E738-D94A-A10D-EADDDC8A08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25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3F7F14-E201-053A-B336-F1F57E0CC4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de-DE" sz="4000">
                <a:solidFill>
                  <a:schemeClr val="tx2"/>
                </a:solidFill>
              </a:rPr>
              <a:t>AA1: Lektion vorbereiten BFS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8BEB3C-4398-1BDB-8C30-F03376CA9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de-DE" sz="2000">
                <a:solidFill>
                  <a:schemeClr val="tx2"/>
                </a:solidFill>
              </a:rPr>
              <a:t>Vitalzeichen kontrollieren und Flüssigkeitsbilanz erstellen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00995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6A982C-A3A5-9A2C-7489-7F77F324B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Prüfungsfragen</a:t>
            </a:r>
          </a:p>
        </p:txBody>
      </p:sp>
      <p:pic>
        <p:nvPicPr>
          <p:cNvPr id="9" name="Grafik 8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4AFE042D-359F-23C1-ED6A-3D55D7FCB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759" y="2376344"/>
            <a:ext cx="4961847" cy="3108202"/>
          </a:xfrm>
          <a:prstGeom prst="rect">
            <a:avLst/>
          </a:prstGeom>
        </p:spPr>
      </p:pic>
      <p:pic>
        <p:nvPicPr>
          <p:cNvPr id="11" name="Grafik 10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A46ECD48-CAD1-1E23-4796-7C816F6C2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8523" y="2001580"/>
            <a:ext cx="5940718" cy="385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364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C0B755E-9A27-18E6-AEBA-EE67AA200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Noch Fragen?</a:t>
            </a:r>
          </a:p>
        </p:txBody>
      </p:sp>
      <p:pic>
        <p:nvPicPr>
          <p:cNvPr id="6" name="Graphic 5" descr="Fragen">
            <a:extLst>
              <a:ext uri="{FF2B5EF4-FFF2-40B4-BE49-F238E27FC236}">
                <a16:creationId xmlns:a16="http://schemas.microsoft.com/office/drawing/2014/main" id="{B6D0B46A-07CF-E8FB-0E5C-D798E31DF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646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9F0CA-50FF-B4F0-C911-F58BD1E2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610263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de-DE" dirty="0"/>
              <a:t>Bedingungsanalyse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31EA82-8C78-07F5-FAD1-16532CC84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890979"/>
            <a:ext cx="9833548" cy="2693976"/>
          </a:xfrm>
        </p:spPr>
        <p:txBody>
          <a:bodyPr>
            <a:normAutofit/>
          </a:bodyPr>
          <a:lstStyle/>
          <a:p>
            <a:r>
              <a:rPr lang="de-DE" sz="1800" dirty="0"/>
              <a:t>25 Schüler/innen</a:t>
            </a:r>
          </a:p>
          <a:p>
            <a:r>
              <a:rPr lang="de-DE" sz="1800" dirty="0"/>
              <a:t>Männer &amp; Frauen ausgeglichen</a:t>
            </a:r>
          </a:p>
          <a:p>
            <a:r>
              <a:rPr lang="de-DE" sz="1800" dirty="0"/>
              <a:t>Beginn der Ausbildung</a:t>
            </a:r>
          </a:p>
          <a:p>
            <a:r>
              <a:rPr lang="de-DE" sz="1800" dirty="0"/>
              <a:t>Klassendynamik: offen und hilfsbereit, keine nennenswerten Probleme</a:t>
            </a:r>
          </a:p>
          <a:p>
            <a:r>
              <a:rPr lang="de-DE" sz="1800" dirty="0"/>
              <a:t>Gewannt im Umgang mit Technik </a:t>
            </a:r>
          </a:p>
          <a:p>
            <a:r>
              <a:rPr lang="de-DE" sz="1800" dirty="0"/>
              <a:t>Motivation hoch</a:t>
            </a:r>
          </a:p>
          <a:p>
            <a:endParaRPr lang="de-DE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180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14FB92-DA32-726A-AF17-E03796089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85"/>
            <a:ext cx="10515600" cy="1325563"/>
          </a:xfrm>
        </p:spPr>
        <p:txBody>
          <a:bodyPr/>
          <a:lstStyle/>
          <a:p>
            <a:pPr algn="ctr"/>
            <a:r>
              <a:rPr lang="de-DE" dirty="0"/>
              <a:t>Lernziele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D75C22F-538A-F704-8279-7B327E86D88B}"/>
              </a:ext>
            </a:extLst>
          </p:cNvPr>
          <p:cNvSpPr txBox="1"/>
          <p:nvPr/>
        </p:nvSpPr>
        <p:spPr>
          <a:xfrm>
            <a:off x="415635" y="1467066"/>
            <a:ext cx="32731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Handlungswissen: (Evaluieren &amp; Erschaffen)</a:t>
            </a:r>
          </a:p>
          <a:p>
            <a:endParaRPr lang="de-C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de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Lernenden können die Vitalzeichen korrekt an einem Patienten messen.</a:t>
            </a:r>
          </a:p>
          <a:p>
            <a:pPr marL="342900" lvl="0" indent="-342900"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de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Lernenden können die Vitalzeichen bewerten.</a:t>
            </a:r>
          </a:p>
          <a:p>
            <a:pPr marL="342900" lvl="0" indent="-342900"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de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Lernenden können einen Patienten instruieren korrekt den BD zu messen und eine Flüssigkeitsbilanz aufzustellen.</a:t>
            </a:r>
          </a:p>
          <a:p>
            <a:pPr marL="342900" lvl="0" indent="-342900"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de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Lernenden können Symptome eines Herzinfarkts erkennen und Hilfe herbeiholen. </a:t>
            </a:r>
          </a:p>
          <a:p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82D2E30-333C-AC60-1D06-C162DB88FDC3}"/>
              </a:ext>
            </a:extLst>
          </p:cNvPr>
          <p:cNvSpPr txBox="1"/>
          <p:nvPr/>
        </p:nvSpPr>
        <p:spPr>
          <a:xfrm>
            <a:off x="4023476" y="1918075"/>
            <a:ext cx="33978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Anwendungswissen: (Anwenden &amp; Analysieren)</a:t>
            </a:r>
          </a:p>
          <a:p>
            <a:endParaRPr lang="de-CH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de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Lernenden können die Vitalzeichen an Mitstudierenden ermitteln und deren Werte einschätzen. </a:t>
            </a:r>
          </a:p>
          <a:p>
            <a:pPr marL="342900" lvl="0" indent="-342900"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de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Lernenden können anhand eines Patientenbeispiels die Flüssigkeitsbilanz analysieren. </a:t>
            </a:r>
          </a:p>
          <a:p>
            <a:pPr marL="342900" lvl="0" indent="-342900"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de-CH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Lernenden können anhand eines Patientenbeispiels die Symptome eines Herzinfarkts und Behandlungsplan zuordnen.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44B7C13-E0D1-86E9-F7C3-8CDEE173BE39}"/>
              </a:ext>
            </a:extLst>
          </p:cNvPr>
          <p:cNvSpPr txBox="1"/>
          <p:nvPr/>
        </p:nvSpPr>
        <p:spPr>
          <a:xfrm>
            <a:off x="7800054" y="1529266"/>
            <a:ext cx="409655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Grundlagenwissen: Anatomie &amp; Physiologie (Erinnern &amp; Verstehen)</a:t>
            </a:r>
          </a:p>
          <a:p>
            <a:endParaRPr lang="de-CH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de-CH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Lernenden können das Herz in seiner Anatomie mit den wichtigsten Komponenten benennen und ihre Funktion erklären.</a:t>
            </a:r>
          </a:p>
          <a:p>
            <a:pPr marL="342900" lvl="0" indent="-342900"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de-CH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Lernenden können die Herzaktion wiedergeben. </a:t>
            </a:r>
          </a:p>
          <a:p>
            <a:pPr marL="342900" lvl="0" indent="-342900"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de-CH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Lernenden können die Vitalzeichen auflisten. </a:t>
            </a:r>
          </a:p>
          <a:p>
            <a:pPr marL="342900" lvl="0" indent="-342900"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de-CH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Lernenden können die Flüssigkeitsbilanz zusammenstellen. </a:t>
            </a:r>
          </a:p>
          <a:p>
            <a:pPr marL="342900" lvl="0" indent="-342900">
              <a:buFont typeface="Calibri" panose="020F0502020204030204" pitchFamily="34" charset="0"/>
              <a:buChar char="-"/>
              <a:tabLst>
                <a:tab pos="457200" algn="l"/>
              </a:tabLst>
            </a:pPr>
            <a:r>
              <a:rPr lang="de-CH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Die Lernenden können die Erkrankungen des Herzkreislaufsystems zusammenfassen und diese erläutern.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D7E336F-FE63-70A0-A4B3-6B56FF327776}"/>
              </a:ext>
            </a:extLst>
          </p:cNvPr>
          <p:cNvSpPr/>
          <p:nvPr/>
        </p:nvSpPr>
        <p:spPr>
          <a:xfrm>
            <a:off x="415635" y="1467066"/>
            <a:ext cx="3273137" cy="492571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974B2BC-173D-D13D-26BF-48353C3B2413}"/>
              </a:ext>
            </a:extLst>
          </p:cNvPr>
          <p:cNvSpPr/>
          <p:nvPr/>
        </p:nvSpPr>
        <p:spPr>
          <a:xfrm>
            <a:off x="3983184" y="1882564"/>
            <a:ext cx="3397828" cy="424731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836B6AA-D037-F4D0-B107-E07E465E8DC3}"/>
              </a:ext>
            </a:extLst>
          </p:cNvPr>
          <p:cNvSpPr/>
          <p:nvPr/>
        </p:nvSpPr>
        <p:spPr>
          <a:xfrm>
            <a:off x="7756008" y="1467066"/>
            <a:ext cx="4020357" cy="480131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6B1816C-2D3B-6E29-41B2-BC6992921728}"/>
              </a:ext>
            </a:extLst>
          </p:cNvPr>
          <p:cNvSpPr/>
          <p:nvPr/>
        </p:nvSpPr>
        <p:spPr>
          <a:xfrm>
            <a:off x="7381012" y="2014912"/>
            <a:ext cx="4628456" cy="2389765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72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3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3BE3E2E-2D72-E782-2EB9-DE92B29F7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2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Ablaufschema</a:t>
            </a:r>
          </a:p>
        </p:txBody>
      </p:sp>
      <p:pic>
        <p:nvPicPr>
          <p:cNvPr id="9" name="Grafik 8" descr="Ein Bild, das Text, Screenshot, Zahl, Schrift enthält.&#10;&#10;Automatisch generierte Beschreibung">
            <a:extLst>
              <a:ext uri="{FF2B5EF4-FFF2-40B4-BE49-F238E27FC236}">
                <a16:creationId xmlns:a16="http://schemas.microsoft.com/office/drawing/2014/main" id="{57D582FF-68EC-C00E-CB21-6AF743A06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6077" y="1216336"/>
            <a:ext cx="8536797" cy="5079394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D1B676D1-9530-7C16-411C-BD207542CC02}"/>
              </a:ext>
            </a:extLst>
          </p:cNvPr>
          <p:cNvSpPr/>
          <p:nvPr/>
        </p:nvSpPr>
        <p:spPr>
          <a:xfrm>
            <a:off x="2563269" y="1917290"/>
            <a:ext cx="365760" cy="282841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FD22845-0F30-EAB1-9C2D-139F89116A8F}"/>
              </a:ext>
            </a:extLst>
          </p:cNvPr>
          <p:cNvSpPr/>
          <p:nvPr/>
        </p:nvSpPr>
        <p:spPr>
          <a:xfrm>
            <a:off x="2563269" y="2319589"/>
            <a:ext cx="1170940" cy="417487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8B9165B-D55A-ED73-2756-E82D9567FD1D}"/>
              </a:ext>
            </a:extLst>
          </p:cNvPr>
          <p:cNvSpPr/>
          <p:nvPr/>
        </p:nvSpPr>
        <p:spPr>
          <a:xfrm>
            <a:off x="4141215" y="5250348"/>
            <a:ext cx="1953260" cy="782632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74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70C111-ACA8-4B52-ABB4-FB9380BA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/>
              <a:t>Ablaufschema</a:t>
            </a:r>
            <a:endParaRPr lang="de-DE" dirty="0"/>
          </a:p>
        </p:txBody>
      </p:sp>
      <p:pic>
        <p:nvPicPr>
          <p:cNvPr id="5" name="Grafik 4" descr="Ein Bild, das Text, Screenshot, Zahl, Schrift enthält.&#10;&#10;Automatisch generierte Beschreibung">
            <a:extLst>
              <a:ext uri="{FF2B5EF4-FFF2-40B4-BE49-F238E27FC236}">
                <a16:creationId xmlns:a16="http://schemas.microsoft.com/office/drawing/2014/main" id="{3469C29F-6287-81FC-2B76-9A97A8B62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971" y="1329717"/>
            <a:ext cx="9558058" cy="5163158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82DDB73C-0535-D5F5-581A-AE190E5B8FBC}"/>
              </a:ext>
            </a:extLst>
          </p:cNvPr>
          <p:cNvSpPr/>
          <p:nvPr/>
        </p:nvSpPr>
        <p:spPr>
          <a:xfrm>
            <a:off x="3826651" y="1270725"/>
            <a:ext cx="2485659" cy="1150374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1E231C6-E8C0-B89E-1EEE-C4448270FD98}"/>
              </a:ext>
            </a:extLst>
          </p:cNvPr>
          <p:cNvSpPr/>
          <p:nvPr/>
        </p:nvSpPr>
        <p:spPr>
          <a:xfrm>
            <a:off x="2147873" y="5988941"/>
            <a:ext cx="713314" cy="692077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39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119DE1-C647-D4B5-1C17-E7EDC49B2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Ablaufschema</a:t>
            </a:r>
          </a:p>
        </p:txBody>
      </p:sp>
      <p:pic>
        <p:nvPicPr>
          <p:cNvPr id="6" name="Grafik 5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ED334334-7D9E-D5AE-11EC-A305F331D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139" y="1690688"/>
            <a:ext cx="10227759" cy="4161472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17592BAB-69D6-E6B4-57DE-327CAE5DD3B2}"/>
              </a:ext>
            </a:extLst>
          </p:cNvPr>
          <p:cNvSpPr/>
          <p:nvPr/>
        </p:nvSpPr>
        <p:spPr>
          <a:xfrm>
            <a:off x="1666240" y="1544320"/>
            <a:ext cx="609600" cy="60960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670BA3-1BE9-C492-D5EC-191C97BEBCF2}"/>
              </a:ext>
            </a:extLst>
          </p:cNvPr>
          <p:cNvSpPr/>
          <p:nvPr/>
        </p:nvSpPr>
        <p:spPr>
          <a:xfrm>
            <a:off x="1442720" y="3210876"/>
            <a:ext cx="2296160" cy="1117284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D1F4473-1225-5850-942F-375E33A603D9}"/>
              </a:ext>
            </a:extLst>
          </p:cNvPr>
          <p:cNvSpPr/>
          <p:nvPr/>
        </p:nvSpPr>
        <p:spPr>
          <a:xfrm>
            <a:off x="4596938" y="5020887"/>
            <a:ext cx="1271847" cy="2927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55DF8FA-2343-0332-CC72-4CE4697D2128}"/>
              </a:ext>
            </a:extLst>
          </p:cNvPr>
          <p:cNvSpPr txBox="1"/>
          <p:nvPr/>
        </p:nvSpPr>
        <p:spPr>
          <a:xfrm>
            <a:off x="4646813" y="4975126"/>
            <a:ext cx="127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Herzaktion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06999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0EEDF-E51E-24B8-F4D6-76B86E0DE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Lernaufgabe</a:t>
            </a:r>
          </a:p>
        </p:txBody>
      </p:sp>
      <p:pic>
        <p:nvPicPr>
          <p:cNvPr id="5" name="Grafik 4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3EBC22A4-EEEF-D853-DC31-CEA20ACD9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480" y="1503975"/>
            <a:ext cx="7772400" cy="385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96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119DE1-C647-D4B5-1C17-E7EDC49B2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Ablaufschema</a:t>
            </a:r>
          </a:p>
        </p:txBody>
      </p:sp>
      <p:pic>
        <p:nvPicPr>
          <p:cNvPr id="6" name="Grafik 5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ED334334-7D9E-D5AE-11EC-A305F331D7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139" y="1690688"/>
            <a:ext cx="10227759" cy="416147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47773851-70CD-D554-6A15-D7FE84379B7C}"/>
              </a:ext>
            </a:extLst>
          </p:cNvPr>
          <p:cNvSpPr/>
          <p:nvPr/>
        </p:nvSpPr>
        <p:spPr>
          <a:xfrm>
            <a:off x="3578000" y="4328160"/>
            <a:ext cx="1888079" cy="60960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D1F4473-1225-5850-942F-375E33A603D9}"/>
              </a:ext>
            </a:extLst>
          </p:cNvPr>
          <p:cNvSpPr/>
          <p:nvPr/>
        </p:nvSpPr>
        <p:spPr>
          <a:xfrm>
            <a:off x="4596938" y="5020887"/>
            <a:ext cx="1271847" cy="2927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55DF8FA-2343-0332-CC72-4CE4697D2128}"/>
              </a:ext>
            </a:extLst>
          </p:cNvPr>
          <p:cNvSpPr txBox="1"/>
          <p:nvPr/>
        </p:nvSpPr>
        <p:spPr>
          <a:xfrm>
            <a:off x="4646813" y="4975126"/>
            <a:ext cx="1271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Herzaktion</a:t>
            </a:r>
            <a:endParaRPr lang="de-DE" sz="1600" b="1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CCE3D12-0AE1-3580-6E6A-40C12034F640}"/>
              </a:ext>
            </a:extLst>
          </p:cNvPr>
          <p:cNvSpPr/>
          <p:nvPr/>
        </p:nvSpPr>
        <p:spPr>
          <a:xfrm>
            <a:off x="1715074" y="5388928"/>
            <a:ext cx="777076" cy="60960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46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368243-39D2-9E97-A66D-F85EE83F3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Ablaufschema</a:t>
            </a:r>
          </a:p>
        </p:txBody>
      </p:sp>
      <p:pic>
        <p:nvPicPr>
          <p:cNvPr id="5" name="Grafik 4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C8123BAE-8B9C-CAA8-D964-81E177102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45652"/>
            <a:ext cx="10268675" cy="256413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BFD5E5E-5245-99B5-BA61-28671935966A}"/>
              </a:ext>
            </a:extLst>
          </p:cNvPr>
          <p:cNvSpPr/>
          <p:nvPr/>
        </p:nvSpPr>
        <p:spPr>
          <a:xfrm>
            <a:off x="8026400" y="1903412"/>
            <a:ext cx="1442720" cy="900748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90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Macintosh PowerPoint</Application>
  <PresentationFormat>Breitbild</PresentationFormat>
  <Paragraphs>38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</vt:lpstr>
      <vt:lpstr>AA1: Lektion vorbereiten BFS</vt:lpstr>
      <vt:lpstr>Bedingungsanalyse</vt:lpstr>
      <vt:lpstr>Lernziele</vt:lpstr>
      <vt:lpstr>Ablaufschema</vt:lpstr>
      <vt:lpstr>Ablaufschema</vt:lpstr>
      <vt:lpstr>Ablaufschema</vt:lpstr>
      <vt:lpstr>Lernaufgabe</vt:lpstr>
      <vt:lpstr>Ablaufschema</vt:lpstr>
      <vt:lpstr>Ablaufschema</vt:lpstr>
      <vt:lpstr>Prüfungsfragen</vt:lpstr>
      <vt:lpstr>Noch Fragen?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AA1: Lektion vorbereiten BFS</dc:title>
  <dc:creator>Microsoft Office User</dc:creator>
  <cp:lastModifiedBy>Microsoft Office User</cp:lastModifiedBy>
  <cp:revision>9</cp:revision>
  <dcterms:created xsi:type="dcterms:W3CDTF">2024-04-16T18:14:52Z</dcterms:created>
  <dcterms:modified xsi:type="dcterms:W3CDTF">2024-04-18T10:30:42Z</dcterms:modified>
</cp:coreProperties>
</file>