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3" r:id="rId7"/>
    <p:sldId id="264" r:id="rId8"/>
    <p:sldId id="265" r:id="rId9"/>
    <p:sldId id="266" r:id="rId10"/>
    <p:sldId id="268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1"/>
    <p:restoredTop sz="94705"/>
  </p:normalViewPr>
  <p:slideViewPr>
    <p:cSldViewPr snapToGrid="0">
      <p:cViewPr varScale="1">
        <p:scale>
          <a:sx n="93" d="100"/>
          <a:sy n="93" d="100"/>
        </p:scale>
        <p:origin x="240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CC5226-0AFA-4D79-A2DA-9A18D502FFC5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F712DB24-99DB-4A97-B000-F742DA7C0C9C}">
      <dgm:prSet/>
      <dgm:spPr/>
      <dgm:t>
        <a:bodyPr/>
        <a:lstStyle/>
        <a:p>
          <a:r>
            <a:rPr lang="de-DE"/>
            <a:t>Die Lernenden können das Herz in seiner Anatomie mit den wichtigsten Komponenten benennen und ihre Funktion erklären. </a:t>
          </a:r>
          <a:endParaRPr lang="en-US"/>
        </a:p>
      </dgm:t>
    </dgm:pt>
    <dgm:pt modelId="{D4EFBAEB-34FE-4CDC-B525-FB91C2F6E17A}" type="parTrans" cxnId="{D61110A8-A078-4F09-8E94-05DAB5418AD8}">
      <dgm:prSet/>
      <dgm:spPr/>
      <dgm:t>
        <a:bodyPr/>
        <a:lstStyle/>
        <a:p>
          <a:endParaRPr lang="en-US"/>
        </a:p>
      </dgm:t>
    </dgm:pt>
    <dgm:pt modelId="{7D24B543-EB5B-4406-A7B1-01426DA893D1}" type="sibTrans" cxnId="{D61110A8-A078-4F09-8E94-05DAB5418AD8}">
      <dgm:prSet/>
      <dgm:spPr/>
      <dgm:t>
        <a:bodyPr/>
        <a:lstStyle/>
        <a:p>
          <a:endParaRPr lang="en-US"/>
        </a:p>
      </dgm:t>
    </dgm:pt>
    <dgm:pt modelId="{67904913-86B6-488F-8AF1-B712F50F84F6}">
      <dgm:prSet/>
      <dgm:spPr/>
      <dgm:t>
        <a:bodyPr/>
        <a:lstStyle/>
        <a:p>
          <a:r>
            <a:rPr lang="de-DE"/>
            <a:t>Die Lernenden können die Herzaktion wiedergeben. </a:t>
          </a:r>
          <a:endParaRPr lang="en-US"/>
        </a:p>
      </dgm:t>
    </dgm:pt>
    <dgm:pt modelId="{AAE3341E-B29D-4665-85FE-1C3995501E2F}" type="parTrans" cxnId="{4C7026E7-8657-4CFD-97A5-BFC930E172EB}">
      <dgm:prSet/>
      <dgm:spPr/>
      <dgm:t>
        <a:bodyPr/>
        <a:lstStyle/>
        <a:p>
          <a:endParaRPr lang="en-US"/>
        </a:p>
      </dgm:t>
    </dgm:pt>
    <dgm:pt modelId="{AC24E1EF-175A-4937-A90A-983DB06687A5}" type="sibTrans" cxnId="{4C7026E7-8657-4CFD-97A5-BFC930E172EB}">
      <dgm:prSet/>
      <dgm:spPr/>
      <dgm:t>
        <a:bodyPr/>
        <a:lstStyle/>
        <a:p>
          <a:endParaRPr lang="en-US"/>
        </a:p>
      </dgm:t>
    </dgm:pt>
    <dgm:pt modelId="{8C3DF363-8091-D247-84F3-6575CD546F53}" type="pres">
      <dgm:prSet presAssocID="{28CC5226-0AFA-4D79-A2DA-9A18D502FFC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8E545C2-105F-8E47-B967-98254FD79238}" type="pres">
      <dgm:prSet presAssocID="{F712DB24-99DB-4A97-B000-F742DA7C0C9C}" presName="hierRoot1" presStyleCnt="0"/>
      <dgm:spPr/>
    </dgm:pt>
    <dgm:pt modelId="{021C1C5E-77F2-DB4C-A66B-D5EFA9B61CAA}" type="pres">
      <dgm:prSet presAssocID="{F712DB24-99DB-4A97-B000-F742DA7C0C9C}" presName="composite" presStyleCnt="0"/>
      <dgm:spPr/>
    </dgm:pt>
    <dgm:pt modelId="{4B7F17A0-A0BA-C545-9125-16B13ECB0DDE}" type="pres">
      <dgm:prSet presAssocID="{F712DB24-99DB-4A97-B000-F742DA7C0C9C}" presName="background" presStyleLbl="node0" presStyleIdx="0" presStyleCnt="2"/>
      <dgm:spPr/>
    </dgm:pt>
    <dgm:pt modelId="{95758016-BD6A-E449-A1AE-EDCF1EE1647E}" type="pres">
      <dgm:prSet presAssocID="{F712DB24-99DB-4A97-B000-F742DA7C0C9C}" presName="text" presStyleLbl="fgAcc0" presStyleIdx="0" presStyleCnt="2">
        <dgm:presLayoutVars>
          <dgm:chPref val="3"/>
        </dgm:presLayoutVars>
      </dgm:prSet>
      <dgm:spPr/>
    </dgm:pt>
    <dgm:pt modelId="{32AF7A00-D11E-C640-8EF3-D246BF2BF84F}" type="pres">
      <dgm:prSet presAssocID="{F712DB24-99DB-4A97-B000-F742DA7C0C9C}" presName="hierChild2" presStyleCnt="0"/>
      <dgm:spPr/>
    </dgm:pt>
    <dgm:pt modelId="{C456D4EF-9437-CE40-A602-05A5A745E79B}" type="pres">
      <dgm:prSet presAssocID="{67904913-86B6-488F-8AF1-B712F50F84F6}" presName="hierRoot1" presStyleCnt="0"/>
      <dgm:spPr/>
    </dgm:pt>
    <dgm:pt modelId="{79530791-50D0-884D-BFE7-3E7DDEAE6B7A}" type="pres">
      <dgm:prSet presAssocID="{67904913-86B6-488F-8AF1-B712F50F84F6}" presName="composite" presStyleCnt="0"/>
      <dgm:spPr/>
    </dgm:pt>
    <dgm:pt modelId="{5F5B5A89-3287-DC41-BB88-576987B5F71A}" type="pres">
      <dgm:prSet presAssocID="{67904913-86B6-488F-8AF1-B712F50F84F6}" presName="background" presStyleLbl="node0" presStyleIdx="1" presStyleCnt="2"/>
      <dgm:spPr/>
    </dgm:pt>
    <dgm:pt modelId="{1A41D6D9-CF48-BD4C-BCBB-0F5FFB67B20F}" type="pres">
      <dgm:prSet presAssocID="{67904913-86B6-488F-8AF1-B712F50F84F6}" presName="text" presStyleLbl="fgAcc0" presStyleIdx="1" presStyleCnt="2">
        <dgm:presLayoutVars>
          <dgm:chPref val="3"/>
        </dgm:presLayoutVars>
      </dgm:prSet>
      <dgm:spPr/>
    </dgm:pt>
    <dgm:pt modelId="{073E16CB-4FA1-0A4B-BE69-FFF05A3D3B6D}" type="pres">
      <dgm:prSet presAssocID="{67904913-86B6-488F-8AF1-B712F50F84F6}" presName="hierChild2" presStyleCnt="0"/>
      <dgm:spPr/>
    </dgm:pt>
  </dgm:ptLst>
  <dgm:cxnLst>
    <dgm:cxn modelId="{AF7F9E68-6119-BE49-84A6-10B1B94B792F}" type="presOf" srcId="{28CC5226-0AFA-4D79-A2DA-9A18D502FFC5}" destId="{8C3DF363-8091-D247-84F3-6575CD546F53}" srcOrd="0" destOrd="0" presId="urn:microsoft.com/office/officeart/2005/8/layout/hierarchy1"/>
    <dgm:cxn modelId="{C38DD87F-2420-6641-8E96-C066CBB58FA0}" type="presOf" srcId="{F712DB24-99DB-4A97-B000-F742DA7C0C9C}" destId="{95758016-BD6A-E449-A1AE-EDCF1EE1647E}" srcOrd="0" destOrd="0" presId="urn:microsoft.com/office/officeart/2005/8/layout/hierarchy1"/>
    <dgm:cxn modelId="{36500688-CC64-7948-A4B3-EA1A3FE6AAC2}" type="presOf" srcId="{67904913-86B6-488F-8AF1-B712F50F84F6}" destId="{1A41D6D9-CF48-BD4C-BCBB-0F5FFB67B20F}" srcOrd="0" destOrd="0" presId="urn:microsoft.com/office/officeart/2005/8/layout/hierarchy1"/>
    <dgm:cxn modelId="{D61110A8-A078-4F09-8E94-05DAB5418AD8}" srcId="{28CC5226-0AFA-4D79-A2DA-9A18D502FFC5}" destId="{F712DB24-99DB-4A97-B000-F742DA7C0C9C}" srcOrd="0" destOrd="0" parTransId="{D4EFBAEB-34FE-4CDC-B525-FB91C2F6E17A}" sibTransId="{7D24B543-EB5B-4406-A7B1-01426DA893D1}"/>
    <dgm:cxn modelId="{4C7026E7-8657-4CFD-97A5-BFC930E172EB}" srcId="{28CC5226-0AFA-4D79-A2DA-9A18D502FFC5}" destId="{67904913-86B6-488F-8AF1-B712F50F84F6}" srcOrd="1" destOrd="0" parTransId="{AAE3341E-B29D-4665-85FE-1C3995501E2F}" sibTransId="{AC24E1EF-175A-4937-A90A-983DB06687A5}"/>
    <dgm:cxn modelId="{514F36EB-B4CB-D245-A5FD-33E631C66FFE}" type="presParOf" srcId="{8C3DF363-8091-D247-84F3-6575CD546F53}" destId="{C8E545C2-105F-8E47-B967-98254FD79238}" srcOrd="0" destOrd="0" presId="urn:microsoft.com/office/officeart/2005/8/layout/hierarchy1"/>
    <dgm:cxn modelId="{0464F5A7-19C7-DC46-9D93-8E91FBC0BC27}" type="presParOf" srcId="{C8E545C2-105F-8E47-B967-98254FD79238}" destId="{021C1C5E-77F2-DB4C-A66B-D5EFA9B61CAA}" srcOrd="0" destOrd="0" presId="urn:microsoft.com/office/officeart/2005/8/layout/hierarchy1"/>
    <dgm:cxn modelId="{47A19232-2C41-1043-A629-4246F6995997}" type="presParOf" srcId="{021C1C5E-77F2-DB4C-A66B-D5EFA9B61CAA}" destId="{4B7F17A0-A0BA-C545-9125-16B13ECB0DDE}" srcOrd="0" destOrd="0" presId="urn:microsoft.com/office/officeart/2005/8/layout/hierarchy1"/>
    <dgm:cxn modelId="{8DE3C23A-AD66-454C-96F3-077411FB689C}" type="presParOf" srcId="{021C1C5E-77F2-DB4C-A66B-D5EFA9B61CAA}" destId="{95758016-BD6A-E449-A1AE-EDCF1EE1647E}" srcOrd="1" destOrd="0" presId="urn:microsoft.com/office/officeart/2005/8/layout/hierarchy1"/>
    <dgm:cxn modelId="{9EB2F687-2081-CA42-9267-4E5A18991776}" type="presParOf" srcId="{C8E545C2-105F-8E47-B967-98254FD79238}" destId="{32AF7A00-D11E-C640-8EF3-D246BF2BF84F}" srcOrd="1" destOrd="0" presId="urn:microsoft.com/office/officeart/2005/8/layout/hierarchy1"/>
    <dgm:cxn modelId="{1317F374-8460-844B-9117-3F956B8F7462}" type="presParOf" srcId="{8C3DF363-8091-D247-84F3-6575CD546F53}" destId="{C456D4EF-9437-CE40-A602-05A5A745E79B}" srcOrd="1" destOrd="0" presId="urn:microsoft.com/office/officeart/2005/8/layout/hierarchy1"/>
    <dgm:cxn modelId="{300DE8A5-3C57-414D-B320-DC9097023A85}" type="presParOf" srcId="{C456D4EF-9437-CE40-A602-05A5A745E79B}" destId="{79530791-50D0-884D-BFE7-3E7DDEAE6B7A}" srcOrd="0" destOrd="0" presId="urn:microsoft.com/office/officeart/2005/8/layout/hierarchy1"/>
    <dgm:cxn modelId="{90F39C5A-2992-6C46-9F1E-D817D2FCF5A0}" type="presParOf" srcId="{79530791-50D0-884D-BFE7-3E7DDEAE6B7A}" destId="{5F5B5A89-3287-DC41-BB88-576987B5F71A}" srcOrd="0" destOrd="0" presId="urn:microsoft.com/office/officeart/2005/8/layout/hierarchy1"/>
    <dgm:cxn modelId="{8DDC84DF-0111-CB4D-B221-D1BE8194FE35}" type="presParOf" srcId="{79530791-50D0-884D-BFE7-3E7DDEAE6B7A}" destId="{1A41D6D9-CF48-BD4C-BCBB-0F5FFB67B20F}" srcOrd="1" destOrd="0" presId="urn:microsoft.com/office/officeart/2005/8/layout/hierarchy1"/>
    <dgm:cxn modelId="{CE5E770C-B2D7-514D-8E03-6820188E14B5}" type="presParOf" srcId="{C456D4EF-9437-CE40-A602-05A5A745E79B}" destId="{073E16CB-4FA1-0A4B-BE69-FFF05A3D3B6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7F17A0-A0BA-C545-9125-16B13ECB0DDE}">
      <dsp:nvSpPr>
        <dsp:cNvPr id="0" name=""/>
        <dsp:cNvSpPr/>
      </dsp:nvSpPr>
      <dsp:spPr>
        <a:xfrm>
          <a:off x="1333" y="110983"/>
          <a:ext cx="4682211" cy="297320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758016-BD6A-E449-A1AE-EDCF1EE1647E}">
      <dsp:nvSpPr>
        <dsp:cNvPr id="0" name=""/>
        <dsp:cNvSpPr/>
      </dsp:nvSpPr>
      <dsp:spPr>
        <a:xfrm>
          <a:off x="521579" y="605216"/>
          <a:ext cx="4682211" cy="297320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000" kern="1200"/>
            <a:t>Die Lernenden können das Herz in seiner Anatomie mit den wichtigsten Komponenten benennen und ihre Funktion erklären. </a:t>
          </a:r>
          <a:endParaRPr lang="en-US" sz="3000" kern="1200"/>
        </a:p>
      </dsp:txBody>
      <dsp:txXfrm>
        <a:off x="608661" y="692298"/>
        <a:ext cx="4508047" cy="2799040"/>
      </dsp:txXfrm>
    </dsp:sp>
    <dsp:sp modelId="{5F5B5A89-3287-DC41-BB88-576987B5F71A}">
      <dsp:nvSpPr>
        <dsp:cNvPr id="0" name=""/>
        <dsp:cNvSpPr/>
      </dsp:nvSpPr>
      <dsp:spPr>
        <a:xfrm>
          <a:off x="5724037" y="110983"/>
          <a:ext cx="4682211" cy="297320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41D6D9-CF48-BD4C-BCBB-0F5FFB67B20F}">
      <dsp:nvSpPr>
        <dsp:cNvPr id="0" name=""/>
        <dsp:cNvSpPr/>
      </dsp:nvSpPr>
      <dsp:spPr>
        <a:xfrm>
          <a:off x="6244283" y="605216"/>
          <a:ext cx="4682211" cy="297320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000" kern="1200"/>
            <a:t>Die Lernenden können die Herzaktion wiedergeben. </a:t>
          </a:r>
          <a:endParaRPr lang="en-US" sz="3000" kern="1200"/>
        </a:p>
      </dsp:txBody>
      <dsp:txXfrm>
        <a:off x="6331365" y="692298"/>
        <a:ext cx="4508047" cy="27990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6T16:56:51.1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24575,'43'11'0,"20"13"0,4 19-1051,-21-15 0,1 1 1051,3 2 0,-1 3 0,1 2 0,1 1 0,8-2 0,1 1 0,-4 1 0,-1 1 0,6-3 0,0-1 0,-5 0 0,0 0 0,-2 0 0,0-1 0,1 2 0,-1-2 0,-6-5 0,2 1 0,9 4 0,0 1 0,-9-5 0,-2-1 0,33 21 0,-22-12 0,-5-1 0,-5-5 194,1-3 1,1 1-195,5 3 0,-10-8 0,1 1 0,14 12 0,-5-9 0,-3-1 0,-8 0 415,35 17-415,-34-17 0,8 6 0,-8-8 1067,-3 0-1067,-13-6 231,-2-3-231,-6-5 0,-5 0 0,3 5 0,-3-5 0,11 6 0,-4-1 0,-2-4 0,-6 3 0,-6-5 0,-5-5 0,0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6T17:12:49.8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24575,'0'22'0,"0"2"0,0 12 0,0 0 0,0 16 0,0 4 0,0 6 0,0-1 0,0 9 0,0-5 0,0-5 0,0 2 0,0 20 0,0-26 0,0 1 0,0-5 0,0-2 0,0 20 0,0-16 0,0 0 0,0 11 0,0 16 0,0-1 0,0-15 0,7 13 0,0-24 0,7 7 0,-1-9 0,0 1 0,0-1 0,-6 1 0,4-8 0,-4 6 0,0-6 0,-1 7 0,-1-7 0,-3 6 0,8-13 0,-8 13 0,3-13 0,0 5 0,-3-7 0,3 0 0,-5-6 0,0-2 0,0 0 0,0 2 0,0 6 0,0 0 0,0 0 0,0 0 0,0 1 0,0-3 0,0-5 0,0-8 0,0-6 0,0-9 0,0-2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6T17:12:49.8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3898 1 24575,'-15'0'0,"-17"19"0,-8-3 0,-11 19 0,-7 4-1621,7-11 0,-3 0 1621,-23 17 0,-2 1 0,10-11 0,-2-1 0,-14 9 0,1-1 0,21-11 0,0 0 0,-24 12 0,-2-2-797,23-10 1,-1 0 796,-15 5 0,-2 2 0,-6 0 0,0-1 0,10-4 0,2-1 0,-1 4 0,1 0 0,13-5 0,1-1-37,-2 1 1,2 0 36,7 3 0,0-2-362,0-10 1,1 0 361,6 9 0,2 0 936,-35 8-936,37-11 0,0-1 0,-28 9 0,-15 8 0,24-21 0,15 0 0,2-2 0,-4-4 1936,-34 18-1936,30-14 0,-15 8 1323,8-2-1323,2 0 0,-2 15 927,15-18-927,-8 22 507,10-18-507,5 12 2,-5-6-2,7 4 0,1-6 0,0 1 0,6-3 0,4-12 0,6-2 0,0-5 0,5-1 0,2-4 0,9-1 0,2-5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6T17:12:49.8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1812 1164 24575,'-71'-34'0,"25"6"0,-1-1 0,-30-18-1915,10 10 1,-2-3 1914,15 2 0,0 0 0,-18 0 0,1 0 82,22-1 0,2 1-82,-1 6 0,1 1 0,-30-23 498,0 6-498,8-1 0,16 14 0,14 7 0,2-1 1887,1 10-1887,-1-5 872,-6-1-872,5 0 408,-6 0-408,8 1 0,0 5 0,6-3 0,1 9 0,7-3 0,0 0 0,0 4 0,0-9 0,0 4 0,-6-6 0,-2-1 0,0 6 0,1-4 0,7 10 0,5-4 0,2 6 0,5 4 0,0 2 0,4 4 0,2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6T17:12:49.8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2509 1 24575,'-29'0'0,"-13"0"0,-30 0 0,-21 0-1995,43 1 0,-4 5 1995,-35 13 0,-2 2 0,32-10 0,-2 2 0,-27 12 0,-11 7 0,11-7-922,24-12 0,-1-1 922,-18 8 0,-10 3 0,7-3 0,3-5 0,3-1 0,14-1 0,-1 1 0,3-2 138,-6-1 1,3-1-139,-7 7 0,4-2 0,-28-4-297,40 1 0,0 0 297,-34-3 1640,27 3-1640,6-10 2457,27 3-2457,-3-5 1239,18 0-1239,-4 0 203,10 0 1,0 0 0,6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6T17:12:49.8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1689 24575,'0'-24'0,"0"-25"0,0 13 0,0-25 0,0 0 0,0 7 0,6-15 0,10-3 0,-1 14 0,6-19 0,-9 30 0,9-22 0,-7 21 0,12-11 0,-18 21 0,15-12 0,-20 12 0,15-21 0,-3-6 0,7-9 0,2-6 0,3 0 0,-11 15 0,11-13 0,-5 15 0,0 0 0,-3 9 0,-7 17 0,-1 9 0,0 11 0,-1 6 0,-4 6 0,-2 5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6T17:12:49.8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2125 24575,'28'0'0,"2"-10"0,13-5 0,4-17 0,26-21-1268,-2-2 1268,-24 16 0,1-2 0,-8 1 0,1 0 0,12-2 0,1-2-657,-6-5 0,0-2 657,10-2 0,-1-2 0,-9 3 0,-1 0 0,5-1 0,-2 1 0,-8 3 0,0 2-359,3 4 0,-1 2 359,-9 2 0,0 0 0,4 4 0,-1 0 0,32-33 0,-2 6 0,0 0 0,-2 5 0,1 4 0,1-6-92,-12 15 92,5-3 0,-12 12 839,14-8-839,-6 1 1626,-9 7-1626,-1-4 817,-11 13-817,-5 1 110,-3 3-110,-6 10 0,0-9 0,0 4 0,8-13 0,-6 6 0,13-14 0,-12 8 0,13-9 0,-23 18 0,2 4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6T17:12:49.8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1 107 24575,'35'0'0,"12"0"0,25 0 0,21 0-1626,1 0 1626,-39 0 0,2 0 0,0 0 0,1 0 0,1 0 0,-1 0 0,-5-3 0,0 0 0,3 2 0,-2 0 0,31-12 0,-35 12 0,2 0 0,-2-6 0,1 0 0,1 6 0,1 0 0,-2-2 0,2-1 0,3 3 0,0 2 0,-5-1 0,2 0 0,9 0 0,1 0 0,1-4 0,1 0-793,3 3 1,3 0 792,11-3 0,0 1 0,-9 2 0,0 2 0,15-1 0,0 0 0,-10 0 0,-1 0 0,7 0 0,-2 0 0,-23 0 0,-2 0-42,15 0 1,-2 0 41,19 0 0,-33 0 0,4 0 0,7 0 0,1 0 0,-13 0 0,0 0 0,8 0 0,1 0 0,-7 0 0,-2 0-223,30 0 223,14 0 0,-16 0 0,8 0 0,1-14 0,-18 10 0,4-9 717,-31 13-717,12 0 1597,-21-6-1597,5 5 937,1-4-937,-6 5 266,5 0-266,-7 0 0,-6 0 0,2 0 0,-14 0 0,2 0 0,-10 0 0,-5 0 0,0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6T16:56:52.5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24575,'0'22'0,"0"2"0,0 12 0,0 0 0,0 16 0,0 4 0,0 6 0,0-1 0,0 9 0,0-5 0,0-5 0,0 2 0,0 20 0,0-26 0,0 1 0,0-5 0,0-2 0,0 20 0,0-16 0,0 0 0,0 11 0,0 16 0,0-1 0,0-15 0,7 13 0,0-24 0,7 7 0,-1-9 0,0 1 0,0-1 0,-6 1 0,4-8 0,-4 6 0,0-6 0,-1 7 0,-1-7 0,-3 6 0,8-13 0,-8 13 0,3-13 0,0 5 0,-3-7 0,3 0 0,-5-6 0,0-2 0,0 0 0,0 2 0,0 6 0,0 0 0,0 0 0,0 0 0,0 1 0,0-3 0,0-5 0,0-8 0,0-6 0,0-9 0,0-2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6T16:56:53.6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3898 1 24575,'-15'0'0,"-17"19"0,-8-3 0,-11 19 0,-7 4-1621,7-11 0,-3 0 1621,-23 17 0,-2 1 0,10-11 0,-2-1 0,-14 9 0,1-1 0,21-11 0,0 0 0,-24 12 0,-2-2-797,23-10 1,-1 0 796,-15 5 0,-2 2 0,-6 0 0,0-1 0,10-4 0,2-1 0,-1 4 0,1 0 0,13-5 0,1-1-37,-2 1 1,2 0 36,7 3 0,0-2-362,0-10 1,1 0 361,6 9 0,2 0 936,-35 8-936,37-11 0,0-1 0,-28 9 0,-15 8 0,24-21 0,15 0 0,2-2 0,-4-4 1936,-34 18-1936,30-14 0,-15 8 1323,8-2-1323,2 0 0,-2 15 927,15-18-927,-8 22 507,10-18-507,5 12 2,-5-6-2,7 4 0,1-6 0,0 1 0,6-3 0,4-12 0,6-2 0,0-5 0,5-1 0,2-4 0,9-1 0,2-5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6T16:56:59.1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1812 1164 24575,'-71'-34'0,"25"6"0,-1-1 0,-30-18-1915,10 10 1,-2-3 1914,15 2 0,0 0 0,-18 0 0,1 0 82,22-1 0,2 1-82,-1 6 0,1 1 0,-30-23 498,0 6-498,8-1 0,16 14 0,14 7 0,2-1 1887,1 10-1887,-1-5 872,-6-1-872,5 0 408,-6 0-408,8 1 0,0 5 0,6-3 0,1 9 0,7-3 0,0 0 0,0 4 0,0-9 0,0 4 0,-6-6 0,-2-1 0,0 6 0,1-4 0,7 10 0,5-4 0,2 6 0,5 4 0,0 2 0,4 4 0,2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6T16:57:01.4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2509 1 24575,'-29'0'0,"-13"0"0,-30 0 0,-21 0-1995,43 1 0,-4 5 1995,-35 13 0,-2 2 0,32-10 0,-2 2 0,-27 12 0,-11 7 0,11-7-922,24-12 0,-1-1 922,-18 8 0,-10 3 0,7-3 0,3-5 0,3-1 0,14-1 0,-1 1 0,3-2 138,-6-1 1,3-1-139,-7 7 0,4-2 0,-28-4-297,40 1 0,0 0 297,-34-3 1640,27 3-1640,6-10 2457,27 3-2457,-3-5 1239,18 0-1239,-4 0 203,10 0 1,0 0 0,6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6T16:57:03.0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1689 24575,'0'-24'0,"0"-25"0,0 13 0,0-25 0,0 0 0,0 7 0,6-15 0,10-3 0,-1 14 0,6-19 0,-9 30 0,9-22 0,-7 21 0,12-11 0,-18 21 0,15-12 0,-20 12 0,15-21 0,-3-6 0,7-9 0,2-6 0,3 0 0,-11 15 0,11-13 0,-5 15 0,0 0 0,-3 9 0,-7 17 0,-1 9 0,0 11 0,-1 6 0,-4 6 0,-2 5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6T16:57:04.4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2125 24575,'28'0'0,"2"-10"0,13-5 0,4-17 0,26-21-1268,-2-2 1268,-24 16 0,1-2 0,-8 1 0,1 0 0,12-2 0,1-2-657,-6-5 0,0-2 657,10-2 0,-1-2 0,-9 3 0,-1 0 0,5-1 0,-2 1 0,-8 3 0,0 2-359,3 4 0,-1 2 359,-9 2 0,0 0 0,4 4 0,-1 0 0,32-33 0,-2 6 0,0 0 0,-2 5 0,1 4 0,1-6-92,-12 15 92,5-3 0,-12 12 839,14-8-839,-6 1 1626,-9 7-1626,-1-4 817,-11 13-817,-5 1 110,-3 3-110,-6 10 0,0-9 0,0 4 0,8-13 0,-6 6 0,13-14 0,-12 8 0,13-9 0,-23 18 0,2 4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6T16:57:05.9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1 107 24575,'35'0'0,"12"0"0,25 0 0,21 0-1626,1 0 1626,-39 0 0,2 0 0,0 0 0,1 0 0,1 0 0,-1 0 0,-5-3 0,0 0 0,3 2 0,-2 0 0,31-12 0,-35 12 0,2 0 0,-2-6 0,1 0 0,1 6 0,1 0 0,-2-2 0,2-1 0,3 3 0,0 2 0,-5-1 0,2 0 0,9 0 0,1 0 0,1-4 0,1 0-793,3 3 1,3 0 792,11-3 0,0 1 0,-9 2 0,0 2 0,15-1 0,0 0 0,-10 0 0,-1 0 0,7 0 0,-2 0 0,-23 0 0,-2 0-42,15 0 1,-2 0 41,19 0 0,-33 0 0,4 0 0,7 0 0,1 0 0,-13 0 0,0 0 0,8 0 0,1 0 0,-7 0 0,-2 0-223,30 0 223,14 0 0,-16 0 0,8 0 0,1-14 0,-18 10 0,4-9 717,-31 13-717,12 0 1597,-21-6-1597,5 5 937,1-4-937,-6 5 266,5 0-266,-7 0 0,-6 0 0,2 0 0,-14 0 0,2 0 0,-10 0 0,-5 0 0,0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6T17:12:49.8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24575,'43'11'0,"20"13"0,4 19-1051,-21-15 0,1 1 1051,3 2 0,-1 3 0,1 2 0,1 1 0,8-2 0,1 1 0,-4 1 0,-1 1 0,6-3 0,0-1 0,-5 0 0,0 0 0,-2 0 0,0-1 0,1 2 0,-1-2 0,-6-5 0,2 1 0,9 4 0,0 1 0,-9-5 0,-2-1 0,33 21 0,-22-12 0,-5-1 0,-5-5 194,1-3 1,1 1-195,5 3 0,-10-8 0,1 1 0,14 12 0,-5-9 0,-3-1 0,-8 0 415,35 17-415,-34-17 0,8 6 0,-8-8 1067,-3 0-1067,-13-6 231,-2-3-231,-6-5 0,-5 0 0,3 5 0,-3-5 0,11 6 0,-4-1 0,-2-4 0,-6 3 0,-6-5 0,-5-5 0,0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860A70-64D4-5707-21BD-571CCF1A80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E4AB45E-DC24-6F22-DA45-5C0C7A5852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AF296D-1359-857C-F715-6FD24BA3F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C9E3-8CC1-584F-A1A4-44B2C3AC0A8D}" type="datetimeFigureOut">
              <a:rPr lang="de-DE" smtClean="0"/>
              <a:t>16.04.24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1E7E7D5-3262-CCBC-3889-53137EDC0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43E036-1B4A-A179-30D2-A820DCB1C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73FC-778F-3D42-A19A-A9B06C1D07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2542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E3FE8B-D68E-7FF7-4C03-431330E59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A21920E-EFF9-7D52-9047-C7391D27BC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81287D-FBB4-1080-5784-5933E8704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C9E3-8CC1-584F-A1A4-44B2C3AC0A8D}" type="datetimeFigureOut">
              <a:rPr lang="de-DE" smtClean="0"/>
              <a:t>16.04.24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209B7A-03FB-103E-8F4B-1C1F83DCE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3747255-8FDA-201F-0AB2-DA4F13C4B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73FC-778F-3D42-A19A-A9B06C1D07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7412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500C7E2-7CC6-325C-C670-7A304F1884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7CC9A13-BD54-80FD-CC7D-B2CA29EB1D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4063374-6C95-20E3-C53F-02BE838DF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C9E3-8CC1-584F-A1A4-44B2C3AC0A8D}" type="datetimeFigureOut">
              <a:rPr lang="de-DE" smtClean="0"/>
              <a:t>16.04.24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986C533-C541-9251-771F-737C0292B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389C09-819B-B7E2-BF0A-67C9F5686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73FC-778F-3D42-A19A-A9B06C1D07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8305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432DF6-0BE7-D9B9-015F-7ED64A07D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3792B32-91EC-B76C-873A-70C5F5C56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E60C1EF-C024-130E-8FBF-9CD218946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C9E3-8CC1-584F-A1A4-44B2C3AC0A8D}" type="datetimeFigureOut">
              <a:rPr lang="de-DE" smtClean="0"/>
              <a:t>16.04.24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CE0EC80-8EF7-D396-11A2-D2C5A3667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8619D1-6168-7F6C-16BF-8EB78A42E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73FC-778F-3D42-A19A-A9B06C1D07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98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7B2A05-BC8A-E675-6D5A-968CC3B65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53A988F-B735-968F-9094-6981A08990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313445-24C2-E1D7-53E0-D453BECD9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C9E3-8CC1-584F-A1A4-44B2C3AC0A8D}" type="datetimeFigureOut">
              <a:rPr lang="de-DE" smtClean="0"/>
              <a:t>16.04.24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B39E011-7056-8BBB-32F9-84DB63FD9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52B25A-3A24-556A-F764-01F09C2D7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73FC-778F-3D42-A19A-A9B06C1D07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9360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FC1243-75A0-9B5C-343C-F0F2429B0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6E180F6-9027-F893-6EFC-6D3D2406F3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2C2BDEE-4588-E485-2961-73A7C810B2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FC5857A-35D7-4044-C102-A1FBB38D6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C9E3-8CC1-584F-A1A4-44B2C3AC0A8D}" type="datetimeFigureOut">
              <a:rPr lang="de-DE" smtClean="0"/>
              <a:t>16.04.24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33E070D-E5B5-3220-4CCD-56670FA6A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636BFF9-CF0E-B899-3B5B-A2938067F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73FC-778F-3D42-A19A-A9B06C1D07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6535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85903A-12DF-50A3-9A5D-3AE803BEC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1592577-DA43-A944-4DD5-F43F513366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49E67A6-66B4-AC94-C11E-89BE7ECC84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185A2BE-37AB-C5A1-7186-37104D840C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AF1B60E-2845-971C-94DE-2F9AE0284F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86DA634-7D79-3968-2CF4-C23353083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C9E3-8CC1-584F-A1A4-44B2C3AC0A8D}" type="datetimeFigureOut">
              <a:rPr lang="de-DE" smtClean="0"/>
              <a:t>16.04.24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611E270-FE85-81ED-9F4A-4ACE73C0E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0ABC746-779E-B8D0-5275-4B42669BB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73FC-778F-3D42-A19A-A9B06C1D07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5432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50C742-8BC5-82AB-E870-BCB43E20B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4C8DFEF-A2B7-155E-E414-01A37F1F3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C9E3-8CC1-584F-A1A4-44B2C3AC0A8D}" type="datetimeFigureOut">
              <a:rPr lang="de-DE" smtClean="0"/>
              <a:t>16.04.24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5C97EA4-1C1E-89B5-DCAF-2B7BCA421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CFDF947-652C-1BF2-7258-0B20BF1E6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73FC-778F-3D42-A19A-A9B06C1D07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9475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CD1F325-6BC1-52CF-F5A0-BFDDAF0C7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C9E3-8CC1-584F-A1A4-44B2C3AC0A8D}" type="datetimeFigureOut">
              <a:rPr lang="de-DE" smtClean="0"/>
              <a:t>16.04.24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F753D4C-E851-769A-EB29-01D9ECAA5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39F84DC-C161-3D3C-137A-6E08B46DF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73FC-778F-3D42-A19A-A9B06C1D07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7772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941F02-3402-1999-D465-E75BC4858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E61747-66EE-AC80-A43B-F6663FE08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0AE02C4-83F0-B0F4-1DFC-98C973A1E0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A7EE6FA-5B96-EDB5-12F8-540C468F9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C9E3-8CC1-584F-A1A4-44B2C3AC0A8D}" type="datetimeFigureOut">
              <a:rPr lang="de-DE" smtClean="0"/>
              <a:t>16.04.24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10008FD-B66F-DD8B-4790-C7D6B75B1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1574891-43D7-8DAD-1FCC-642C7F164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73FC-778F-3D42-A19A-A9B06C1D07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5770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C481E8-4FC1-5DB2-9264-3954DEF80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51B4D00-3F9C-EF47-A8B4-3D66C14F9C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090C871-4AA9-4B22-BE29-955C645493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E3A4E1E-4714-A511-D789-DDDF6002F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C9E3-8CC1-584F-A1A4-44B2C3AC0A8D}" type="datetimeFigureOut">
              <a:rPr lang="de-DE" smtClean="0"/>
              <a:t>16.04.24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45D2B17-0377-84EB-2AE1-39A2AFF44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15CD856-9325-F29E-6AEA-6D70D5F61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73FC-778F-3D42-A19A-A9B06C1D07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0300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8DADD49-85D8-55B0-EF2D-4EF6DC2B0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091B300-F297-511B-6E91-EF2019F283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F44487D-92D1-3C70-E7FF-3546DE30E8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6C9E3-8CC1-584F-A1A4-44B2C3AC0A8D}" type="datetimeFigureOut">
              <a:rPr lang="de-DE" smtClean="0"/>
              <a:t>16.04.24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EE3F820-63CA-6C32-FA9C-7B944D2BC3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35B215B-AFED-D0B3-2818-7D8FA76033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C73FC-778F-3D42-A19A-A9B06C1D07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175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ustomXml" Target="../ink/ink12.xml"/><Relationship Id="rId13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customXml" Target="../ink/ink14.xml"/><Relationship Id="rId17" Type="http://schemas.openxmlformats.org/officeDocument/2006/relationships/image" Target="../media/image8.png"/><Relationship Id="rId2" Type="http://schemas.openxmlformats.org/officeDocument/2006/relationships/customXml" Target="../ink/ink9.xml"/><Relationship Id="rId16" Type="http://schemas.openxmlformats.org/officeDocument/2006/relationships/customXml" Target="../ink/ink16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1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10" Type="http://schemas.openxmlformats.org/officeDocument/2006/relationships/customXml" Target="../ink/ink13.xml"/><Relationship Id="rId4" Type="http://schemas.openxmlformats.org/officeDocument/2006/relationships/customXml" Target="../ink/ink10.xml"/><Relationship Id="rId9" Type="http://schemas.openxmlformats.org/officeDocument/2006/relationships/image" Target="../media/image4.png"/><Relationship Id="rId14" Type="http://schemas.openxmlformats.org/officeDocument/2006/relationships/customXml" Target="../ink/ink1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10" Type="http://schemas.openxmlformats.org/officeDocument/2006/relationships/customXml" Target="../ink/ink5.xml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4" Type="http://schemas.openxmlformats.org/officeDocument/2006/relationships/customXml" Target="../ink/ink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E362457-9714-7BD6-E998-8C9A3A5EB5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de-DE" sz="4800">
                <a:solidFill>
                  <a:srgbClr val="FFFFFF"/>
                </a:solidFill>
              </a:rPr>
              <a:t>Vitalzeichen kontrollieren und Flüssigkeitsbilanz erstellen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068FA00-AC21-FA25-4720-AF17C02FAE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de-CH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Heutiges Thema: Anatomie und Physiologie des Herzens</a:t>
            </a:r>
            <a:endParaRPr lang="de-CH" dirty="0"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38091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D589CC2-B045-845C-97CD-74C790DB6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de-DE" sz="4000" dirty="0">
                <a:solidFill>
                  <a:schemeClr val="bg1"/>
                </a:solidFill>
              </a:rPr>
              <a:t>Zusammenfassung und Abschluss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6275DA5-1A6B-4D69-0C47-FD9D701B4652}"/>
              </a:ext>
            </a:extLst>
          </p:cNvPr>
          <p:cNvSpPr/>
          <p:nvPr/>
        </p:nvSpPr>
        <p:spPr>
          <a:xfrm>
            <a:off x="4057650" y="2709817"/>
            <a:ext cx="3033486" cy="19884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F457D3E0-7AEF-53C6-489E-AB52C152D9C2}"/>
              </a:ext>
            </a:extLst>
          </p:cNvPr>
          <p:cNvSpPr txBox="1"/>
          <p:nvPr/>
        </p:nvSpPr>
        <p:spPr>
          <a:xfrm>
            <a:off x="4965338" y="3297408"/>
            <a:ext cx="1985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solidFill>
                  <a:schemeClr val="bg1"/>
                </a:solidFill>
              </a:rPr>
              <a:t>Herz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Freihand 5">
                <a:extLst>
                  <a:ext uri="{FF2B5EF4-FFF2-40B4-BE49-F238E27FC236}">
                    <a16:creationId xmlns:a16="http://schemas.microsoft.com/office/drawing/2014/main" id="{38F1D5AB-E0A9-C0B5-7F31-74D3A95B1B73}"/>
                  </a:ext>
                </a:extLst>
              </p14:cNvPr>
              <p14:cNvContentPartPr/>
              <p14:nvPr/>
            </p14:nvContentPartPr>
            <p14:xfrm>
              <a:off x="7340564" y="4400127"/>
              <a:ext cx="965520" cy="576360"/>
            </p14:xfrm>
          </p:contentPart>
        </mc:Choice>
        <mc:Fallback>
          <p:pic>
            <p:nvPicPr>
              <p:cNvPr id="6" name="Freihand 5">
                <a:extLst>
                  <a:ext uri="{FF2B5EF4-FFF2-40B4-BE49-F238E27FC236}">
                    <a16:creationId xmlns:a16="http://schemas.microsoft.com/office/drawing/2014/main" id="{38F1D5AB-E0A9-C0B5-7F31-74D3A95B1B7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331564" y="4391487"/>
                <a:ext cx="983160" cy="59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7F382A46-37B0-DD4E-1DD0-09A33BAE07DA}"/>
                  </a:ext>
                </a:extLst>
              </p14:cNvPr>
              <p14:cNvContentPartPr/>
              <p14:nvPr/>
            </p14:nvContentPartPr>
            <p14:xfrm>
              <a:off x="6115844" y="4904127"/>
              <a:ext cx="51120" cy="976680"/>
            </p14:xfrm>
          </p:contentPart>
        </mc:Choice>
        <mc:Fallback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7F382A46-37B0-DD4E-1DD0-09A33BAE07D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106844" y="4895127"/>
                <a:ext cx="68760" cy="99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" name="Freihand 8">
                <a:extLst>
                  <a:ext uri="{FF2B5EF4-FFF2-40B4-BE49-F238E27FC236}">
                    <a16:creationId xmlns:a16="http://schemas.microsoft.com/office/drawing/2014/main" id="{1C230854-AAF8-A012-BE60-5B92D50B7E05}"/>
                  </a:ext>
                </a:extLst>
              </p14:cNvPr>
              <p14:cNvContentPartPr/>
              <p14:nvPr/>
            </p14:nvContentPartPr>
            <p14:xfrm>
              <a:off x="3674324" y="4863807"/>
              <a:ext cx="1403640" cy="723600"/>
            </p14:xfrm>
          </p:contentPart>
        </mc:Choice>
        <mc:Fallback>
          <p:pic>
            <p:nvPicPr>
              <p:cNvPr id="9" name="Freihand 8">
                <a:extLst>
                  <a:ext uri="{FF2B5EF4-FFF2-40B4-BE49-F238E27FC236}">
                    <a16:creationId xmlns:a16="http://schemas.microsoft.com/office/drawing/2014/main" id="{1C230854-AAF8-A012-BE60-5B92D50B7E0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665684" y="4855167"/>
                <a:ext cx="1421280" cy="74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1" name="Freihand 10">
                <a:extLst>
                  <a:ext uri="{FF2B5EF4-FFF2-40B4-BE49-F238E27FC236}">
                    <a16:creationId xmlns:a16="http://schemas.microsoft.com/office/drawing/2014/main" id="{AC77C1C8-478A-7BA3-1C9C-756D8A7358DA}"/>
                  </a:ext>
                </a:extLst>
              </p14:cNvPr>
              <p14:cNvContentPartPr/>
              <p14:nvPr/>
            </p14:nvContentPartPr>
            <p14:xfrm>
              <a:off x="3641564" y="2350287"/>
              <a:ext cx="652680" cy="419400"/>
            </p14:xfrm>
          </p:contentPart>
        </mc:Choice>
        <mc:Fallback>
          <p:pic>
            <p:nvPicPr>
              <p:cNvPr id="11" name="Freihand 10">
                <a:extLst>
                  <a:ext uri="{FF2B5EF4-FFF2-40B4-BE49-F238E27FC236}">
                    <a16:creationId xmlns:a16="http://schemas.microsoft.com/office/drawing/2014/main" id="{AC77C1C8-478A-7BA3-1C9C-756D8A7358DA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632924" y="2341647"/>
                <a:ext cx="670320" cy="43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3" name="Freihand 12">
                <a:extLst>
                  <a:ext uri="{FF2B5EF4-FFF2-40B4-BE49-F238E27FC236}">
                    <a16:creationId xmlns:a16="http://schemas.microsoft.com/office/drawing/2014/main" id="{ECE87CEA-19F7-63E3-F6A8-EA0C46FFA0C1}"/>
                  </a:ext>
                </a:extLst>
              </p14:cNvPr>
              <p14:cNvContentPartPr/>
              <p14:nvPr/>
            </p14:nvContentPartPr>
            <p14:xfrm>
              <a:off x="2889884" y="4076487"/>
              <a:ext cx="903600" cy="153360"/>
            </p14:xfrm>
          </p:contentPart>
        </mc:Choice>
        <mc:Fallback>
          <p:pic>
            <p:nvPicPr>
              <p:cNvPr id="13" name="Freihand 12">
                <a:extLst>
                  <a:ext uri="{FF2B5EF4-FFF2-40B4-BE49-F238E27FC236}">
                    <a16:creationId xmlns:a16="http://schemas.microsoft.com/office/drawing/2014/main" id="{ECE87CEA-19F7-63E3-F6A8-EA0C46FFA0C1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880884" y="4067847"/>
                <a:ext cx="921240" cy="17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5" name="Freihand 14">
                <a:extLst>
                  <a:ext uri="{FF2B5EF4-FFF2-40B4-BE49-F238E27FC236}">
                    <a16:creationId xmlns:a16="http://schemas.microsoft.com/office/drawing/2014/main" id="{C0BE5BBF-4D39-FDEC-7F12-FD5497C368EA}"/>
                  </a:ext>
                </a:extLst>
              </p14:cNvPr>
              <p14:cNvContentPartPr/>
              <p14:nvPr/>
            </p14:nvContentPartPr>
            <p14:xfrm>
              <a:off x="5723444" y="1872927"/>
              <a:ext cx="155520" cy="608400"/>
            </p14:xfrm>
          </p:contentPart>
        </mc:Choice>
        <mc:Fallback>
          <p:pic>
            <p:nvPicPr>
              <p:cNvPr id="15" name="Freihand 14">
                <a:extLst>
                  <a:ext uri="{FF2B5EF4-FFF2-40B4-BE49-F238E27FC236}">
                    <a16:creationId xmlns:a16="http://schemas.microsoft.com/office/drawing/2014/main" id="{C0BE5BBF-4D39-FDEC-7F12-FD5497C368EA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714444" y="1863927"/>
                <a:ext cx="173160" cy="62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7" name="Freihand 16">
                <a:extLst>
                  <a:ext uri="{FF2B5EF4-FFF2-40B4-BE49-F238E27FC236}">
                    <a16:creationId xmlns:a16="http://schemas.microsoft.com/office/drawing/2014/main" id="{2ADB39B6-A98A-F7EF-61B9-60562D73E225}"/>
                  </a:ext>
                </a:extLst>
              </p14:cNvPr>
              <p14:cNvContentPartPr/>
              <p14:nvPr/>
            </p14:nvContentPartPr>
            <p14:xfrm>
              <a:off x="7264604" y="2144727"/>
              <a:ext cx="878400" cy="765360"/>
            </p14:xfrm>
          </p:contentPart>
        </mc:Choice>
        <mc:Fallback>
          <p:pic>
            <p:nvPicPr>
              <p:cNvPr id="17" name="Freihand 16">
                <a:extLst>
                  <a:ext uri="{FF2B5EF4-FFF2-40B4-BE49-F238E27FC236}">
                    <a16:creationId xmlns:a16="http://schemas.microsoft.com/office/drawing/2014/main" id="{2ADB39B6-A98A-F7EF-61B9-60562D73E225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255964" y="2136087"/>
                <a:ext cx="896040" cy="78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8" name="Freihand 17">
                <a:extLst>
                  <a:ext uri="{FF2B5EF4-FFF2-40B4-BE49-F238E27FC236}">
                    <a16:creationId xmlns:a16="http://schemas.microsoft.com/office/drawing/2014/main" id="{590BC6E9-406D-444C-F432-861CF5124EB3}"/>
                  </a:ext>
                </a:extLst>
              </p14:cNvPr>
              <p14:cNvContentPartPr/>
              <p14:nvPr/>
            </p14:nvContentPartPr>
            <p14:xfrm>
              <a:off x="7713884" y="3797847"/>
              <a:ext cx="1739520" cy="38880"/>
            </p14:xfrm>
          </p:contentPart>
        </mc:Choice>
        <mc:Fallback>
          <p:pic>
            <p:nvPicPr>
              <p:cNvPr id="18" name="Freihand 17">
                <a:extLst>
                  <a:ext uri="{FF2B5EF4-FFF2-40B4-BE49-F238E27FC236}">
                    <a16:creationId xmlns:a16="http://schemas.microsoft.com/office/drawing/2014/main" id="{590BC6E9-406D-444C-F432-861CF5124EB3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705244" y="3789207"/>
                <a:ext cx="1757160" cy="56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12810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D7B3223-23B9-A0CD-D888-0638C51AF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de-DE" sz="4000" dirty="0">
                <a:solidFill>
                  <a:srgbClr val="FFFFFF"/>
                </a:solidFill>
              </a:rPr>
              <a:t>Einstieg: Was wisst ihr über das Herz?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D1C9612-11CA-0BC3-8B4C-DD0DD3F6F3D0}"/>
              </a:ext>
            </a:extLst>
          </p:cNvPr>
          <p:cNvSpPr/>
          <p:nvPr/>
        </p:nvSpPr>
        <p:spPr>
          <a:xfrm>
            <a:off x="4057650" y="2709817"/>
            <a:ext cx="3033486" cy="19884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C85677E-8EFB-A3E5-FE06-F4B991FC485E}"/>
              </a:ext>
            </a:extLst>
          </p:cNvPr>
          <p:cNvSpPr txBox="1"/>
          <p:nvPr/>
        </p:nvSpPr>
        <p:spPr>
          <a:xfrm>
            <a:off x="4965338" y="3297408"/>
            <a:ext cx="1985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solidFill>
                  <a:schemeClr val="bg1"/>
                </a:solidFill>
              </a:rPr>
              <a:t>Herz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A72E1A67-96E3-F2C5-DE61-824A2F9B55C7}"/>
                  </a:ext>
                </a:extLst>
              </p14:cNvPr>
              <p14:cNvContentPartPr/>
              <p14:nvPr/>
            </p14:nvContentPartPr>
            <p14:xfrm>
              <a:off x="7340564" y="4400127"/>
              <a:ext cx="965520" cy="576360"/>
            </p14:xfrm>
          </p:contentPart>
        </mc:Choice>
        <mc:Fallback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A72E1A67-96E3-F2C5-DE61-824A2F9B55C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331564" y="4391487"/>
                <a:ext cx="983160" cy="59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9" name="Freihand 8">
                <a:extLst>
                  <a:ext uri="{FF2B5EF4-FFF2-40B4-BE49-F238E27FC236}">
                    <a16:creationId xmlns:a16="http://schemas.microsoft.com/office/drawing/2014/main" id="{09B15CFA-94E1-86E8-B4B7-A62ED1E94311}"/>
                  </a:ext>
                </a:extLst>
              </p14:cNvPr>
              <p14:cNvContentPartPr/>
              <p14:nvPr/>
            </p14:nvContentPartPr>
            <p14:xfrm>
              <a:off x="6115844" y="4904127"/>
              <a:ext cx="51120" cy="976680"/>
            </p14:xfrm>
          </p:contentPart>
        </mc:Choice>
        <mc:Fallback>
          <p:pic>
            <p:nvPicPr>
              <p:cNvPr id="9" name="Freihand 8">
                <a:extLst>
                  <a:ext uri="{FF2B5EF4-FFF2-40B4-BE49-F238E27FC236}">
                    <a16:creationId xmlns:a16="http://schemas.microsoft.com/office/drawing/2014/main" id="{09B15CFA-94E1-86E8-B4B7-A62ED1E9431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106844" y="4895127"/>
                <a:ext cx="68760" cy="99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1" name="Freihand 10">
                <a:extLst>
                  <a:ext uri="{FF2B5EF4-FFF2-40B4-BE49-F238E27FC236}">
                    <a16:creationId xmlns:a16="http://schemas.microsoft.com/office/drawing/2014/main" id="{09094C1B-E904-76B4-A880-64276FB7C5AD}"/>
                  </a:ext>
                </a:extLst>
              </p14:cNvPr>
              <p14:cNvContentPartPr/>
              <p14:nvPr/>
            </p14:nvContentPartPr>
            <p14:xfrm>
              <a:off x="3674324" y="4863807"/>
              <a:ext cx="1403640" cy="723600"/>
            </p14:xfrm>
          </p:contentPart>
        </mc:Choice>
        <mc:Fallback>
          <p:pic>
            <p:nvPicPr>
              <p:cNvPr id="11" name="Freihand 10">
                <a:extLst>
                  <a:ext uri="{FF2B5EF4-FFF2-40B4-BE49-F238E27FC236}">
                    <a16:creationId xmlns:a16="http://schemas.microsoft.com/office/drawing/2014/main" id="{09094C1B-E904-76B4-A880-64276FB7C5AD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665684" y="4855167"/>
                <a:ext cx="1421280" cy="74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5" name="Freihand 14">
                <a:extLst>
                  <a:ext uri="{FF2B5EF4-FFF2-40B4-BE49-F238E27FC236}">
                    <a16:creationId xmlns:a16="http://schemas.microsoft.com/office/drawing/2014/main" id="{7303F69A-520B-B74C-373D-E10C679EF06C}"/>
                  </a:ext>
                </a:extLst>
              </p14:cNvPr>
              <p14:cNvContentPartPr/>
              <p14:nvPr/>
            </p14:nvContentPartPr>
            <p14:xfrm>
              <a:off x="3641564" y="2350287"/>
              <a:ext cx="652680" cy="419400"/>
            </p14:xfrm>
          </p:contentPart>
        </mc:Choice>
        <mc:Fallback>
          <p:pic>
            <p:nvPicPr>
              <p:cNvPr id="15" name="Freihand 14">
                <a:extLst>
                  <a:ext uri="{FF2B5EF4-FFF2-40B4-BE49-F238E27FC236}">
                    <a16:creationId xmlns:a16="http://schemas.microsoft.com/office/drawing/2014/main" id="{7303F69A-520B-B74C-373D-E10C679EF06C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632924" y="2341647"/>
                <a:ext cx="670320" cy="43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7" name="Freihand 16">
                <a:extLst>
                  <a:ext uri="{FF2B5EF4-FFF2-40B4-BE49-F238E27FC236}">
                    <a16:creationId xmlns:a16="http://schemas.microsoft.com/office/drawing/2014/main" id="{63E2B2FD-5EA6-0C8D-A494-0C518260A134}"/>
                  </a:ext>
                </a:extLst>
              </p14:cNvPr>
              <p14:cNvContentPartPr/>
              <p14:nvPr/>
            </p14:nvContentPartPr>
            <p14:xfrm>
              <a:off x="2889884" y="4076487"/>
              <a:ext cx="903600" cy="153360"/>
            </p14:xfrm>
          </p:contentPart>
        </mc:Choice>
        <mc:Fallback>
          <p:pic>
            <p:nvPicPr>
              <p:cNvPr id="17" name="Freihand 16">
                <a:extLst>
                  <a:ext uri="{FF2B5EF4-FFF2-40B4-BE49-F238E27FC236}">
                    <a16:creationId xmlns:a16="http://schemas.microsoft.com/office/drawing/2014/main" id="{63E2B2FD-5EA6-0C8D-A494-0C518260A134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880884" y="4067847"/>
                <a:ext cx="921240" cy="17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8" name="Freihand 17">
                <a:extLst>
                  <a:ext uri="{FF2B5EF4-FFF2-40B4-BE49-F238E27FC236}">
                    <a16:creationId xmlns:a16="http://schemas.microsoft.com/office/drawing/2014/main" id="{8A7CB8BB-A0CB-3FCD-AE2A-991B350846F5}"/>
                  </a:ext>
                </a:extLst>
              </p14:cNvPr>
              <p14:cNvContentPartPr/>
              <p14:nvPr/>
            </p14:nvContentPartPr>
            <p14:xfrm>
              <a:off x="5723444" y="1872927"/>
              <a:ext cx="155520" cy="608400"/>
            </p14:xfrm>
          </p:contentPart>
        </mc:Choice>
        <mc:Fallback>
          <p:pic>
            <p:nvPicPr>
              <p:cNvPr id="18" name="Freihand 17">
                <a:extLst>
                  <a:ext uri="{FF2B5EF4-FFF2-40B4-BE49-F238E27FC236}">
                    <a16:creationId xmlns:a16="http://schemas.microsoft.com/office/drawing/2014/main" id="{8A7CB8BB-A0CB-3FCD-AE2A-991B350846F5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714444" y="1863927"/>
                <a:ext cx="173160" cy="62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9" name="Freihand 18">
                <a:extLst>
                  <a:ext uri="{FF2B5EF4-FFF2-40B4-BE49-F238E27FC236}">
                    <a16:creationId xmlns:a16="http://schemas.microsoft.com/office/drawing/2014/main" id="{076D0185-A1D3-033A-C532-740FC45F1617}"/>
                  </a:ext>
                </a:extLst>
              </p14:cNvPr>
              <p14:cNvContentPartPr/>
              <p14:nvPr/>
            </p14:nvContentPartPr>
            <p14:xfrm>
              <a:off x="7264604" y="2144727"/>
              <a:ext cx="878400" cy="765360"/>
            </p14:xfrm>
          </p:contentPart>
        </mc:Choice>
        <mc:Fallback>
          <p:pic>
            <p:nvPicPr>
              <p:cNvPr id="19" name="Freihand 18">
                <a:extLst>
                  <a:ext uri="{FF2B5EF4-FFF2-40B4-BE49-F238E27FC236}">
                    <a16:creationId xmlns:a16="http://schemas.microsoft.com/office/drawing/2014/main" id="{076D0185-A1D3-033A-C532-740FC45F1617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255964" y="2136087"/>
                <a:ext cx="896040" cy="78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0" name="Freihand 19">
                <a:extLst>
                  <a:ext uri="{FF2B5EF4-FFF2-40B4-BE49-F238E27FC236}">
                    <a16:creationId xmlns:a16="http://schemas.microsoft.com/office/drawing/2014/main" id="{8FF7E498-D121-01DA-A380-43B04FDE408C}"/>
                  </a:ext>
                </a:extLst>
              </p14:cNvPr>
              <p14:cNvContentPartPr/>
              <p14:nvPr/>
            </p14:nvContentPartPr>
            <p14:xfrm>
              <a:off x="7713884" y="3797847"/>
              <a:ext cx="1739520" cy="38880"/>
            </p14:xfrm>
          </p:contentPart>
        </mc:Choice>
        <mc:Fallback>
          <p:pic>
            <p:nvPicPr>
              <p:cNvPr id="20" name="Freihand 19">
                <a:extLst>
                  <a:ext uri="{FF2B5EF4-FFF2-40B4-BE49-F238E27FC236}">
                    <a16:creationId xmlns:a16="http://schemas.microsoft.com/office/drawing/2014/main" id="{8FF7E498-D121-01DA-A380-43B04FDE408C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705244" y="3789207"/>
                <a:ext cx="1757160" cy="56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75581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CCCF601-B857-9C9D-80AB-DF1E4CCF3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de-DE" sz="4000">
                <a:solidFill>
                  <a:srgbClr val="FFFFFF"/>
                </a:solidFill>
              </a:rPr>
              <a:t>Lernziele </a:t>
            </a: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6F32C7DA-C2F4-5EB1-5746-1C69C62380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3381588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8709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AFE8227-C443-417B-BA91-520EB1EF4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fik 6" descr="Ein Bild, das Text, Screenshot enthält.&#10;&#10;Automatisch generierte Beschreibung">
            <a:extLst>
              <a:ext uri="{FF2B5EF4-FFF2-40B4-BE49-F238E27FC236}">
                <a16:creationId xmlns:a16="http://schemas.microsoft.com/office/drawing/2014/main" id="{3A12D608-8147-AD48-D4BB-D153CADE78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5" r="3681"/>
          <a:stretch/>
        </p:blipFill>
        <p:spPr>
          <a:xfrm>
            <a:off x="605994" y="669206"/>
            <a:ext cx="5864079" cy="4630628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87ABA6B-C91F-A349-CB2E-F6F426F6E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1345" y="749144"/>
            <a:ext cx="3979861" cy="473725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sz="2200" dirty="0" err="1"/>
              <a:t>Funktion</a:t>
            </a:r>
            <a:r>
              <a:rPr lang="en-US" sz="2200" dirty="0"/>
              <a:t>: </a:t>
            </a:r>
          </a:p>
          <a:p>
            <a:pPr lvl="1">
              <a:lnSpc>
                <a:spcPct val="120000"/>
              </a:lnSpc>
            </a:pPr>
            <a:r>
              <a:rPr lang="en-US" sz="1700" dirty="0" err="1"/>
              <a:t>Pumpe</a:t>
            </a:r>
            <a:endParaRPr lang="en-US" sz="1700" dirty="0"/>
          </a:p>
          <a:p>
            <a:pPr lvl="1">
              <a:lnSpc>
                <a:spcPct val="120000"/>
              </a:lnSpc>
            </a:pPr>
            <a:r>
              <a:rPr lang="en-US" sz="1700" dirty="0" err="1"/>
              <a:t>Versorgung</a:t>
            </a:r>
            <a:r>
              <a:rPr lang="en-US" sz="1700" dirty="0"/>
              <a:t> der </a:t>
            </a:r>
            <a:r>
              <a:rPr lang="en-US" sz="1700" dirty="0" err="1"/>
              <a:t>Organe</a:t>
            </a:r>
            <a:r>
              <a:rPr lang="en-US" sz="1700" dirty="0"/>
              <a:t> und </a:t>
            </a:r>
            <a:r>
              <a:rPr lang="en-US" sz="1700" dirty="0" err="1"/>
              <a:t>Gewebe</a:t>
            </a:r>
            <a:r>
              <a:rPr lang="en-US" sz="1700" dirty="0"/>
              <a:t> </a:t>
            </a:r>
            <a:r>
              <a:rPr lang="en-US" sz="1700" dirty="0" err="1"/>
              <a:t>mit</a:t>
            </a:r>
            <a:r>
              <a:rPr lang="en-US" sz="1700" dirty="0"/>
              <a:t> </a:t>
            </a:r>
            <a:r>
              <a:rPr lang="en-US" sz="1700" dirty="0" err="1"/>
              <a:t>Sauerstoff</a:t>
            </a:r>
            <a:r>
              <a:rPr lang="en-US" sz="1700" dirty="0"/>
              <a:t> und </a:t>
            </a:r>
            <a:r>
              <a:rPr lang="en-US" sz="1700" dirty="0" err="1"/>
              <a:t>Nährstoffen</a:t>
            </a:r>
            <a:endParaRPr lang="en-US" sz="1700" dirty="0"/>
          </a:p>
          <a:p>
            <a:pPr lvl="1">
              <a:lnSpc>
                <a:spcPct val="120000"/>
              </a:lnSpc>
            </a:pPr>
            <a:endParaRPr lang="en-US" sz="1700" dirty="0"/>
          </a:p>
          <a:p>
            <a:pPr>
              <a:lnSpc>
                <a:spcPct val="120000"/>
              </a:lnSpc>
            </a:pPr>
            <a:r>
              <a:rPr lang="en-US" sz="2200" dirty="0" err="1"/>
              <a:t>Grösse</a:t>
            </a:r>
            <a:r>
              <a:rPr lang="en-US" sz="2200" dirty="0"/>
              <a:t> &amp; </a:t>
            </a:r>
            <a:r>
              <a:rPr lang="en-US" sz="2200" dirty="0" err="1"/>
              <a:t>Gewicht</a:t>
            </a:r>
            <a:r>
              <a:rPr lang="en-US" sz="2200" dirty="0"/>
              <a:t>:</a:t>
            </a:r>
          </a:p>
          <a:p>
            <a:pPr lvl="1">
              <a:lnSpc>
                <a:spcPct val="120000"/>
              </a:lnSpc>
            </a:pPr>
            <a:r>
              <a:rPr lang="en-US" sz="1700" dirty="0" err="1"/>
              <a:t>Geschlossene</a:t>
            </a:r>
            <a:r>
              <a:rPr lang="en-US" sz="1700" dirty="0"/>
              <a:t> Faust</a:t>
            </a:r>
          </a:p>
          <a:p>
            <a:pPr lvl="1">
              <a:lnSpc>
                <a:spcPct val="120000"/>
              </a:lnSpc>
            </a:pPr>
            <a:r>
              <a:rPr lang="en-US" sz="1700" dirty="0"/>
              <a:t> ca. 310g </a:t>
            </a:r>
            <a:r>
              <a:rPr lang="en-US" sz="1700" dirty="0" err="1"/>
              <a:t>bei</a:t>
            </a:r>
            <a:r>
              <a:rPr lang="en-US" sz="1700" dirty="0"/>
              <a:t> </a:t>
            </a:r>
            <a:r>
              <a:rPr lang="en-US" sz="1700" dirty="0" err="1"/>
              <a:t>Männern</a:t>
            </a:r>
            <a:r>
              <a:rPr lang="en-US" sz="1700" dirty="0"/>
              <a:t>, ca. 225g </a:t>
            </a:r>
            <a:r>
              <a:rPr lang="en-US" sz="1700" dirty="0" err="1"/>
              <a:t>bei</a:t>
            </a:r>
            <a:r>
              <a:rPr lang="en-US" sz="1700" dirty="0"/>
              <a:t> Frauen</a:t>
            </a:r>
          </a:p>
          <a:p>
            <a:pPr>
              <a:lnSpc>
                <a:spcPct val="120000"/>
              </a:lnSpc>
            </a:pPr>
            <a:r>
              <a:rPr lang="en-US" sz="2200" dirty="0"/>
              <a:t>Lage: </a:t>
            </a:r>
          </a:p>
          <a:p>
            <a:pPr lvl="1">
              <a:lnSpc>
                <a:spcPct val="120000"/>
              </a:lnSpc>
            </a:pPr>
            <a:r>
              <a:rPr lang="en-US" sz="1700" dirty="0"/>
              <a:t>Hinter dem </a:t>
            </a:r>
            <a:r>
              <a:rPr lang="en-US" sz="1700" dirty="0" err="1"/>
              <a:t>Brustbein</a:t>
            </a:r>
            <a:r>
              <a:rPr lang="en-US" sz="1700" dirty="0"/>
              <a:t> </a:t>
            </a:r>
            <a:r>
              <a:rPr lang="en-US" sz="1700" dirty="0" err="1"/>
              <a:t>im</a:t>
            </a:r>
            <a:r>
              <a:rPr lang="en-US" sz="1700" dirty="0"/>
              <a:t> </a:t>
            </a:r>
            <a:r>
              <a:rPr lang="en-US" sz="1700" dirty="0" err="1"/>
              <a:t>Mittelfell</a:t>
            </a:r>
            <a:endParaRPr lang="en-US" sz="1700" dirty="0"/>
          </a:p>
          <a:p>
            <a:pPr lvl="1">
              <a:lnSpc>
                <a:spcPct val="120000"/>
              </a:lnSpc>
            </a:pPr>
            <a:r>
              <a:rPr lang="en-US" sz="1700" dirty="0"/>
              <a:t>Von </a:t>
            </a:r>
            <a:r>
              <a:rPr lang="en-US" sz="1700" dirty="0" err="1"/>
              <a:t>oben-hinten-rechts</a:t>
            </a:r>
            <a:r>
              <a:rPr lang="en-US" sz="1700" dirty="0"/>
              <a:t> </a:t>
            </a:r>
            <a:r>
              <a:rPr lang="en-US" sz="1700" dirty="0" err="1"/>
              <a:t>nach</a:t>
            </a:r>
            <a:r>
              <a:rPr lang="en-US" sz="1700" dirty="0"/>
              <a:t> </a:t>
            </a:r>
            <a:r>
              <a:rPr lang="en-US" sz="1700" dirty="0" err="1"/>
              <a:t>unten</a:t>
            </a:r>
            <a:r>
              <a:rPr lang="en-US" sz="1700" dirty="0"/>
              <a:t>-</a:t>
            </a:r>
            <a:r>
              <a:rPr lang="en-US" sz="1700" dirty="0" err="1"/>
              <a:t>vorne</a:t>
            </a:r>
            <a:r>
              <a:rPr lang="en-US" sz="1700" dirty="0"/>
              <a:t>-links</a:t>
            </a:r>
          </a:p>
          <a:p>
            <a:pPr lvl="1">
              <a:lnSpc>
                <a:spcPct val="120000"/>
              </a:lnSpc>
            </a:pPr>
            <a:r>
              <a:rPr lang="en-US" sz="1700" dirty="0" err="1"/>
              <a:t>Verdreht</a:t>
            </a:r>
            <a:endParaRPr lang="en-US" sz="1700" dirty="0"/>
          </a:p>
          <a:p>
            <a:pPr lvl="1"/>
            <a:endParaRPr lang="en-US" sz="16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07741FC-B544-4A6E-B831-6789D0423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6408741"/>
            <a:ext cx="12191998" cy="45720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F0BE7ED-7814-4273-B18A-F26CC038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6408742"/>
            <a:ext cx="8115300" cy="449258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269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3AFE8227-C443-417B-BA91-520EB1EF4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FA82114-4FBD-1439-ABBD-2AEFC3072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5292" y="1284795"/>
            <a:ext cx="2942813" cy="354026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err="1"/>
              <a:t>Herzbeutel</a:t>
            </a:r>
            <a:endParaRPr lang="en-US" sz="2000" dirty="0"/>
          </a:p>
          <a:p>
            <a:pPr lvl="1">
              <a:lnSpc>
                <a:spcPct val="150000"/>
              </a:lnSpc>
            </a:pPr>
            <a:r>
              <a:rPr lang="en-US" sz="1600" dirty="0" err="1"/>
              <a:t>verschlossen</a:t>
            </a:r>
            <a:endParaRPr lang="en-US" sz="1600" dirty="0"/>
          </a:p>
          <a:p>
            <a:pPr>
              <a:lnSpc>
                <a:spcPct val="150000"/>
              </a:lnSpc>
            </a:pPr>
            <a:r>
              <a:rPr lang="en-US" sz="2000" dirty="0" err="1"/>
              <a:t>Funktion</a:t>
            </a:r>
            <a:r>
              <a:rPr lang="en-US" sz="2000" dirty="0"/>
              <a:t>: (</a:t>
            </a:r>
            <a:r>
              <a:rPr lang="en-US" sz="2000" dirty="0" err="1"/>
              <a:t>Flüssigkeit</a:t>
            </a:r>
            <a:r>
              <a:rPr lang="en-US" sz="2000" dirty="0"/>
              <a:t>)</a:t>
            </a:r>
          </a:p>
          <a:p>
            <a:pPr lvl="1">
              <a:lnSpc>
                <a:spcPct val="150000"/>
              </a:lnSpc>
            </a:pPr>
            <a:r>
              <a:rPr lang="en-US" sz="1600" dirty="0" err="1"/>
              <a:t>Beweglichkeit</a:t>
            </a:r>
            <a:endParaRPr lang="en-US" sz="1600" dirty="0"/>
          </a:p>
          <a:p>
            <a:pPr lvl="1">
              <a:lnSpc>
                <a:spcPct val="150000"/>
              </a:lnSpc>
            </a:pPr>
            <a:r>
              <a:rPr lang="en-US" sz="1600" dirty="0" err="1"/>
              <a:t>Keine</a:t>
            </a:r>
            <a:r>
              <a:rPr lang="en-US" sz="1600" dirty="0"/>
              <a:t> </a:t>
            </a:r>
            <a:r>
              <a:rPr lang="en-US" sz="1600" dirty="0" err="1"/>
              <a:t>Reibung</a:t>
            </a:r>
            <a:endParaRPr lang="en-US" sz="16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07741FC-B544-4A6E-B831-6789D0423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6408741"/>
            <a:ext cx="12191998" cy="45720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5">
            <a:extLst>
              <a:ext uri="{FF2B5EF4-FFF2-40B4-BE49-F238E27FC236}">
                <a16:creationId xmlns:a16="http://schemas.microsoft.com/office/drawing/2014/main" id="{3F0BE7ED-7814-4273-B18A-F26CC038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6408742"/>
            <a:ext cx="8115300" cy="449258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fik 6" descr="Ein Bild, das Text enthält.&#10;&#10;Automatisch generierte Beschreibung">
            <a:extLst>
              <a:ext uri="{FF2B5EF4-FFF2-40B4-BE49-F238E27FC236}">
                <a16:creationId xmlns:a16="http://schemas.microsoft.com/office/drawing/2014/main" id="{F7CC8FAB-9B87-BFE0-192E-B4D8962A65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396" y="1442028"/>
            <a:ext cx="6286500" cy="322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990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7" name="Rectangle 46">
            <a:extLst>
              <a:ext uri="{FF2B5EF4-FFF2-40B4-BE49-F238E27FC236}">
                <a16:creationId xmlns:a16="http://schemas.microsoft.com/office/drawing/2014/main" id="{3AFE8227-C443-417B-BA91-520EB1EF4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615E866-76E8-EEF9-10FF-BA75AE035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8274" y="541997"/>
            <a:ext cx="3091607" cy="771257"/>
          </a:xfrm>
        </p:spPr>
        <p:txBody>
          <a:bodyPr anchor="b">
            <a:normAutofit/>
          </a:bodyPr>
          <a:lstStyle/>
          <a:p>
            <a:r>
              <a:rPr lang="de-DE" sz="4000" dirty="0"/>
              <a:t>Herzklappen</a:t>
            </a:r>
          </a:p>
        </p:txBody>
      </p:sp>
      <p:pic>
        <p:nvPicPr>
          <p:cNvPr id="7" name="Inhaltsplatzhalter 6" descr="Ein Bild, das Text, Screenshot enthält.&#10;&#10;Automatisch generierte Beschreibung">
            <a:extLst>
              <a:ext uri="{FF2B5EF4-FFF2-40B4-BE49-F238E27FC236}">
                <a16:creationId xmlns:a16="http://schemas.microsoft.com/office/drawing/2014/main" id="{F5CFB0C1-7903-C085-058F-872603E125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3" r="-1" b="-1"/>
          <a:stretch/>
        </p:blipFill>
        <p:spPr>
          <a:xfrm>
            <a:off x="1274638" y="751824"/>
            <a:ext cx="5998998" cy="4737168"/>
          </a:xfrm>
          <a:prstGeom prst="rect">
            <a:avLst/>
          </a:prstGeom>
        </p:spPr>
      </p:pic>
      <p:sp>
        <p:nvSpPr>
          <p:cNvPr id="58" name="Content Placeholder 17">
            <a:extLst>
              <a:ext uri="{FF2B5EF4-FFF2-40B4-BE49-F238E27FC236}">
                <a16:creationId xmlns:a16="http://schemas.microsoft.com/office/drawing/2014/main" id="{E4358773-B882-B0C3-6395-0935C0BA8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62559" y="1555546"/>
            <a:ext cx="2942813" cy="3540265"/>
          </a:xfrm>
        </p:spPr>
        <p:txBody>
          <a:bodyPr>
            <a:normAutofit fontScale="92500"/>
          </a:bodyPr>
          <a:lstStyle/>
          <a:p>
            <a:r>
              <a:rPr lang="en-US" sz="2000" dirty="0" err="1"/>
              <a:t>Allgemein</a:t>
            </a:r>
            <a:r>
              <a:rPr lang="en-US" sz="2000" dirty="0"/>
              <a:t>:</a:t>
            </a:r>
          </a:p>
          <a:p>
            <a:pPr lvl="1"/>
            <a:r>
              <a:rPr lang="en-US" sz="1600" dirty="0" err="1"/>
              <a:t>Ventile</a:t>
            </a:r>
            <a:endParaRPr lang="en-US" sz="1600" dirty="0"/>
          </a:p>
          <a:p>
            <a:pPr lvl="1"/>
            <a:r>
              <a:rPr lang="en-US" sz="1600" dirty="0"/>
              <a:t>Pro </a:t>
            </a:r>
            <a:r>
              <a:rPr lang="en-US" sz="1600" dirty="0" err="1"/>
              <a:t>Seite</a:t>
            </a:r>
            <a:r>
              <a:rPr lang="en-US" sz="1600" dirty="0"/>
              <a:t> </a:t>
            </a:r>
            <a:r>
              <a:rPr lang="en-US" sz="1600" dirty="0" err="1"/>
              <a:t>eine</a:t>
            </a:r>
            <a:r>
              <a:rPr lang="en-US" sz="1600" dirty="0"/>
              <a:t> </a:t>
            </a:r>
            <a:r>
              <a:rPr lang="en-US" sz="1600" dirty="0" err="1"/>
              <a:t>Segel</a:t>
            </a:r>
            <a:r>
              <a:rPr lang="en-US" sz="1600" dirty="0"/>
              <a:t>-&amp; </a:t>
            </a:r>
            <a:r>
              <a:rPr lang="en-US" sz="1600" dirty="0" err="1"/>
              <a:t>Taschenklappe</a:t>
            </a:r>
            <a:endParaRPr lang="en-US" sz="1600" dirty="0"/>
          </a:p>
          <a:p>
            <a:r>
              <a:rPr lang="en-US" sz="2000" dirty="0" err="1"/>
              <a:t>Funktion</a:t>
            </a:r>
            <a:r>
              <a:rPr lang="en-US" sz="2000" dirty="0"/>
              <a:t>: </a:t>
            </a:r>
          </a:p>
          <a:p>
            <a:pPr lvl="1"/>
            <a:r>
              <a:rPr lang="en-US" sz="1600" dirty="0" err="1"/>
              <a:t>öffnen</a:t>
            </a:r>
            <a:r>
              <a:rPr lang="en-US" sz="1600" dirty="0"/>
              <a:t> </a:t>
            </a:r>
            <a:r>
              <a:rPr lang="en-US" sz="1600" dirty="0" err="1"/>
              <a:t>sich</a:t>
            </a:r>
            <a:r>
              <a:rPr lang="en-US" sz="1600" dirty="0"/>
              <a:t> </a:t>
            </a:r>
            <a:r>
              <a:rPr lang="en-US" sz="1600" dirty="0" err="1"/>
              <a:t>nur</a:t>
            </a:r>
            <a:r>
              <a:rPr lang="en-US" sz="1600" dirty="0"/>
              <a:t> in </a:t>
            </a:r>
            <a:r>
              <a:rPr lang="en-US" sz="1600" dirty="0" err="1"/>
              <a:t>Richtung</a:t>
            </a:r>
            <a:r>
              <a:rPr lang="en-US" sz="1600" dirty="0"/>
              <a:t> </a:t>
            </a:r>
            <a:r>
              <a:rPr lang="en-US" sz="1600" dirty="0" err="1"/>
              <a:t>Blutfluss</a:t>
            </a:r>
            <a:r>
              <a:rPr lang="en-US" sz="1600" dirty="0"/>
              <a:t> </a:t>
            </a:r>
          </a:p>
          <a:p>
            <a:pPr lvl="1"/>
            <a:r>
              <a:rPr lang="en-US" sz="1600" dirty="0" err="1"/>
              <a:t>Rückfluss</a:t>
            </a:r>
            <a:r>
              <a:rPr lang="en-US" sz="1600" dirty="0"/>
              <a:t> </a:t>
            </a:r>
            <a:r>
              <a:rPr lang="en-US" sz="1600" dirty="0" err="1"/>
              <a:t>wird</a:t>
            </a:r>
            <a:r>
              <a:rPr lang="en-US" sz="1600" dirty="0"/>
              <a:t> </a:t>
            </a:r>
            <a:r>
              <a:rPr lang="en-US" sz="1600" dirty="0" err="1"/>
              <a:t>verhindert</a:t>
            </a:r>
            <a:endParaRPr lang="en-US" sz="2000" dirty="0"/>
          </a:p>
          <a:p>
            <a:r>
              <a:rPr lang="en-US" sz="2000" dirty="0" err="1"/>
              <a:t>Merkhilfe</a:t>
            </a:r>
            <a:r>
              <a:rPr lang="en-US" sz="2000" dirty="0"/>
              <a:t>: </a:t>
            </a:r>
          </a:p>
          <a:p>
            <a:pPr lvl="1"/>
            <a:r>
              <a:rPr lang="en-US" sz="1600" dirty="0" err="1"/>
              <a:t>Türe</a:t>
            </a:r>
            <a:r>
              <a:rPr lang="en-US" sz="1600" dirty="0"/>
              <a:t> </a:t>
            </a:r>
            <a:r>
              <a:rPr lang="en-US" sz="1600" dirty="0">
                <a:sym typeface="Wingdings" pitchFamily="2" charset="2"/>
              </a:rPr>
              <a:t> </a:t>
            </a:r>
            <a:r>
              <a:rPr lang="en-US" sz="1600" dirty="0" err="1">
                <a:sym typeface="Wingdings" pitchFamily="2" charset="2"/>
              </a:rPr>
              <a:t>Druck</a:t>
            </a:r>
            <a:r>
              <a:rPr lang="en-US" sz="1600" dirty="0">
                <a:sym typeface="Wingdings" pitchFamily="2" charset="2"/>
              </a:rPr>
              <a:t> in </a:t>
            </a:r>
            <a:r>
              <a:rPr lang="en-US" sz="1600" dirty="0" err="1">
                <a:sym typeface="Wingdings" pitchFamily="2" charset="2"/>
              </a:rPr>
              <a:t>entgegengesetzer</a:t>
            </a:r>
            <a:r>
              <a:rPr lang="en-US" sz="1600" dirty="0">
                <a:sym typeface="Wingdings" pitchFamily="2" charset="2"/>
              </a:rPr>
              <a:t> </a:t>
            </a:r>
            <a:r>
              <a:rPr lang="en-US" sz="1600" dirty="0" err="1">
                <a:sym typeface="Wingdings" pitchFamily="2" charset="2"/>
              </a:rPr>
              <a:t>Richtung</a:t>
            </a:r>
            <a:r>
              <a:rPr lang="en-US" sz="1600" dirty="0">
                <a:sym typeface="Wingdings" pitchFamily="2" charset="2"/>
              </a:rPr>
              <a:t> </a:t>
            </a:r>
            <a:r>
              <a:rPr lang="en-US" sz="1600" dirty="0" err="1">
                <a:sym typeface="Wingdings" pitchFamily="2" charset="2"/>
              </a:rPr>
              <a:t>schliesst</a:t>
            </a:r>
            <a:r>
              <a:rPr lang="en-US" sz="1600" dirty="0">
                <a:sym typeface="Wingdings" pitchFamily="2" charset="2"/>
              </a:rPr>
              <a:t> </a:t>
            </a:r>
            <a:r>
              <a:rPr lang="en-US" sz="1600" dirty="0" err="1">
                <a:sym typeface="Wingdings" pitchFamily="2" charset="2"/>
              </a:rPr>
              <a:t>Tür</a:t>
            </a:r>
            <a:r>
              <a:rPr lang="en-US" sz="1600" dirty="0">
                <a:sym typeface="Wingdings" pitchFamily="2" charset="2"/>
              </a:rPr>
              <a:t> </a:t>
            </a:r>
            <a:r>
              <a:rPr lang="en-US" sz="1600" dirty="0" err="1">
                <a:sym typeface="Wingdings" pitchFamily="2" charset="2"/>
              </a:rPr>
              <a:t>umso</a:t>
            </a:r>
            <a:r>
              <a:rPr lang="en-US" sz="1600" dirty="0">
                <a:sym typeface="Wingdings" pitchFamily="2" charset="2"/>
              </a:rPr>
              <a:t> fest</a:t>
            </a:r>
            <a:endParaRPr lang="en-US" sz="1600" dirty="0"/>
          </a:p>
        </p:txBody>
      </p:sp>
      <p:sp>
        <p:nvSpPr>
          <p:cNvPr id="59" name="Rectangle 48">
            <a:extLst>
              <a:ext uri="{FF2B5EF4-FFF2-40B4-BE49-F238E27FC236}">
                <a16:creationId xmlns:a16="http://schemas.microsoft.com/office/drawing/2014/main" id="{907741FC-B544-4A6E-B831-6789D0423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6408741"/>
            <a:ext cx="12191998" cy="45720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0">
            <a:extLst>
              <a:ext uri="{FF2B5EF4-FFF2-40B4-BE49-F238E27FC236}">
                <a16:creationId xmlns:a16="http://schemas.microsoft.com/office/drawing/2014/main" id="{3F0BE7ED-7814-4273-B18A-F26CC038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6408742"/>
            <a:ext cx="8115300" cy="449258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30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4" name="Rectangle 1030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9" name="Freeform: Shape 1038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D589CC2-B045-845C-97CD-74C790DB6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Pause (10min)</a:t>
            </a:r>
          </a:p>
        </p:txBody>
      </p:sp>
      <p:pic>
        <p:nvPicPr>
          <p:cNvPr id="1026" name="Picture 2" descr="Medizinische Herz - Gesundheitswesen und Medizin Symbole">
            <a:extLst>
              <a:ext uri="{FF2B5EF4-FFF2-40B4-BE49-F238E27FC236}">
                <a16:creationId xmlns:a16="http://schemas.microsoft.com/office/drawing/2014/main" id="{04DBA08C-6C5C-9687-5BA3-3F9C63883C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98637" y="1141076"/>
            <a:ext cx="4575847" cy="4575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0067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3687130-6E90-B5CB-02D1-B9659A2CA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de-DE" sz="4000">
                <a:solidFill>
                  <a:srgbClr val="FFFFFF"/>
                </a:solidFill>
              </a:rPr>
              <a:t>Einstieg: Hampelmänner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512B3AF-F061-4742-9134-7DF983D8A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Autofit/>
          </a:bodyPr>
          <a:lstStyle/>
          <a:p>
            <a:pPr>
              <a:lnSpc>
                <a:spcPct val="200000"/>
              </a:lnSpc>
            </a:pPr>
            <a:r>
              <a:rPr lang="de-DE" dirty="0"/>
              <a:t>Macht 20x ein Hampelmann.</a:t>
            </a:r>
          </a:p>
          <a:p>
            <a:pPr>
              <a:lnSpc>
                <a:spcPct val="200000"/>
              </a:lnSpc>
            </a:pPr>
            <a:r>
              <a:rPr lang="de-DE" dirty="0"/>
              <a:t>Was hat sich geändert?</a:t>
            </a:r>
          </a:p>
          <a:p>
            <a:pPr>
              <a:lnSpc>
                <a:spcPct val="200000"/>
              </a:lnSpc>
            </a:pPr>
            <a:endParaRPr lang="de-DE" dirty="0"/>
          </a:p>
          <a:p>
            <a:pPr marL="0" indent="0">
              <a:lnSpc>
                <a:spcPct val="200000"/>
              </a:lnSpc>
              <a:buNone/>
            </a:pPr>
            <a:r>
              <a:rPr lang="de-DE" dirty="0">
                <a:sym typeface="Wingdings" pitchFamily="2" charset="2"/>
              </a:rPr>
              <a:t> </a:t>
            </a:r>
            <a:r>
              <a:rPr lang="de-DE" dirty="0"/>
              <a:t>Wie entsteht ein Herzschlag?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304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34BB154-2364-4A3F-3805-AFA3DAF04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de-DE" sz="4000">
                <a:solidFill>
                  <a:srgbClr val="FFFFFF"/>
                </a:solidFill>
              </a:rPr>
              <a:t>Aufgabenblatt: Herzaktion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3FAC49-AACF-AE04-38C1-B63CD6042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>
              <a:lnSpc>
                <a:spcPct val="200000"/>
              </a:lnSpc>
            </a:pPr>
            <a:r>
              <a:rPr lang="de-D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Lest die Abschnitte </a:t>
            </a:r>
            <a:r>
              <a:rPr lang="de-DE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2.3.3 Herzaktion</a:t>
            </a:r>
            <a:r>
              <a:rPr lang="de-D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und </a:t>
            </a:r>
            <a:r>
              <a:rPr lang="de-DE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2.3.4 Zwei Herzkreisläufe</a:t>
            </a:r>
            <a:r>
              <a:rPr lang="de-D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eurem Lehrmittel durch. </a:t>
            </a:r>
          </a:p>
          <a:p>
            <a:pPr>
              <a:lnSpc>
                <a:spcPct val="200000"/>
              </a:lnSpc>
            </a:pPr>
            <a:r>
              <a:rPr lang="de-D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Setzt euch danach zu zweit zusammen und versucht die Fragen auf dem Aufgabenblatt zu beantworten.</a:t>
            </a:r>
          </a:p>
          <a:p>
            <a:pPr>
              <a:lnSpc>
                <a:spcPct val="200000"/>
              </a:lnSpc>
            </a:pPr>
            <a:r>
              <a:rPr lang="de-DE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Ihr habt dafür 25min Zeit.</a:t>
            </a:r>
          </a:p>
          <a:p>
            <a:pPr>
              <a:lnSpc>
                <a:spcPct val="200000"/>
              </a:lnSpc>
            </a:pPr>
            <a:r>
              <a:rPr lang="de-D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Danach könnt ihr eine kurze Pause machen. Um _______ Uhr geht es weiter.</a:t>
            </a:r>
            <a:endParaRPr lang="de-CH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033576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215</Words>
  <Application>Microsoft Macintosh PowerPoint</Application>
  <PresentationFormat>Breitbild</PresentationFormat>
  <Paragraphs>46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</vt:lpstr>
      <vt:lpstr>Vitalzeichen kontrollieren und Flüssigkeitsbilanz erstellen </vt:lpstr>
      <vt:lpstr>Einstieg: Was wisst ihr über das Herz?</vt:lpstr>
      <vt:lpstr>Lernziele </vt:lpstr>
      <vt:lpstr>PowerPoint-Präsentation</vt:lpstr>
      <vt:lpstr>PowerPoint-Präsentation</vt:lpstr>
      <vt:lpstr>Herzklappen</vt:lpstr>
      <vt:lpstr>Pause (10min)</vt:lpstr>
      <vt:lpstr>Einstieg: Hampelmänner</vt:lpstr>
      <vt:lpstr>Aufgabenblatt: Herzaktion</vt:lpstr>
      <vt:lpstr>Zusammenfassung und Abschluss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Vitalzeichen kontrollieren und Flüssigkeitsbilanz erstellen </dc:title>
  <dc:creator>Microsoft Office User</dc:creator>
  <cp:lastModifiedBy>Microsoft Office User</cp:lastModifiedBy>
  <cp:revision>4</cp:revision>
  <dcterms:created xsi:type="dcterms:W3CDTF">2024-04-16T16:41:46Z</dcterms:created>
  <dcterms:modified xsi:type="dcterms:W3CDTF">2024-04-16T17:39:52Z</dcterms:modified>
</cp:coreProperties>
</file>