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1" r:id="rId3"/>
    <p:sldId id="278" r:id="rId4"/>
    <p:sldId id="277" r:id="rId5"/>
    <p:sldId id="276" r:id="rId6"/>
    <p:sldId id="280" r:id="rId7"/>
    <p:sldId id="262" r:id="rId8"/>
    <p:sldId id="266" r:id="rId9"/>
    <p:sldId id="264" r:id="rId10"/>
    <p:sldId id="265" r:id="rId11"/>
    <p:sldId id="267" r:id="rId12"/>
    <p:sldId id="269" r:id="rId13"/>
    <p:sldId id="271" r:id="rId14"/>
    <p:sldId id="274" r:id="rId15"/>
    <p:sldId id="272" r:id="rId16"/>
    <p:sldId id="273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939" autoAdjust="0"/>
  </p:normalViewPr>
  <p:slideViewPr>
    <p:cSldViewPr snapToGrid="0">
      <p:cViewPr varScale="1">
        <p:scale>
          <a:sx n="51" d="100"/>
          <a:sy n="51" d="100"/>
        </p:scale>
        <p:origin x="12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7DB2B-0F09-4B70-A6F1-F490B10E10B6}" type="datetimeFigureOut">
              <a:rPr lang="de-CH" smtClean="0"/>
              <a:t>11.04.2024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F42E7-FDCC-4B1C-92DE-C785BA31CC30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993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Bild: https://www.isb.bayern.de/fileadmin/_processed_/5/8/csm_iStock-1263424631_1014c7785b.jpg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4418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Bild: https://t4.ftcdn.net/jpg/00/66/47/19/360_F_66471919_t6UVhUDDtgMxxTvcf6HjvnqXBpdPOm17.jpg</a:t>
            </a: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6169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3133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Bild: https://us.123rf.com/450wm/cherezoff/cherezoff1211/cherezoff121100046/16386677-wei%C3%9F-menschen-stand-in-der-n%C3%A4he-des-tv-und-h%C3%A4lt-die-fernbedienung-in-der-hand-isolated-render-auf.jpg 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87282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Bild: https://lehrerfortbildung-bw.de/st_digital/medienkompetenz/digipraes/discussion-1874791_960_720.jpg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2138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Bild: https://crefo-azubis.de/wp-content/uploads/2019/01/Figur-mit-Uhr.jpg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9534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Bild: data:image/jpeg;base64,/9j/4AAQSkZJRgABAQAAAQABAAD/2wCEAAkGBxMREhUTExIVFhMTFhcYGBgVEBcWFRgWFhgWFxYVFxcYHCogGR4lHhcYITEjJSkrLi8uFx8zODMuNygtLisBCgoKDg0OGxAQGyslICYrLS0vLi0tLS0tLS0vLTErLS4tLS8vLy0tLS0tLS0tLS0tLy4tLS0tLS0tKy0tLS0tLf/AABEIAKgBLAMBIgACEQEDEQH/xAAcAAEAAgMBAQEAAAAAAAAAAAAABQYDBAcBAgj/xABFEAACAQIEAwQFCQYEBQUAAAABAgADEQQSITEFBkETIlFxBzJhgZEUFSNCUqGxweFTYnKSk9EzNXSCY6Kys/AIFnN1o//EABoBAQADAQEBAAAAAAAAAAAAAAABAgMEBQb/xAAvEQACAgECBAMIAwADAAAAAAAAAQIRAyExBBJBUWFxkQUTIoGhscHwFDLRM1KC/9oADAMBAAIRAxEAPwDk0RE+kNhE+6VIttb3kD8TPqrRK66WOxuLnzXce+AYps4Hc+U1ps4EamStyVubsRE1NBERAEREAREQBERAEREAREQBERAEREARPm/jt5X+6T2H5XrVHKU2RsoFzmsoZgpVCwuFJDDcgSspxjrJ0NiDiZ8dg6lCoaVVClRd1O/uI0I9omCWTtWgIiIAiJ5APYiIAiIgCIiAWTnLkqlhaDYii72UqCjWYWZgujb6X63lFnbedaOfAYgeFMt70IYfhOdcI5FxOIppVDU0SoLrmY5svQ2A6zjx5Ph+JmWzoq89Jubncy0cf5Hq4SgaxqK4UgMFRhYHTNc7i9vjKtNYyUlaAm7gl7t/EzTUX0kmi2AHhLx3LRPqIiaFxPujQL5rW7ozG5tptefEU6hUhlJDDYg2IhgmOEcHWrSerUdkRXFNCiq12sXYkEi6qoF7EHviMXy3WW5Qdsq6ns75wOheke+vwI9sv/LHE8LVoU6AZNB9IjIihqjeuyqe6bnbrPnjHDkT1O2WpVIF+9UtaxuD64uQo0J2nhS9o5ocX7uaqLfVaUt3prXi9OlnRkeCHCubvnS+Tb2Xh4tN+RymZThmC5raG/nYW7xHhrv7DL1j6FOqHqV6YejTpFjXDAVc4UADtEAzFnKgLUBNj7JQhUbKFJ0BJt0uQAT9wntRmpq4tNd07Xr9ziw5lljzJNeZ5ERLmoiIgCIiAIiIAiIgHksfJ/MwwGYdlcPclkbK97AAMD3XXTbQ6nXaV2JTJjjkjyyWhDSapluxmLrY1+zpsMVSLHEGkKK06lKmjKXog5RluDkFib66dTh49wjDlwuGPZVTZjRq1CvdcXARnGW4Nxa+o8pW8LiWpsHRirKQQQfA3sfEeyST8d7Y2xVNaynYgCnUQeFNlG37puJwR4TLjy88JfClSSbT/wDSvkl51B1pzN0aY+SMWn+/vk/IjcTh3ptkqIyMOjCx/XznlHDs/qqT7tPjLDQu65aNRcXSGvyev3a6fwdfeh902aKgKAqlRbRWN2X90nqROyGXmdPf96PVfVdmyXCtv3/f3QhqHBWPrsB7BqfjJCjw2mv1b+1tZuRL2EkirY/Ddm5HTceX/mkYiqhC5VsQtj53Y/7tx3vd0kvxyhmTN1TX3HeQMstSjEREkgT7p4diLgafxfrPieWgHbsZhRVpvTcd11Kt5MLGfaU7AACwAAA8ANAJ+f8A5ZU/aVP6jf3j5ZU/a1P6jf3nD7jxMrO+4vCrVR6bi6upUj2EWM53V9GFT6uJU/xUmH3gyj/Lav7Wp/Ub+8zYetVbXtalv/kbX75aOKcdn9BuWOpyDi6V2slS3RHN/gwEhJl+VVP2lT+o395inVBNbv6GiVHsREsSIiIAU21Ghk3wzmetSsGJdV2uxDL17pBuPIaSEiVnCM1UlaDSejLRxfmGhUoCklNvpHz1TmCG6aUgCq2a12Oo6jzlbxLIbZA22ua2vhoukxxK48UcceWGiIjFRVJaCIiaEiIiAJ8+W/Tz6T6nqtYgjcEEeY1ElbguPMnBkw2H1pr2gCAMAAdbC5I3Jsx2O/lKbJLifHa+IULVYNYg3y2JIBAvbTqdhI2cvCQywxKOZpy61dfUNtyk+79Fsvor82IiJ0gTyezYweJVN6YY+JO3sgGuNZP8Hw2WncjV9dR06f8AntmqON22pj4/pPfnw/YH836SGWVG/jsCroQFAbcECxBG2s2U2F97Dff3yG+fD9gfzfpHz4fsD+b9JGpNomokL8+H7A/m/SPnw/YH836SKJtEy6Agg7EW+MqVRCpKncEj4SU+fD9gfzfpI7FVs7FrWv0koq3ZjiIlioiIgETAF9puLhB1JM2EQDYTPlZRRNWjherfCbYnsTRKiyVCIiCRERAEREAREQBERAERPaVNmIVVZmOwVSzHyA1MA8ibeP4XXoBDWovS7QEp2i5SwWwJynUbjcDeakJ3sBERAEREAREQBERAEREAREQBERAEREAREQBMNSuAbXjEVco9p2mheVciG6JWJ91aTIbMpUkA2ZSDY7GxnxLEiIiAJ9Uqeb6yj+I2/KfMyphyUZ7iykDfxv8ADbrv0hgydiPUzLcE9+/cIsNLzBVp5frKf4Tf8p5nOXL0BJ95AH5TyQSIiJJAlt5O5Ar8RpmstWnTpBil2DM+ZbXsosLa73lSnc/Qj/lzf6ip+CTm4zLLFi5o72Um2locX43gPk2IrUM2bsajJmtbNlO9r6T3CcHxFWm1WnQqvSQ5WZKZYA7201PtttfWXuhyRU4jxTFu10wq4mpnfYuQdadP2+J6ecvnNPMGH4NhFp0kXPlK0KI0Btu7dcovcnck+JmU+La5YQXNJpfa/X7Ec+yWp+e5aPRg1uK4b2tUH/5VJc+F8j4LGpTxeJxtR62LUVCA9Ol3mGqhbE6Hu79Jipck/NvE8FUp1GqUKlVkBcDOj9nUIUkWDAi5BsNjJnxeOcZQW9S9a/ewc00YvTz/AI2E/gq/9VKcvn6H505KpcSei1Wq9NaIcWQLds5Q+swNvV8Os5l6ROQBw9ErUajvRZsjCplzIxBKm6gAg2ttobeMz4LicfJHFevl4tkQkqSKLEk+X+XcTjnKYekWt6zE5aaeGZjt5C59ksmP9FWPpIXAo1SBcpTqNn8lDKA3xE7ZZ8cHyykkzRySKREMCCQQQQSCCLEEaEEHYgyycC5Ex2MQVaVILTYXVqr9mGHiosSR7bWlpzjBXJ15hutyty6+jPlahxE4lK2cGmtIoyNYqWNQHTY7DcdJBcZ5bxOCdBiqLKjOozKwKMLgsFcbG19DY+yd35U5Nw3DmqNQNQ9qFBzvm0XMRbT94zk4viVDF8L1ezXg0UnLTQ/O/EMP2VWpTvfs6jpe1r5GK3t0vadC9GHLOC4hh6y16d61Kr6y1GV+zdQV2NrXVxt0m1zb6MAiYnFjFk2FWsUNEanvPlDBtPC9pHehHH5MdUpdK1H/AJqZzD7meRkzrLgcsctVW1rz/IlK46Gzz/6OsNgcK+IpVavdZAKb5WBzsFsGsCNyeu05pO1+nLFZcHRp/tK4PuRGP4kTikvwU5zxc03erJxttaiIidZc8mV6BAa5F1IFr663/tPhWtrYHzF57XIubagbE7n2k9YYPmIiAIiYq7WUmAaeIqZm9nSYuzf6o0/OJ0P0ecKFXDO1h/jMPgqTnlKlZkz65+4b2ZRr6ghdF0IcZgRpY97PexPramVCe1HLHMxLMdyxJJ951nktw+OePGozlzNdaq/lbX7rZpGKiqW2vy1uvkIiJsSIiIAiIgCIiAJ3P0I/5c3+oqfgk4ZO5+hH/Lm/1FT8EnF7Q/4PmvyZ5di6Pj6SVUoF1FWoGZU+sQurNb37zinpqwJp44VSTlrUVIuSbFCVZR4DVTYfaM0+I8Yahx18Q7EijiipLNtSzGmVBOwCMdJ0f0q8NSomDrsO7QxdEOf+FVdFf3XyTjxw/jZYN6qS1+9fYovhabKfy56NKYpJieIVxQUlSqZkQgE3UVHfYn7I1HjedG5xb6Th3txyf9mvKZ6b8Jiqj4Ps6TvQVmzZEL5ahZLFgNu7ex85Z+f3yVOGf/Y0R8adVfzlMmWWRwnKV3zadEUlK9St+nn/AA8JfbPV66eqtjNnir/KuWhUZizLQpsWJuS1FwGJPX1TNH/1DL9BhT4VXHxS/wCUk+QcN2/LvZH69HFJ8XrASyny8Pjl2l+b/BPNojfxjDgvBi1EDtERO8Roa1UqpqN42LXt4KBKh6MOeMVWxy4evXNZKyvbNlurqpcFSoFgQCLbbSz8qcXw3HOGnDVmHa9mErJezhltlrID0uAwPQ6TDyN6L14dijiWxHbFVYUx2WTLm0LN3jc200tufdVThGGSOVfE2/P5Pp3IUtDX5p5RpVeNYUlR2ddHqVV6O2Hy7j97MgPjb2zN6VucK+BNGhhiKbVFLs+VWIUEKqqGBAub626SG47z/QHHMOwYHDYdXovUB7uatYO4PVVKoCfY3hLJ6SeRW4n2NWjWVKtMFbtco9NrMNV1uDt43MlSqWP32yXX5/ivoSpaqz65H4p888Pq08WiuQxpVLCwYZVZXAHqsLjbqtxI30U43EnF43D4jEVK3YWRe0csBkqVEJAO17CTPAuH0OA8Pdq9bMbmpUfbPUIAVKa+QAA8zKb6EuItiMdjarCzVV7QgG4BeqzEe68i4uGVxXw6V52tvkLWpSea6jfLMUpdyBiKwALsRYVG0te0+uTeIfJ8fhqvRaqhv4an0bfc1/dLpzf6N6wfGYw16YpXrVwoVi53fIdgPC9zOZeWh6ew9DPVxShlx8qd6U/Q2jUo0dP9O+KvXwtL7FN397sqj/oPxnMZYee+MnGYlaummHw40NxmNMVHHuZyP9sr0cLDkwxT7ffX8kw/qhERNywiIgCIiAJrY090ec2CZ0bAch4bs17cNUcgE/SMqgkahQpGnnM8uSMFqRLY5vw3l3FYgBqVB2U7MbKp8mYgH3TqPI/CK2Fw5p1VTMajNpUGxC76b6GWDC4ZaaLTQWRFCqPBVFgJktOKWZyKcpw2IieiaCIiAIiIAiIgCImvWxAXQamG6BmZrby48l+k75toHDjC9qpqM+ft8h71tAuQ+G95zupULbmeTDLGOSPLJWjOT5tCR5j4l8rxNevlKitUZwpNyoY7XG8v2N9KqYjh5wdbCuztQFNqgqLYuFAFQAj7QDTmETOeGEkk+mxRxR0LhPpfx9GmtNlo1soAD1FbOQBbvFWGY+2aHM/pJxePWiGSlSNCstZGphswqICFPeJGl77dJTIkfx8Slzcqv9+Q5ETPHeacZjVVMTiDVVGzKCiLZiLXuqjpNng/PGPwlEUKGIyUlzEL2dNrZiWbVlJ3JldiX93CuWlXYmkZMLXekwem7I67MjFWHkRrJfHc3Y+snZ1MZXZDoVNQgEeBtYn3yEiWcU3bQ5UeSwcG524hhEFOhinWmNkYK6r7FDg5R7BpICIlFS0krFJkjxnjuJxjBsTXqVSNszd0fwqLKvuElOQubm4XXNUUxUSouSombKbXBDKbbjXzv03laiVlCMo8rWg5VVHXObfS/SxOFq4ehhqgashQtVZQFVhZiApOY222/KUPkmlRrY2hSxVRUolu8XbKDYd1M3TMbC8r88lYYY44uMNLIqtjpnpT4Lg8JWpLhGRSyNnpLULMpuCjm5Nrgke6UqRE2KOKI0Oo++a4rjFRk78TSMujN+J8KwIuJ9zYuIiIAiIgHk+sVxCsF0r1dP8AjP8A3nkx1FuCPGQ1aD2MHzpX/b1v6z/3nnzpX/b1v6z/AN5qxMqRlRLRPJYMBw5AisVuxAOuu/gJs3RslZX7xeW9UA2AHumtxKkDSc2FwpO2ugv+UjmJ5StRJepy5VtdSjsMuZA+VlZhcL37BjodidjI/DU1WplqgjK1mB0AINiGtqPcCZWOSM1cXfkRKLi6lo9H67epgnkMR0vb22B99poYivm0G34yzdFW6Puvib6L8ZrREzbsoIiJBAiIgCbeH4ZXqI1RKNR6a+s602Ki2+oHSak7DypT7XB0qirlFGnQQO1RkagyNaoyUwp7QVDc3B1vY2nJxnFfx4KdXrW9dG/sjTFCE5cs5qCpu34V4rpb3uk6TdI55wjhlCtha7E1PlKugpKoGQggk38dje21h4zHwjhNNqtNaz5abOge1gApYBjc7adek6FxNaS1Bkw1+1qBVyqFVbt3ASNrX+6aPGaKUKaVwE7QkaGkcrhlzAgEmwI1B0OhuBM+B4yedc0cUmpOou1Se1aW1HmW7jpdtNW14s+Myy1jov3/AHwMvG+XqLYZj2QR6aFiEw3ZmjUDqqUg4H0wYFrk5ts15z6rw4dCQfbOu18aWSmrMMtNSFu/Rjm/O3kBITmLhdOpSauPXVc2YMMpUM3dNjcnQ9LXIF9Z5vsb2spSWHJBtN/2u2m0tGu19b+XRISz5L9zbpNvyS13fTtu/ouZV8Kyb6jxEwS0YDAPXJCAGwuSSAoB0FyfHwkXxThrU2YFcrL6y6H23FtD46T6fJCKk4xeq3V6pd63N+H43m0yKvHp+/TyIuIiYneeqpJsNzMmJphTpqp2Pj4/fMRn3WqFmLHc7wD4iIgH1TqFTpJCjVDefhI2eqxBuJKdEp0SsTBQrZvOZ5qnZoInhMluF8tYnEWK08iEgdpVYU6eu1mb1v8AaDIlJRVsPRWyKibmOZkvRdArUndW9huAbDoe7qeunhNOSgaGLp2N+h/GYJJVEzCxkdURgbTOSKSWpO4TAPV2sB4nb9ZZkWwA8Baa3C6BSmAwsbkn3mbcls3So8n3TUFgCLgkAg7EE7T5gG2vUQSWXjVIUMxY5kp9o7Z1DC6nOiKw0BB2NtqpnKmYkksbsSST4k6k/GXHGu1ZXDsT2mXMb/Ztb2D1V/lEqXEOGVlUkLcDcggm3lOP2fhycPgWPK02u3r2W7be3+vGXM8k8s95O/ktEvkv8tkZia99Bt+MwRE6W7KCIiCBERAEREAnOSuHUcTjKVGvfs2zXCm1yASASNgT5eYnWqlBEc0qWlOwWw/cHqgdbEaDxnHuA1DTbtV9ZWFvdqR79p0XG4quyI2GVGDrqzkC17ZRqRqddPZPn/bfB5cuXCk1UrXxSqKatu305o13unoeZxORzn7qMbafS23psjcxjLSHas1kuPrZgrAKQVIGvra2GjAjpK7zNxmliFyr2fdysuWmVu1rOzdMx8vCZOLUsRjG7R6qKlgEFSplDFFVWKgA6ZtMzWFydb3lYxFBqbMjgqyEqwPQjQiej7M9k48bWaUmpaPlVJJKqT0dyWzprqt/ifDJtbbCpWZrBiSFFhc3sPAST4NjG7tFlzUBU7RgKZaxCsAzAbqDYkHcAyKRCxCqCSTYAC5JOwAG8u/JeLfCmrh6tLI1RCyGohF2FhlI+tpc6eDDrPX43I8WBuMeZrVRuuurVJ7Jt0lb82MMYuXxOl3q14epK4PDZK7Mi9ymAKxQi5uganZ0CjMuZjcD1agBlY4twc1j21Fg2fL3dAAMoCgFdgABoZbsFhGSm9FVYpVCly1tdAPE3uoA3Olh0mSnwwgWFgPAKJ8rLiuOhxDy4oO9FTUeVpb27t3LVU9FUebt0ywzyRXLF7a338O6o49zDwpsPU1Uqj6rmIJNrZtvaZFTqnPXAqlXD3RC702DALqxBBDADfwPunK2QgkEEEaEEWIPgQdp63A58mbCnljyyTaa19de/fZu68PSwSlyJTWq0ERE7DYREQBERAPugrFlCi7EgADckmwEumC5UbMFxFQU2Jt2VIdrXzfZspyqfM+6UlTbUaEbHwPQztPCMNRxVOjjs1TPVUFhTbKBXp2FQ5h3hc2bS3rb6zzvanHS4PB71NJdW1ddtPPTZnbwOPFkyOOVvbSur7P9XmiCwFKmiMcNh71qZBD1R2tUi9iVGXKhuRsDufCZuJYc1Mhr1WpuF7+eqarsbmxSmvqC2liRtLumDSkLIqCmV75XTRh3leo2pNr7mULtKWHSpSbEK1N2B+jVXLhCcrLUOi33NrzzeB9r8VmTjgxtyTfxtflPla6b6f8AU8/21wannTwxfK1/VtumurvVXp17kdz5hgalLFISUxVMEsQATWpfR1bgE2JsrWv9aVmT3GuOpVojD06eWmlQ1ASSWzkBWNz4gbAASBn0XDLIsUVl/tWtbGuNSUEp71qJ5PYm5ck/nt/sL8THz2/2F+JkZEiibZJ/Pb/YX4mPnt/sL8TIyIoWyQrcfZRfIvxM1v8A3PU/Zp8TIjFVLn2CYZRvXQo5u9ABERKlBERAEREASZ4fy89QZnOQHYWu3w6T45bwgqVbnVaYvb94+r+Z90uElI0hBPVlbr4EUDlUkg63Nr+HTylk5DWq9dqaWKmm1y2oRvVRgBqTd7ZRvmIOl5F8ap+q3mPzH5zLypxg4TEI/wBRiq1B+6WUlgRsVtcH2TTicc8vBzhjScnF1ffp9rXieNlaxcZbbStO1o6roy61cEcJSqrUqVGK0qlyoGaqjOC1FgykqcxY5hqBfQ6SqngGLxjtWNNafaG/eOUAbAAamwAA18J0Htu1YuR3QSF66XOpJ1J1vf8AsJkni+zONzvD7ydNydp1WnkklvqvCjeHCY8ivXl6d66X+KrQoWC5cxOFqrVK51UOD2T/AElnpvTJUNa5Ge48pd6OEVTfuGzd0ohVVuiKQoJJF8gJ131maJtnrPNTyJNpV9bWm2n58juwx91jeKL+Fu6dPVeNXul6aUIiJBYSB5o5VpY1SbBKwHdqAfAP9ofeOknokptO0DnGB5So0lzVlu6hGY1XIpA6Z1Ap94gEgXNwZTeO4LsK9SmPVDXS/wBhwHT/AJWE7u2GRiWYDMUKBgoLANcGxO2jE6TlHpEpKtWnpaoEKsuYvZFINNsxAzXzPtewAkcPxGR5pYpxfVqXSnqlp21W97aa265a54uGzirWrqS3fX+2j9aKjERPQAiIgCWnljnOpgqFSiFDBnDrmAOVrWa19NdOh2lWiUyY4ZI8s0muz1RKbTtFhxvNWIxLfSVDboA2g8vD3WmoTImSNCpmF+vWbQdKi0WZYiJcsIiIAiIgCYcQ+VT90RIlsQ9iPiImRmIiIAiIgCSvL/DRWcl/US1x4k7DyiJKLRVtFupUlUWVQB7AB+E+55Ek6GfFfDdqMg3awH8XSWvg3LNGgozItSp9ZmF9fBQdAPviJhnyyS5U9DnnihKam1rsTKi209iJyVRCEREEiIiAIiIAkTzRwRMZQamQM4BNNraq/T3HYiIi61G5w4jxFj1Ht8IiJ6BVCIiAIiIAmbCPZrdD+MRJW46khERNTUREQD//2Q==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52840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Bild: https://static.vecteezy.com/system/resources/previews/006/489/078/original/tool-engineer-cartoon-illustrations-vector.jpg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44460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2926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643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1047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8438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8022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0691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Bild: https://t4.ftcdn.net/jpg/00/89/75/09/360_F_89750919_1KjewMf2oWxZmV5DgPor3cf2tilJvTIm.jpg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7092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Bild: https://t4.ftcdn.net/jpg/02/02/05/13/360_F_202051383_0wFV7roBOp00y7Cota07rQH9ssraVtPL.jpg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F42E7-FDCC-4B1C-92DE-C785BA31CC30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180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5C8EB-C8F1-BF33-5D5B-84A64B3099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3F302-E310-36DD-E63E-6C7D43805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C91FD-505E-7A44-31C3-CF57D1544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E2F-2949-4E15-84D2-458A779DBC2E}" type="datetimeFigureOut">
              <a:rPr lang="de-CH" smtClean="0"/>
              <a:t>11.04.2024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DDF22-4D69-8BD5-18A6-45E44CCD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FA90F-9C54-D51B-E638-1FCDB88D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731-DD5A-4580-8CD6-511E39B0A9A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788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BD3B2-A944-4033-D99D-101DFCD3E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C66AF-B4CD-A574-3C50-14B83D183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38C4B-7D6A-EFE2-F4B0-80A7D274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E2F-2949-4E15-84D2-458A779DBC2E}" type="datetimeFigureOut">
              <a:rPr lang="de-CH" smtClean="0"/>
              <a:t>11.04.2024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F7CB6-7096-59EA-3AAF-26666FE3E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50F22-E804-1E0F-5D40-C553DBA68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731-DD5A-4580-8CD6-511E39B0A9A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34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165C34-DC2D-64AC-91F3-C29475208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F3870-BA1E-0CF3-9851-15F892280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05030-0F03-1DF3-443C-B5AC5D0C5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E2F-2949-4E15-84D2-458A779DBC2E}" type="datetimeFigureOut">
              <a:rPr lang="de-CH" smtClean="0"/>
              <a:t>11.04.2024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081B8-DEE7-9111-C6DC-5275F5FFA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07A37-6DFD-D598-8ECC-BC9640FD4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731-DD5A-4580-8CD6-511E39B0A9A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049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BC48F-C6F0-E8C6-AD69-B9F88A409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9085B-D6EE-A84E-26F5-E54536667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004A2-CDC6-0934-4AFA-E8FD25B1F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E2F-2949-4E15-84D2-458A779DBC2E}" type="datetimeFigureOut">
              <a:rPr lang="de-CH" smtClean="0"/>
              <a:t>11.04.2024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69BF7-9812-13C5-C2CA-0E63CD85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E9101-4B90-6523-F826-C0DA3673E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731-DD5A-4580-8CD6-511E39B0A9A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009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8E152-5B85-A917-1789-B62691120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562C0-FBA0-25F0-A7FB-78D6013FB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0D561-43C3-A31F-BAC3-6D3E93869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E2F-2949-4E15-84D2-458A779DBC2E}" type="datetimeFigureOut">
              <a:rPr lang="de-CH" smtClean="0"/>
              <a:t>11.04.2024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4D5A1-F811-1357-FAEF-B89C6321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98F16-6320-9BB4-3C54-C2F2D485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731-DD5A-4580-8CD6-511E39B0A9A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859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4766-37C9-25B9-2F01-FE7C08FD6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169DB-BE83-CE68-23B3-DED69821C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CA3C4-ED44-EF47-FBEA-86917EDD2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C91C0-A619-D73D-6744-A2827A89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E2F-2949-4E15-84D2-458A779DBC2E}" type="datetimeFigureOut">
              <a:rPr lang="de-CH" smtClean="0"/>
              <a:t>11.04.2024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0DCE7-2B8F-C9A3-454F-0479A660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21E97-DE78-3F71-BBF5-4536EAA4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731-DD5A-4580-8CD6-511E39B0A9A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061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F5D20-2776-465A-74E2-EB4FDA22A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663EC-7942-26C4-6CA3-BF1025AD4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2700C-9FFC-082C-DBC9-453A3AC10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4DF752-F2D1-50E7-B2D0-9692C91E1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847EED-0C09-EEAC-E725-848E2E52BA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3F27D4-FE55-1B76-EBA5-584380693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E2F-2949-4E15-84D2-458A779DBC2E}" type="datetimeFigureOut">
              <a:rPr lang="de-CH" smtClean="0"/>
              <a:t>11.04.2024</a:t>
            </a:fld>
            <a:endParaRPr lang="de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A7C746-170E-9961-0305-7BFD6A90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5C426E-8ADA-ADE8-755C-6BD68F3B8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731-DD5A-4580-8CD6-511E39B0A9A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488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91EC4-3372-3DE5-31B6-8103C389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223274-AA3B-EDF7-9183-A34CE547B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E2F-2949-4E15-84D2-458A779DBC2E}" type="datetimeFigureOut">
              <a:rPr lang="de-CH" smtClean="0"/>
              <a:t>11.04.2024</a:t>
            </a:fld>
            <a:endParaRPr lang="de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0D637-8ACA-C6A2-2DC6-D1D9CC802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24EF9-4CAC-3FC1-4F81-10ADE099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731-DD5A-4580-8CD6-511E39B0A9A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55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FAB6F-14DC-F766-46BE-8CA63177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E2F-2949-4E15-84D2-458A779DBC2E}" type="datetimeFigureOut">
              <a:rPr lang="de-CH" smtClean="0"/>
              <a:t>11.04.2024</a:t>
            </a:fld>
            <a:endParaRPr lang="de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83778F-0336-AF21-2403-5F287E329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43EDB-FC1B-8626-704A-4D1D533D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731-DD5A-4580-8CD6-511E39B0A9A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275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D0EB5-6EBD-F990-36D3-805FECC11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82AF5-88A6-3BC0-2E2C-D59061571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EC61A-BFE9-7EA6-7F67-0F29367EC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9ADF9-E081-3F32-B93F-BEDEE6BEF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E2F-2949-4E15-84D2-458A779DBC2E}" type="datetimeFigureOut">
              <a:rPr lang="de-CH" smtClean="0"/>
              <a:t>11.04.2024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B553A-FC5E-051B-1508-1A16D89A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63E11-FCE6-9395-A78A-25D7BC78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731-DD5A-4580-8CD6-511E39B0A9A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13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BF88B-2CCC-5C1C-FA4C-8A95F8CE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104935-096F-061B-5146-91AF952377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78ACB-246E-A87E-764D-C9D3F0173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A8F3C-549E-A66B-1BD1-CB9ECA329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E2F-2949-4E15-84D2-458A779DBC2E}" type="datetimeFigureOut">
              <a:rPr lang="de-CH" smtClean="0"/>
              <a:t>11.04.2024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CBC03-30B1-A4DF-64A1-2357958D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88BF4-5F46-EE30-5396-29A5D373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731-DD5A-4580-8CD6-511E39B0A9A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175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814E8-7F56-1B70-4B69-52A61C349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EA2B1-D23E-E6F6-A38C-F2F1F7BC3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09427-269F-A16D-0AD2-A4B9BB5B0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895E2F-2949-4E15-84D2-458A779DBC2E}" type="datetimeFigureOut">
              <a:rPr lang="de-CH" smtClean="0"/>
              <a:t>11.04.2024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F8254-8F13-F939-EA23-14396B1C4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A1DC4-93BB-8792-6622-BF1EC3D55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36B731-DD5A-4580-8CD6-511E39B0A9A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452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mputer and a book&#10;&#10;Description automatically generated">
            <a:extLst>
              <a:ext uri="{FF2B5EF4-FFF2-40B4-BE49-F238E27FC236}">
                <a16:creationId xmlns:a16="http://schemas.microsoft.com/office/drawing/2014/main" id="{48CB08B9-FC31-E4F3-23BA-296B418537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D35218-B616-DC40-AF8F-94272EACEDC2}"/>
              </a:ext>
            </a:extLst>
          </p:cNvPr>
          <p:cNvSpPr txBox="1"/>
          <p:nvPr/>
        </p:nvSpPr>
        <p:spPr>
          <a:xfrm>
            <a:off x="523875" y="531724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Präsentation zur Lektion BFS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406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hand writing on a chalkboard&#10;&#10;Description automatically generated">
            <a:extLst>
              <a:ext uri="{FF2B5EF4-FFF2-40B4-BE49-F238E27FC236}">
                <a16:creationId xmlns:a16="http://schemas.microsoft.com/office/drawing/2014/main" id="{6F0D03FD-8AE3-727E-A579-9E5115BAA1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74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oon and stars in the sky&#10;&#10;Description automatically generated">
            <a:extLst>
              <a:ext uri="{FF2B5EF4-FFF2-40B4-BE49-F238E27FC236}">
                <a16:creationId xmlns:a16="http://schemas.microsoft.com/office/drawing/2014/main" id="{7153546B-9049-AE5A-1CB6-D69977E48D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362C6A9-A706-5AB2-18D9-CA153A259C8D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3FB3D49-649D-3734-5A10-1A8D0DA1B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349636"/>
              </p:ext>
            </p:extLst>
          </p:nvPr>
        </p:nvGraphicFramePr>
        <p:xfrm>
          <a:off x="689610" y="1798240"/>
          <a:ext cx="9114790" cy="3396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1641027383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3413375255"/>
                    </a:ext>
                  </a:extLst>
                </a:gridCol>
                <a:gridCol w="2932430">
                  <a:extLst>
                    <a:ext uri="{9D8B030D-6E8A-4147-A177-3AD203B41FA5}">
                      <a16:colId xmlns:a16="http://schemas.microsoft.com/office/drawing/2014/main" val="3667146827"/>
                    </a:ext>
                  </a:extLst>
                </a:gridCol>
                <a:gridCol w="2700655">
                  <a:extLst>
                    <a:ext uri="{9D8B030D-6E8A-4147-A177-3AD203B41FA5}">
                      <a16:colId xmlns:a16="http://schemas.microsoft.com/office/drawing/2014/main" val="319654023"/>
                    </a:ext>
                  </a:extLst>
                </a:gridCol>
                <a:gridCol w="1169670">
                  <a:extLst>
                    <a:ext uri="{9D8B030D-6E8A-4147-A177-3AD203B41FA5}">
                      <a16:colId xmlns:a16="http://schemas.microsoft.com/office/drawing/2014/main" val="3608644479"/>
                    </a:ext>
                  </a:extLst>
                </a:gridCol>
                <a:gridCol w="1557020">
                  <a:extLst>
                    <a:ext uri="{9D8B030D-6E8A-4147-A177-3AD203B41FA5}">
                      <a16:colId xmlns:a16="http://schemas.microsoft.com/office/drawing/2014/main" val="2265889873"/>
                    </a:ext>
                  </a:extLst>
                </a:gridCol>
              </a:tblGrid>
              <a:tr h="208280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Zeit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Ablauf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Ablauf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Sozialform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Material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432654"/>
                  </a:ext>
                </a:extLst>
              </a:tr>
              <a:tr h="79819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Einstieg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10’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5’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Einstiegsvideo zum Thema Schlafstörungen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Zusammentragen der Ergebnisse der verschiedenen Gruppen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Anweisung: Definition Schlafstörungen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Einteilung in 5 Gruppen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Post-it verteilen, die Lernenden kleben anschliessend Post-it zu ihrer Frage an die Tafel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Einzelarbeit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Gruppenarbeit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Ca. 4er Gruppen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Video (auf PP)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Post-it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Stifte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Wandtafel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5038874"/>
                  </a:ext>
                </a:extLst>
              </a:tr>
              <a:tr h="79819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Hauptteil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15’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Powerpointpräsentation durch LP + Fragen beantworten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Einführung zum Thema Schlafstörungen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Frontalunterricht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PP Präsentation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9172589"/>
                  </a:ext>
                </a:extLst>
              </a:tr>
              <a:tr h="79819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>
                          <a:effectLst/>
                        </a:rPr>
                        <a:t>Ausklang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 5’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CH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CH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10’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 Puffer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CH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CH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Kahoot 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Wichtigste Erkennnisse der heutigen Lektion sammeln, falls mehr Zeit übrig: eine Zusammenfassung des heutigen Themas erstellen.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Repetition der beiden Lektionen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CH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CH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Plenum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CH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CH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100" dirty="0">
                          <a:effectLst/>
                        </a:rPr>
                        <a:t>Laptop/Handy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73957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486C84F-B847-F8AC-2746-3844227610F0}"/>
              </a:ext>
            </a:extLst>
          </p:cNvPr>
          <p:cNvSpPr txBox="1"/>
          <p:nvPr/>
        </p:nvSpPr>
        <p:spPr>
          <a:xfrm>
            <a:off x="4840078" y="540000"/>
            <a:ext cx="25118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4400" b="1" dirty="0"/>
              <a:t>Lektion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208D6-E1B4-D0C7-D023-176855BF7E3D}"/>
              </a:ext>
            </a:extLst>
          </p:cNvPr>
          <p:cNvSpPr txBox="1"/>
          <p:nvPr/>
        </p:nvSpPr>
        <p:spPr>
          <a:xfrm>
            <a:off x="10036809" y="3587618"/>
            <a:ext cx="133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Informieren</a:t>
            </a:r>
            <a:endParaRPr lang="de-C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10FC1F-A913-6B38-5539-B86574AB0694}"/>
              </a:ext>
            </a:extLst>
          </p:cNvPr>
          <p:cNvSpPr txBox="1"/>
          <p:nvPr/>
        </p:nvSpPr>
        <p:spPr>
          <a:xfrm>
            <a:off x="10036809" y="2249899"/>
            <a:ext cx="1330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Vorwissen aktivieren</a:t>
            </a:r>
            <a:endParaRPr lang="de-CH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3E80B5-5FEF-1358-584E-74FBDC8E6F84}"/>
              </a:ext>
            </a:extLst>
          </p:cNvPr>
          <p:cNvSpPr txBox="1"/>
          <p:nvPr/>
        </p:nvSpPr>
        <p:spPr>
          <a:xfrm>
            <a:off x="10042131" y="4000882"/>
            <a:ext cx="1330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Verarbeiten</a:t>
            </a:r>
            <a:endParaRPr lang="de-CH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0219EF-4DD9-4007-00FF-1B78469E7E03}"/>
              </a:ext>
            </a:extLst>
          </p:cNvPr>
          <p:cNvSpPr txBox="1"/>
          <p:nvPr/>
        </p:nvSpPr>
        <p:spPr>
          <a:xfrm>
            <a:off x="10036809" y="4419201"/>
            <a:ext cx="1244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Auswerten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5093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moon and stars in the sky&#10;&#10;Description automatically generated">
            <a:extLst>
              <a:ext uri="{FF2B5EF4-FFF2-40B4-BE49-F238E27FC236}">
                <a16:creationId xmlns:a16="http://schemas.microsoft.com/office/drawing/2014/main" id="{2685B2CE-3156-01A8-3021-F09588CCC0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152CE37-D756-A9ED-632A-EEAAEB85D49A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C283D-5B47-FA75-719B-C70F67CF5DB2}"/>
              </a:ext>
            </a:extLst>
          </p:cNvPr>
          <p:cNvSpPr txBox="1"/>
          <p:nvPr/>
        </p:nvSpPr>
        <p:spPr>
          <a:xfrm>
            <a:off x="2436051" y="540000"/>
            <a:ext cx="7319897" cy="22860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atin typeface="+mj-lt"/>
                <a:ea typeface="+mj-ea"/>
                <a:cs typeface="+mj-cs"/>
              </a:rPr>
              <a:t>Video </a:t>
            </a:r>
            <a:r>
              <a:rPr lang="en-US" sz="4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Schlafstörungen</a:t>
            </a:r>
            <a:endParaRPr lang="en-US" sz="4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A white person holding a remote control next to a television&#10;&#10;Description automatically generated">
            <a:extLst>
              <a:ext uri="{FF2B5EF4-FFF2-40B4-BE49-F238E27FC236}">
                <a16:creationId xmlns:a16="http://schemas.microsoft.com/office/drawing/2014/main" id="{B87056D1-420C-8A47-EB43-01133D12FD0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"/>
          <a:stretch/>
        </p:blipFill>
        <p:spPr>
          <a:xfrm>
            <a:off x="457200" y="1665469"/>
            <a:ext cx="5483223" cy="47228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4C1412-7724-4894-4AAC-35EAA1C53038}"/>
              </a:ext>
            </a:extLst>
          </p:cNvPr>
          <p:cNvSpPr txBox="1"/>
          <p:nvPr/>
        </p:nvSpPr>
        <p:spPr>
          <a:xfrm>
            <a:off x="6009485" y="1918613"/>
            <a:ext cx="56562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/>
              <a:t>Wie äussern sich Schlafstörungen?</a:t>
            </a:r>
          </a:p>
          <a:p>
            <a:endParaRPr lang="de-CH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/>
              <a:t>Was sind Ursachen für Schlafstörungen?</a:t>
            </a:r>
          </a:p>
          <a:p>
            <a:endParaRPr lang="de-CH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/>
              <a:t>Was resultieren für Folgen bei Schlafstörungen?</a:t>
            </a:r>
          </a:p>
          <a:p>
            <a:endParaRPr lang="de-CH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/>
              <a:t>Wie erfolgt die Einteilung der Schwere einer Schlafstörung?</a:t>
            </a:r>
          </a:p>
          <a:p>
            <a:endParaRPr lang="de-CH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/>
              <a:t>Wie können Schlafstörungen festgestellt werden?</a:t>
            </a:r>
          </a:p>
        </p:txBody>
      </p:sp>
    </p:spTree>
    <p:extLst>
      <p:ext uri="{BB962C8B-B14F-4D97-AF65-F5344CB8AC3E}">
        <p14:creationId xmlns:p14="http://schemas.microsoft.com/office/powerpoint/2010/main" val="219371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moon and stars in the sky&#10;&#10;Description automatically generated">
            <a:extLst>
              <a:ext uri="{FF2B5EF4-FFF2-40B4-BE49-F238E27FC236}">
                <a16:creationId xmlns:a16="http://schemas.microsoft.com/office/drawing/2014/main" id="{2685B2CE-3156-01A8-3021-F09588CCC0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152CE37-D756-A9ED-632A-EEAAEB85D49A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C283D-5B47-FA75-719B-C70F67CF5DB2}"/>
              </a:ext>
            </a:extLst>
          </p:cNvPr>
          <p:cNvSpPr txBox="1"/>
          <p:nvPr/>
        </p:nvSpPr>
        <p:spPr>
          <a:xfrm>
            <a:off x="2195925" y="540000"/>
            <a:ext cx="7800149" cy="22860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Lehrvortrag</a:t>
            </a:r>
            <a:r>
              <a:rPr lang="en-US" sz="4800" b="1" dirty="0">
                <a:latin typeface="+mj-lt"/>
                <a:ea typeface="+mj-ea"/>
                <a:cs typeface="+mj-cs"/>
              </a:rPr>
              <a:t> </a:t>
            </a:r>
            <a:r>
              <a:rPr lang="en-US" sz="4800" b="1" dirty="0" err="1">
                <a:latin typeface="+mj-lt"/>
                <a:ea typeface="+mj-ea"/>
                <a:cs typeface="+mj-cs"/>
              </a:rPr>
              <a:t>Schlafstörungen</a:t>
            </a:r>
            <a:endParaRPr lang="en-US" sz="4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4C1412-7724-4894-4AAC-35EAA1C53038}"/>
              </a:ext>
            </a:extLst>
          </p:cNvPr>
          <p:cNvSpPr txBox="1"/>
          <p:nvPr/>
        </p:nvSpPr>
        <p:spPr>
          <a:xfrm>
            <a:off x="7180002" y="2815206"/>
            <a:ext cx="35409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/>
              <a:t>Schlafapnoesyndrom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/>
              <a:t>Parasomnien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/>
              <a:t>Therapieansätze</a:t>
            </a:r>
          </a:p>
        </p:txBody>
      </p:sp>
      <p:pic>
        <p:nvPicPr>
          <p:cNvPr id="6" name="Picture 5" descr="Cartoon characters sitting at a table and looking at a graph on a white board&#10;&#10;Description automatically generated">
            <a:extLst>
              <a:ext uri="{FF2B5EF4-FFF2-40B4-BE49-F238E27FC236}">
                <a16:creationId xmlns:a16="http://schemas.microsoft.com/office/drawing/2014/main" id="{698D9FD3-B3A1-5964-08A2-9BF8946065C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67"/>
          <a:stretch/>
        </p:blipFill>
        <p:spPr>
          <a:xfrm>
            <a:off x="905795" y="1587500"/>
            <a:ext cx="5825613" cy="439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9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oon and stars in the sky&#10;&#10;Description automatically generated">
            <a:extLst>
              <a:ext uri="{FF2B5EF4-FFF2-40B4-BE49-F238E27FC236}">
                <a16:creationId xmlns:a16="http://schemas.microsoft.com/office/drawing/2014/main" id="{7153546B-9049-AE5A-1CB6-D69977E48D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362C6A9-A706-5AB2-18D9-CA153A259C8D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86C84F-B847-F8AC-2746-3844227610F0}"/>
              </a:ext>
            </a:extLst>
          </p:cNvPr>
          <p:cNvSpPr txBox="1"/>
          <p:nvPr/>
        </p:nvSpPr>
        <p:spPr>
          <a:xfrm>
            <a:off x="5226178" y="540000"/>
            <a:ext cx="17396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400" b="1" dirty="0"/>
              <a:t>Puffer</a:t>
            </a:r>
            <a:endParaRPr lang="de-CH" sz="4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671EEC-693D-2935-B267-BF40DA8D25B4}"/>
              </a:ext>
            </a:extLst>
          </p:cNvPr>
          <p:cNvSpPr txBox="1"/>
          <p:nvPr/>
        </p:nvSpPr>
        <p:spPr>
          <a:xfrm>
            <a:off x="1192049" y="2563369"/>
            <a:ext cx="57737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sym typeface="Wingdings" panose="05000000000000000000" pitchFamily="2" charset="2"/>
              </a:rPr>
              <a:t>Im Arbeitsauftrag 2: Zusatzaufgabe</a:t>
            </a:r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Gegen Ende 5 Minuten Puffer eingebaut.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de-DE" sz="2400" dirty="0">
                <a:sym typeface="Wingdings" panose="05000000000000000000" pitchFamily="2" charset="2"/>
              </a:rPr>
              <a:t>Abhängig vom Tempo wie zügig ich voran  komme</a:t>
            </a:r>
          </a:p>
        </p:txBody>
      </p:sp>
      <p:pic>
        <p:nvPicPr>
          <p:cNvPr id="7" name="Picture 6" descr="A cartoon character holding a clock&#10;&#10;Description automatically generated">
            <a:extLst>
              <a:ext uri="{FF2B5EF4-FFF2-40B4-BE49-F238E27FC236}">
                <a16:creationId xmlns:a16="http://schemas.microsoft.com/office/drawing/2014/main" id="{61DDCC57-BFD1-5804-14B7-3AC51D54E6C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18"/>
          <a:stretch/>
        </p:blipFill>
        <p:spPr>
          <a:xfrm>
            <a:off x="6965821" y="1798240"/>
            <a:ext cx="4372976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0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moon and stars in the sky&#10;&#10;Description automatically generated">
            <a:extLst>
              <a:ext uri="{FF2B5EF4-FFF2-40B4-BE49-F238E27FC236}">
                <a16:creationId xmlns:a16="http://schemas.microsoft.com/office/drawing/2014/main" id="{2685B2CE-3156-01A8-3021-F09588CCC0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152CE37-D756-A9ED-632A-EEAAEB85D49A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pic>
        <p:nvPicPr>
          <p:cNvPr id="4" name="Picture 3" descr="A purple background with text and cartoon characters&#10;&#10;Description automatically generated">
            <a:extLst>
              <a:ext uri="{FF2B5EF4-FFF2-40B4-BE49-F238E27FC236}">
                <a16:creationId xmlns:a16="http://schemas.microsoft.com/office/drawing/2014/main" id="{0E5B9921-FD0A-1A37-7EE6-1C378C480B0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"/>
          <a:stretch/>
        </p:blipFill>
        <p:spPr>
          <a:xfrm>
            <a:off x="457201" y="457198"/>
            <a:ext cx="11277598" cy="59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47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oon and stars in the sky&#10;&#10;Description automatically generated">
            <a:extLst>
              <a:ext uri="{FF2B5EF4-FFF2-40B4-BE49-F238E27FC236}">
                <a16:creationId xmlns:a16="http://schemas.microsoft.com/office/drawing/2014/main" id="{7153546B-9049-AE5A-1CB6-D69977E48D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362C6A9-A706-5AB2-18D9-CA153A259C8D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86C84F-B847-F8AC-2746-3844227610F0}"/>
              </a:ext>
            </a:extLst>
          </p:cNvPr>
          <p:cNvSpPr txBox="1"/>
          <p:nvPr/>
        </p:nvSpPr>
        <p:spPr>
          <a:xfrm>
            <a:off x="3221048" y="540000"/>
            <a:ext cx="57499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400" b="1" dirty="0"/>
              <a:t>U</a:t>
            </a:r>
            <a:r>
              <a:rPr lang="de-CH" sz="4400" b="1" dirty="0"/>
              <a:t>nterrichtsmethoden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671EEC-693D-2935-B267-BF40DA8D25B4}"/>
              </a:ext>
            </a:extLst>
          </p:cNvPr>
          <p:cNvSpPr txBox="1"/>
          <p:nvPr/>
        </p:nvSpPr>
        <p:spPr>
          <a:xfrm>
            <a:off x="1714500" y="1962119"/>
            <a:ext cx="526618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Einbauen von diversen Sozialformen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Arbeitsaufträge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Frontalunterricht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Video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Quiz</a:t>
            </a:r>
          </a:p>
        </p:txBody>
      </p:sp>
      <p:pic>
        <p:nvPicPr>
          <p:cNvPr id="6" name="Picture 5" descr="A cartoon of a screwdriver and wrench&#10;&#10;Description automatically generated">
            <a:extLst>
              <a:ext uri="{FF2B5EF4-FFF2-40B4-BE49-F238E27FC236}">
                <a16:creationId xmlns:a16="http://schemas.microsoft.com/office/drawing/2014/main" id="{168BEC8D-B722-DE69-42B4-5FD0772B5B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063" y="1664261"/>
            <a:ext cx="4012036" cy="401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0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oon and stars in the sky&#10;&#10;Description automatically generated">
            <a:extLst>
              <a:ext uri="{FF2B5EF4-FFF2-40B4-BE49-F238E27FC236}">
                <a16:creationId xmlns:a16="http://schemas.microsoft.com/office/drawing/2014/main" id="{BD36E338-E960-6655-BEFE-A1E9527120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4F813DA-797E-87F8-2E5A-D9928EC3D146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B74D26-BE0C-8A16-EFD1-4AA6C773B9B2}"/>
              </a:ext>
            </a:extLst>
          </p:cNvPr>
          <p:cNvSpPr txBox="1"/>
          <p:nvPr/>
        </p:nvSpPr>
        <p:spPr>
          <a:xfrm>
            <a:off x="2019482" y="540000"/>
            <a:ext cx="81530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4400" b="1" dirty="0"/>
              <a:t>Einbettung im Rahmenlehrplan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95CC4F-FA4F-0BC2-8937-FAD8A8066183}"/>
              </a:ext>
            </a:extLst>
          </p:cNvPr>
          <p:cNvSpPr txBox="1"/>
          <p:nvPr/>
        </p:nvSpPr>
        <p:spPr>
          <a:xfrm>
            <a:off x="900466" y="1652231"/>
            <a:ext cx="10391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Handlungskompetenz B6: Klientinnen und Klienten beim </a:t>
            </a:r>
            <a:r>
              <a:rPr lang="de-DE" sz="2400" b="1" dirty="0"/>
              <a:t>Schlafen</a:t>
            </a:r>
            <a:r>
              <a:rPr lang="de-DE" sz="2400" dirty="0"/>
              <a:t> und </a:t>
            </a:r>
            <a:r>
              <a:rPr lang="de-DE" sz="2400" b="1" dirty="0"/>
              <a:t>Ruhen</a:t>
            </a:r>
            <a:r>
              <a:rPr lang="de-DE" sz="2400" dirty="0"/>
              <a:t> unterstützen.</a:t>
            </a:r>
            <a:endParaRPr lang="de-CH" sz="24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A920A27-B3BF-AB5A-1DFD-45F99F1A1233}"/>
              </a:ext>
            </a:extLst>
          </p:cNvPr>
          <p:cNvGrpSpPr/>
          <p:nvPr/>
        </p:nvGrpSpPr>
        <p:grpSpPr>
          <a:xfrm>
            <a:off x="4373758" y="2773539"/>
            <a:ext cx="3444484" cy="2860798"/>
            <a:chOff x="5273631" y="2826018"/>
            <a:chExt cx="1644736" cy="126745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2FF1D59-28AE-F9EB-701D-2A8735DFFB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88939"/>
            <a:stretch/>
          </p:blipFill>
          <p:spPr>
            <a:xfrm rot="5400000">
              <a:off x="5763765" y="2335885"/>
              <a:ext cx="664469" cy="164473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BBEACF1-C61D-87DE-E1AD-ADDE90034E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86124" r="2815"/>
            <a:stretch/>
          </p:blipFill>
          <p:spPr>
            <a:xfrm rot="5400000">
              <a:off x="5763764" y="2938867"/>
              <a:ext cx="664470" cy="16447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659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oon and stars in the sky&#10;&#10;Description automatically generated">
            <a:extLst>
              <a:ext uri="{FF2B5EF4-FFF2-40B4-BE49-F238E27FC236}">
                <a16:creationId xmlns:a16="http://schemas.microsoft.com/office/drawing/2014/main" id="{BD36E338-E960-6655-BEFE-A1E9527120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4F813DA-797E-87F8-2E5A-D9928EC3D146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B74D26-BE0C-8A16-EFD1-4AA6C773B9B2}"/>
              </a:ext>
            </a:extLst>
          </p:cNvPr>
          <p:cNvSpPr txBox="1"/>
          <p:nvPr/>
        </p:nvSpPr>
        <p:spPr>
          <a:xfrm>
            <a:off x="2826361" y="540000"/>
            <a:ext cx="65392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4400" b="1" dirty="0"/>
              <a:t>Themen / Schwerpunkte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2F3AB5-65DF-10CE-A8BE-03119BCDA56C}"/>
              </a:ext>
            </a:extLst>
          </p:cNvPr>
          <p:cNvSpPr txBox="1"/>
          <p:nvPr/>
        </p:nvSpPr>
        <p:spPr>
          <a:xfrm>
            <a:off x="2961167" y="3202089"/>
            <a:ext cx="6269665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b="1" dirty="0">
                <a:solidFill>
                  <a:schemeClr val="accent1"/>
                </a:solidFill>
              </a:rPr>
              <a:t>Schlafphysiologie</a:t>
            </a:r>
          </a:p>
          <a:p>
            <a:r>
              <a:rPr lang="de-DE" sz="2400" dirty="0"/>
              <a:t>	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/>
              <a:t>Bedeutung Schlaf für den Menschen</a:t>
            </a:r>
          </a:p>
          <a:p>
            <a:r>
              <a:rPr lang="de-DE" sz="2400" dirty="0"/>
              <a:t>	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/>
              <a:t>Schlafverhalten</a:t>
            </a:r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b="1" dirty="0">
                <a:solidFill>
                  <a:schemeClr val="accent3"/>
                </a:solidFill>
              </a:rPr>
              <a:t>Schlafstörungen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95CC4F-FA4F-0BC2-8937-FAD8A8066183}"/>
              </a:ext>
            </a:extLst>
          </p:cNvPr>
          <p:cNvSpPr txBox="1"/>
          <p:nvPr/>
        </p:nvSpPr>
        <p:spPr>
          <a:xfrm>
            <a:off x="900466" y="1652231"/>
            <a:ext cx="10391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Handlungskompetenz B6: Klientinnen und Klienten beim </a:t>
            </a:r>
            <a:r>
              <a:rPr lang="de-DE" sz="2400" b="1" dirty="0"/>
              <a:t>Schlafen</a:t>
            </a:r>
            <a:r>
              <a:rPr lang="de-DE" sz="2400" dirty="0"/>
              <a:t> und </a:t>
            </a:r>
            <a:r>
              <a:rPr lang="de-DE" sz="2400" b="1" dirty="0"/>
              <a:t>Ruhen</a:t>
            </a:r>
            <a:r>
              <a:rPr lang="de-DE" sz="2400" dirty="0"/>
              <a:t> unterstützen.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110079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oon and stars in the sky&#10;&#10;Description automatically generated">
            <a:extLst>
              <a:ext uri="{FF2B5EF4-FFF2-40B4-BE49-F238E27FC236}">
                <a16:creationId xmlns:a16="http://schemas.microsoft.com/office/drawing/2014/main" id="{BD36E338-E960-6655-BEFE-A1E9527120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4F813DA-797E-87F8-2E5A-D9928EC3D146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CE0041-4FF6-A10D-DFD6-CEDF55B85181}"/>
              </a:ext>
            </a:extLst>
          </p:cNvPr>
          <p:cNvSpPr txBox="1"/>
          <p:nvPr/>
        </p:nvSpPr>
        <p:spPr>
          <a:xfrm>
            <a:off x="2017231" y="540000"/>
            <a:ext cx="81575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4400" b="1" dirty="0"/>
              <a:t>Lernziele und Taxonomiestufen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23ABA88-8786-97D4-75D6-2428E14E9C3D}"/>
              </a:ext>
            </a:extLst>
          </p:cNvPr>
          <p:cNvGrpSpPr/>
          <p:nvPr/>
        </p:nvGrpSpPr>
        <p:grpSpPr>
          <a:xfrm>
            <a:off x="528107" y="1798708"/>
            <a:ext cx="11135786" cy="4112827"/>
            <a:chOff x="379817" y="1966767"/>
            <a:chExt cx="11432382" cy="384621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407C46D-A876-E4DA-B046-6FE8FFA71CF1}"/>
                </a:ext>
              </a:extLst>
            </p:cNvPr>
            <p:cNvSpPr/>
            <p:nvPr/>
          </p:nvSpPr>
          <p:spPr>
            <a:xfrm>
              <a:off x="379817" y="1966767"/>
              <a:ext cx="3274828" cy="292446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/>
                <a:t>Die Lernenden können ein Schlafprotokoll verfassen.</a:t>
              </a:r>
              <a:endParaRPr lang="de-CH" sz="2200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4961A52-AF3E-AB00-D334-CECE8C8B66E5}"/>
                </a:ext>
              </a:extLst>
            </p:cNvPr>
            <p:cNvSpPr/>
            <p:nvPr/>
          </p:nvSpPr>
          <p:spPr>
            <a:xfrm>
              <a:off x="4458586" y="1966768"/>
              <a:ext cx="3274828" cy="292446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/>
                <a:t>Die Lernenden können den Schlaf eines/einer Klienten/Klientin beurteilen.</a:t>
              </a:r>
              <a:endParaRPr lang="de-CH" sz="220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ED57F74-50FC-B69F-A561-4356DE874AB3}"/>
                </a:ext>
              </a:extLst>
            </p:cNvPr>
            <p:cNvSpPr/>
            <p:nvPr/>
          </p:nvSpPr>
          <p:spPr>
            <a:xfrm>
              <a:off x="8537371" y="1966767"/>
              <a:ext cx="3274828" cy="2924463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/>
                <a:t>Die Lernenden können das Schlafverhalten einer/eines Klientin/Klienten analysieren.</a:t>
              </a:r>
              <a:endParaRPr lang="de-CH" sz="22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0BBAAE2-67D6-66FB-1A80-8CD5307711B7}"/>
                </a:ext>
              </a:extLst>
            </p:cNvPr>
            <p:cNvSpPr txBox="1"/>
            <p:nvPr/>
          </p:nvSpPr>
          <p:spPr>
            <a:xfrm>
              <a:off x="1704080" y="5258985"/>
              <a:ext cx="62630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/>
                <a:t>K6</a:t>
              </a:r>
              <a:endParaRPr lang="de-CH" sz="3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7431E9-6582-AB6E-95B9-D9A24B9090AC}"/>
                </a:ext>
              </a:extLst>
            </p:cNvPr>
            <p:cNvSpPr txBox="1"/>
            <p:nvPr/>
          </p:nvSpPr>
          <p:spPr>
            <a:xfrm>
              <a:off x="5782849" y="5258985"/>
              <a:ext cx="62630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/>
                <a:t>K5</a:t>
              </a:r>
              <a:endParaRPr lang="de-CH" sz="3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2F89897-F178-A974-8588-EA0295B9BA04}"/>
                </a:ext>
              </a:extLst>
            </p:cNvPr>
            <p:cNvSpPr txBox="1"/>
            <p:nvPr/>
          </p:nvSpPr>
          <p:spPr>
            <a:xfrm>
              <a:off x="9861618" y="5258985"/>
              <a:ext cx="62630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/>
                <a:t>K4</a:t>
              </a:r>
              <a:endParaRPr lang="de-CH" sz="3000" dirty="0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8646EE6-8778-CE37-EA99-67283B7E5305}"/>
                </a:ext>
              </a:extLst>
            </p:cNvPr>
            <p:cNvCxnSpPr>
              <a:stCxn id="8" idx="2"/>
              <a:endCxn id="5" idx="6"/>
            </p:cNvCxnSpPr>
            <p:nvPr/>
          </p:nvCxnSpPr>
          <p:spPr>
            <a:xfrm flipH="1">
              <a:off x="7733414" y="3428999"/>
              <a:ext cx="803957" cy="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E7704A2-8B28-301C-DB67-E60AB4EA7C25}"/>
                </a:ext>
              </a:extLst>
            </p:cNvPr>
            <p:cNvCxnSpPr/>
            <p:nvPr/>
          </p:nvCxnSpPr>
          <p:spPr>
            <a:xfrm flipH="1">
              <a:off x="3654629" y="3428998"/>
              <a:ext cx="803957" cy="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194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oon and stars in the sky&#10;&#10;Description automatically generated">
            <a:extLst>
              <a:ext uri="{FF2B5EF4-FFF2-40B4-BE49-F238E27FC236}">
                <a16:creationId xmlns:a16="http://schemas.microsoft.com/office/drawing/2014/main" id="{BD36E338-E960-6655-BEFE-A1E9527120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4F813DA-797E-87F8-2E5A-D9928EC3D146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CE0041-4FF6-A10D-DFD6-CEDF55B85181}"/>
              </a:ext>
            </a:extLst>
          </p:cNvPr>
          <p:cNvSpPr txBox="1"/>
          <p:nvPr/>
        </p:nvSpPr>
        <p:spPr>
          <a:xfrm>
            <a:off x="2017231" y="540000"/>
            <a:ext cx="81575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4400" b="1" dirty="0"/>
              <a:t>Lernziele und Taxonomiestufen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57B910-5A2F-5629-3F5A-37E3D9A81571}"/>
              </a:ext>
            </a:extLst>
          </p:cNvPr>
          <p:cNvSpPr txBox="1"/>
          <p:nvPr/>
        </p:nvSpPr>
        <p:spPr>
          <a:xfrm>
            <a:off x="566055" y="2237348"/>
            <a:ext cx="3493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Die Lernenden können ...</a:t>
            </a:r>
            <a:endParaRPr lang="de-CH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37FFF6-F251-542B-684E-6CC6F8A745CF}"/>
              </a:ext>
            </a:extLst>
          </p:cNvPr>
          <p:cNvSpPr txBox="1"/>
          <p:nvPr/>
        </p:nvSpPr>
        <p:spPr>
          <a:xfrm>
            <a:off x="1285508" y="3148594"/>
            <a:ext cx="932065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... die Merkmale der verschiedenen Schlafphasen nennen.</a:t>
            </a:r>
          </a:p>
          <a:p>
            <a:endParaRPr lang="de-DE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de-DE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...  </a:t>
            </a:r>
            <a:r>
              <a:rPr lang="de-D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Folgen von Schlafmangel auflisten.</a:t>
            </a:r>
          </a:p>
          <a:p>
            <a:endParaRPr lang="de-CH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de-DE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... die unterschiedlichen Tief- und REM-Schlaf-Dauer auf das Alter bezogen interpretieren.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F4E0F1-BFA5-A73A-5F5D-9F3E39C0FC1D}"/>
              </a:ext>
            </a:extLst>
          </p:cNvPr>
          <p:cNvSpPr txBox="1"/>
          <p:nvPr/>
        </p:nvSpPr>
        <p:spPr>
          <a:xfrm>
            <a:off x="566055" y="3148594"/>
            <a:ext cx="5245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K1</a:t>
            </a:r>
          </a:p>
          <a:p>
            <a:endParaRPr lang="de-DE" sz="2400" dirty="0">
              <a:solidFill>
                <a:srgbClr val="FF0000"/>
              </a:solidFill>
            </a:endParaRPr>
          </a:p>
          <a:p>
            <a:r>
              <a:rPr lang="de-CH" sz="2400" dirty="0">
                <a:solidFill>
                  <a:srgbClr val="FF0000"/>
                </a:solidFill>
              </a:rPr>
              <a:t>K1</a:t>
            </a:r>
          </a:p>
          <a:p>
            <a:endParaRPr lang="de-CH" sz="2400" dirty="0">
              <a:solidFill>
                <a:srgbClr val="FF0000"/>
              </a:solidFill>
            </a:endParaRPr>
          </a:p>
          <a:p>
            <a:r>
              <a:rPr lang="de-CH" sz="2400" dirty="0">
                <a:solidFill>
                  <a:srgbClr val="FF0000"/>
                </a:solidFill>
              </a:rPr>
              <a:t>K2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BD0D80-F9D0-2E91-98CF-2FBF5CEAADF5}"/>
              </a:ext>
            </a:extLst>
          </p:cNvPr>
          <p:cNvSpPr txBox="1"/>
          <p:nvPr/>
        </p:nvSpPr>
        <p:spPr>
          <a:xfrm>
            <a:off x="4336640" y="1488996"/>
            <a:ext cx="3518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accent1"/>
                </a:solidFill>
              </a:rPr>
              <a:t>Schlafphysiologie</a:t>
            </a:r>
            <a:endParaRPr lang="de-CH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46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oon and stars in the sky&#10;&#10;Description automatically generated">
            <a:extLst>
              <a:ext uri="{FF2B5EF4-FFF2-40B4-BE49-F238E27FC236}">
                <a16:creationId xmlns:a16="http://schemas.microsoft.com/office/drawing/2014/main" id="{BD36E338-E960-6655-BEFE-A1E9527120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4F813DA-797E-87F8-2E5A-D9928EC3D146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CE0041-4FF6-A10D-DFD6-CEDF55B85181}"/>
              </a:ext>
            </a:extLst>
          </p:cNvPr>
          <p:cNvSpPr txBox="1"/>
          <p:nvPr/>
        </p:nvSpPr>
        <p:spPr>
          <a:xfrm>
            <a:off x="2017231" y="540000"/>
            <a:ext cx="81575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4400" b="1" dirty="0"/>
              <a:t>Lernziele und Taxonomiestufen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57B910-5A2F-5629-3F5A-37E3D9A81571}"/>
              </a:ext>
            </a:extLst>
          </p:cNvPr>
          <p:cNvSpPr txBox="1"/>
          <p:nvPr/>
        </p:nvSpPr>
        <p:spPr>
          <a:xfrm>
            <a:off x="566055" y="2237348"/>
            <a:ext cx="3493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Die Lernenden können ...</a:t>
            </a:r>
            <a:endParaRPr lang="de-CH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37FFF6-F251-542B-684E-6CC6F8A745CF}"/>
              </a:ext>
            </a:extLst>
          </p:cNvPr>
          <p:cNvSpPr txBox="1"/>
          <p:nvPr/>
        </p:nvSpPr>
        <p:spPr>
          <a:xfrm>
            <a:off x="1285508" y="3148594"/>
            <a:ext cx="932065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... </a:t>
            </a:r>
            <a:r>
              <a:rPr lang="de-D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 Begriff Schlafstörung definieren und können mögliche Ursachen und Risikofaktoren nennen.</a:t>
            </a:r>
          </a:p>
          <a:p>
            <a:endParaRPr lang="de-DE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de-DE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... </a:t>
            </a:r>
            <a:r>
              <a:rPr lang="de-D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die besondere Form der Schlafstörung „Schlafapnoesyndrom“ erläutern.</a:t>
            </a:r>
          </a:p>
          <a:p>
            <a:endParaRPr lang="de-DE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de-DE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... den Begriff Parasomnien erklären.</a:t>
            </a:r>
            <a:endParaRPr lang="de-CH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de-DE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F4E0F1-BFA5-A73A-5F5D-9F3E39C0FC1D}"/>
              </a:ext>
            </a:extLst>
          </p:cNvPr>
          <p:cNvSpPr txBox="1"/>
          <p:nvPr/>
        </p:nvSpPr>
        <p:spPr>
          <a:xfrm>
            <a:off x="566055" y="3148594"/>
            <a:ext cx="52450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K1</a:t>
            </a:r>
          </a:p>
          <a:p>
            <a:endParaRPr lang="de-DE" sz="2400" dirty="0">
              <a:solidFill>
                <a:srgbClr val="FF0000"/>
              </a:solidFill>
            </a:endParaRPr>
          </a:p>
          <a:p>
            <a:endParaRPr lang="de-DE" sz="2400" dirty="0">
              <a:solidFill>
                <a:srgbClr val="FF0000"/>
              </a:solidFill>
            </a:endParaRPr>
          </a:p>
          <a:p>
            <a:r>
              <a:rPr lang="de-CH" sz="2400" dirty="0">
                <a:solidFill>
                  <a:srgbClr val="FF0000"/>
                </a:solidFill>
              </a:rPr>
              <a:t>K2</a:t>
            </a:r>
          </a:p>
          <a:p>
            <a:endParaRPr lang="de-CH" sz="2400" dirty="0">
              <a:solidFill>
                <a:srgbClr val="FF0000"/>
              </a:solidFill>
            </a:endParaRPr>
          </a:p>
          <a:p>
            <a:endParaRPr lang="de-CH" sz="2400" dirty="0">
              <a:solidFill>
                <a:srgbClr val="FF0000"/>
              </a:solidFill>
            </a:endParaRPr>
          </a:p>
          <a:p>
            <a:r>
              <a:rPr lang="de-CH" sz="2400" dirty="0">
                <a:solidFill>
                  <a:srgbClr val="FF0000"/>
                </a:solidFill>
              </a:rPr>
              <a:t>K2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BD0D80-F9D0-2E91-98CF-2FBF5CEAADF5}"/>
              </a:ext>
            </a:extLst>
          </p:cNvPr>
          <p:cNvSpPr txBox="1"/>
          <p:nvPr/>
        </p:nvSpPr>
        <p:spPr>
          <a:xfrm>
            <a:off x="4465170" y="1488996"/>
            <a:ext cx="3261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accent3"/>
                </a:solidFill>
              </a:rPr>
              <a:t>Schlafstörungen</a:t>
            </a:r>
            <a:endParaRPr lang="de-CH" sz="3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9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oon and stars in the sky&#10;&#10;Description automatically generated">
            <a:extLst>
              <a:ext uri="{FF2B5EF4-FFF2-40B4-BE49-F238E27FC236}">
                <a16:creationId xmlns:a16="http://schemas.microsoft.com/office/drawing/2014/main" id="{90F410C5-3D7C-6EA7-9315-4A0868DB08C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ADC61A7-0C1F-92F8-8CA7-6864AADAA554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467945-5C05-0734-A5DE-0C50FE37A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810220"/>
              </p:ext>
            </p:extLst>
          </p:nvPr>
        </p:nvGraphicFramePr>
        <p:xfrm>
          <a:off x="717683" y="1455446"/>
          <a:ext cx="8597633" cy="4462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184">
                  <a:extLst>
                    <a:ext uri="{9D8B030D-6E8A-4147-A177-3AD203B41FA5}">
                      <a16:colId xmlns:a16="http://schemas.microsoft.com/office/drawing/2014/main" val="476738466"/>
                    </a:ext>
                  </a:extLst>
                </a:gridCol>
                <a:gridCol w="377138">
                  <a:extLst>
                    <a:ext uri="{9D8B030D-6E8A-4147-A177-3AD203B41FA5}">
                      <a16:colId xmlns:a16="http://schemas.microsoft.com/office/drawing/2014/main" val="1364205953"/>
                    </a:ext>
                  </a:extLst>
                </a:gridCol>
                <a:gridCol w="2580184">
                  <a:extLst>
                    <a:ext uri="{9D8B030D-6E8A-4147-A177-3AD203B41FA5}">
                      <a16:colId xmlns:a16="http://schemas.microsoft.com/office/drawing/2014/main" val="1012537713"/>
                    </a:ext>
                  </a:extLst>
                </a:gridCol>
                <a:gridCol w="2376250">
                  <a:extLst>
                    <a:ext uri="{9D8B030D-6E8A-4147-A177-3AD203B41FA5}">
                      <a16:colId xmlns:a16="http://schemas.microsoft.com/office/drawing/2014/main" val="1910205919"/>
                    </a:ext>
                  </a:extLst>
                </a:gridCol>
                <a:gridCol w="1029168">
                  <a:extLst>
                    <a:ext uri="{9D8B030D-6E8A-4147-A177-3AD203B41FA5}">
                      <a16:colId xmlns:a16="http://schemas.microsoft.com/office/drawing/2014/main" val="2104756306"/>
                    </a:ext>
                  </a:extLst>
                </a:gridCol>
                <a:gridCol w="1947709">
                  <a:extLst>
                    <a:ext uri="{9D8B030D-6E8A-4147-A177-3AD203B41FA5}">
                      <a16:colId xmlns:a16="http://schemas.microsoft.com/office/drawing/2014/main" val="3360932003"/>
                    </a:ext>
                  </a:extLst>
                </a:gridCol>
              </a:tblGrid>
              <a:tr h="183261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>
                          <a:effectLst/>
                        </a:rPr>
                        <a:t> </a:t>
                      </a:r>
                      <a:endParaRPr lang="de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>
                          <a:effectLst/>
                        </a:rPr>
                        <a:t>Zeit</a:t>
                      </a:r>
                      <a:endParaRPr lang="de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>
                          <a:effectLst/>
                        </a:rPr>
                        <a:t>Ablauf</a:t>
                      </a:r>
                      <a:endParaRPr lang="de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>
                          <a:effectLst/>
                        </a:rPr>
                        <a:t>Ablauf</a:t>
                      </a:r>
                      <a:endParaRPr lang="de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>
                          <a:effectLst/>
                        </a:rPr>
                        <a:t>Sozialform</a:t>
                      </a:r>
                      <a:endParaRPr lang="de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>
                          <a:effectLst/>
                        </a:rPr>
                        <a:t>Material</a:t>
                      </a:r>
                      <a:endParaRPr lang="de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/>
                </a:tc>
                <a:extLst>
                  <a:ext uri="{0D108BD9-81ED-4DB2-BD59-A6C34878D82A}">
                    <a16:rowId xmlns:a16="http://schemas.microsoft.com/office/drawing/2014/main" val="3161974561"/>
                  </a:ext>
                </a:extLst>
              </a:tr>
              <a:tr h="228657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>
                          <a:effectLst/>
                        </a:rPr>
                        <a:t>Einstieg</a:t>
                      </a:r>
                      <a:endParaRPr lang="de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10’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br>
                        <a:rPr lang="de-CH" sz="1000" dirty="0">
                          <a:effectLst/>
                        </a:rPr>
                      </a:br>
                      <a:endParaRPr lang="de-CH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5’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br>
                        <a:rPr lang="de-CH" sz="1000" dirty="0">
                          <a:effectLst/>
                        </a:rPr>
                      </a:br>
                      <a:endParaRPr lang="de-CH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2’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Information zu heutigem Inhalt, Lernziele aufschreiben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Einstiegsfragen zu Thema Schlaf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Aufgabe: was für Faktoren können den Schlaf stören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de-CH" sz="1000" dirty="0">
                          <a:effectLst/>
                        </a:rPr>
                      </a:br>
                      <a:br>
                        <a:rPr lang="de-CH" sz="1000" dirty="0">
                          <a:effectLst/>
                        </a:rPr>
                      </a:br>
                      <a:r>
                        <a:rPr lang="de-CH" sz="1000" dirty="0">
                          <a:effectLst/>
                        </a:rPr>
                        <a:t>Zusammentragen der erarbeiteten Faktoren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Kann bereits vorbereitet werden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br>
                        <a:rPr lang="de-CH" sz="1000" dirty="0">
                          <a:effectLst/>
                        </a:rPr>
                      </a:br>
                      <a:r>
                        <a:rPr lang="de-CH" sz="1000" dirty="0">
                          <a:effectLst/>
                        </a:rPr>
                        <a:t>Verteilen des Arbeitsblatts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Diskussion zu zweit + festhalten der Ergebnisse auf dem Arbeitsblatt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br>
                        <a:rPr lang="de-CH" sz="1000" dirty="0">
                          <a:effectLst/>
                        </a:rPr>
                      </a:br>
                      <a:r>
                        <a:rPr lang="de-CH" sz="1000" dirty="0">
                          <a:effectLst/>
                        </a:rPr>
                        <a:t>Einzelarbeit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Zu zweit mit Sitznachbar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Im Plenum 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Arbeitsblatt: Einstiegsfragen zum Thema Schlaf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Flipchart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/>
                </a:tc>
                <a:extLst>
                  <a:ext uri="{0D108BD9-81ED-4DB2-BD59-A6C34878D82A}">
                    <a16:rowId xmlns:a16="http://schemas.microsoft.com/office/drawing/2014/main" val="2869345412"/>
                  </a:ext>
                </a:extLst>
              </a:tr>
              <a:tr h="188150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>
                          <a:effectLst/>
                        </a:rPr>
                        <a:t>Hauptteil</a:t>
                      </a:r>
                      <a:endParaRPr lang="de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3’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20’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5’</a:t>
                      </a:r>
                    </a:p>
                  </a:txBody>
                  <a:tcPr marL="60342" marR="60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Erteilen des Arbeitsauftrags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Arbeiten am Arbeitsauftrag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Erarbeiten der Lösungen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CH" sz="1000" dirty="0">
                        <a:effectLst/>
                      </a:endParaRPr>
                    </a:p>
                  </a:txBody>
                  <a:tcPr marL="60342" marR="60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Verteilen der Arbeitsblätter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LP dient der Unterstützung, wenn Probleme beim Arbeitsauftrag auftreten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Disskussion und Besprechung der Lösungen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Frontalunterricht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Einzelarbeit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Im Plenum</a:t>
                      </a: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Lehrmittel zur Handlungskompetenz B6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Arbeitsblatt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2" marR="60342" marT="0" marB="0"/>
                </a:tc>
                <a:extLst>
                  <a:ext uri="{0D108BD9-81ED-4DB2-BD59-A6C34878D82A}">
                    <a16:rowId xmlns:a16="http://schemas.microsoft.com/office/drawing/2014/main" val="17387431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3EA8187-48D5-B377-8E0F-56827B21BD31}"/>
              </a:ext>
            </a:extLst>
          </p:cNvPr>
          <p:cNvSpPr txBox="1"/>
          <p:nvPr/>
        </p:nvSpPr>
        <p:spPr>
          <a:xfrm>
            <a:off x="4840078" y="540000"/>
            <a:ext cx="25118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4400" b="1" dirty="0"/>
              <a:t>Lektion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D3AFDD-DE35-894E-2B84-295C3B04AA35}"/>
              </a:ext>
            </a:extLst>
          </p:cNvPr>
          <p:cNvSpPr txBox="1"/>
          <p:nvPr/>
        </p:nvSpPr>
        <p:spPr>
          <a:xfrm>
            <a:off x="9413086" y="1612970"/>
            <a:ext cx="1263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Ausrichten</a:t>
            </a:r>
            <a:endParaRPr lang="de-CH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1251DB-AB15-1543-A071-86408F4B24CB}"/>
              </a:ext>
            </a:extLst>
          </p:cNvPr>
          <p:cNvSpPr txBox="1"/>
          <p:nvPr/>
        </p:nvSpPr>
        <p:spPr>
          <a:xfrm>
            <a:off x="9413086" y="2272902"/>
            <a:ext cx="2223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Vorwissen aktivieren</a:t>
            </a:r>
            <a:endParaRPr lang="de-CH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E55E5-1F80-1BE1-CD4F-525644548A15}"/>
              </a:ext>
            </a:extLst>
          </p:cNvPr>
          <p:cNvSpPr txBox="1"/>
          <p:nvPr/>
        </p:nvSpPr>
        <p:spPr>
          <a:xfrm>
            <a:off x="9413086" y="4152186"/>
            <a:ext cx="133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Informieren</a:t>
            </a:r>
            <a:endParaRPr lang="de-CH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A47C11-18E8-8B54-2FD6-80D0CE6C3717}"/>
              </a:ext>
            </a:extLst>
          </p:cNvPr>
          <p:cNvSpPr txBox="1"/>
          <p:nvPr/>
        </p:nvSpPr>
        <p:spPr>
          <a:xfrm>
            <a:off x="9413086" y="5340310"/>
            <a:ext cx="1330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Verarbeiten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9110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oon and stars in the sky&#10;&#10;Description automatically generated">
            <a:extLst>
              <a:ext uri="{FF2B5EF4-FFF2-40B4-BE49-F238E27FC236}">
                <a16:creationId xmlns:a16="http://schemas.microsoft.com/office/drawing/2014/main" id="{BD36E338-E960-6655-BEFE-A1E9527120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4F813DA-797E-87F8-2E5A-D9928EC3D146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C283D-5B47-FA75-719B-C70F67CF5DB2}"/>
              </a:ext>
            </a:extLst>
          </p:cNvPr>
          <p:cNvSpPr txBox="1"/>
          <p:nvPr/>
        </p:nvSpPr>
        <p:spPr>
          <a:xfrm>
            <a:off x="6715124" y="1676401"/>
            <a:ext cx="4495801" cy="22860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Einstiegsfragen zum Thema Schlaf</a:t>
            </a:r>
          </a:p>
        </p:txBody>
      </p:sp>
      <p:pic>
        <p:nvPicPr>
          <p:cNvPr id="4" name="Picture 3" descr="A person thinking with a thought bubble&#10;&#10;Description automatically generated">
            <a:extLst>
              <a:ext uri="{FF2B5EF4-FFF2-40B4-BE49-F238E27FC236}">
                <a16:creationId xmlns:a16="http://schemas.microsoft.com/office/drawing/2014/main" id="{4B4C388E-190F-FE6D-ECC0-5DD7E6F4B6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36" y="509474"/>
            <a:ext cx="4909441" cy="58913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1EB211-562C-6A47-E63E-B3D4A11AA099}"/>
              </a:ext>
            </a:extLst>
          </p:cNvPr>
          <p:cNvSpPr txBox="1"/>
          <p:nvPr/>
        </p:nvSpPr>
        <p:spPr>
          <a:xfrm>
            <a:off x="2815518" y="898740"/>
            <a:ext cx="2022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Wie viele Stunden schlafe ich durchschnittlich pro Nacht?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6185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moon and stars in the sky&#10;&#10;Description automatically generated">
            <a:extLst>
              <a:ext uri="{FF2B5EF4-FFF2-40B4-BE49-F238E27FC236}">
                <a16:creationId xmlns:a16="http://schemas.microsoft.com/office/drawing/2014/main" id="{2685B2CE-3156-01A8-3021-F09588CCC0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152CE37-D756-A9ED-632A-EEAAEB85D49A}"/>
              </a:ext>
            </a:extLst>
          </p:cNvPr>
          <p:cNvSpPr/>
          <p:nvPr/>
        </p:nvSpPr>
        <p:spPr>
          <a:xfrm>
            <a:off x="457201" y="457197"/>
            <a:ext cx="11277598" cy="594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C283D-5B47-FA75-719B-C70F67CF5DB2}"/>
              </a:ext>
            </a:extLst>
          </p:cNvPr>
          <p:cNvSpPr txBox="1"/>
          <p:nvPr/>
        </p:nvSpPr>
        <p:spPr>
          <a:xfrm>
            <a:off x="6715124" y="1676401"/>
            <a:ext cx="4833873" cy="22860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Arbeitsauftrag</a:t>
            </a:r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Schlafphysiologie</a:t>
            </a:r>
            <a:endParaRPr lang="en-US" sz="4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 white person sitting at a school desk&#10;&#10;Description automatically generated">
            <a:extLst>
              <a:ext uri="{FF2B5EF4-FFF2-40B4-BE49-F238E27FC236}">
                <a16:creationId xmlns:a16="http://schemas.microsoft.com/office/drawing/2014/main" id="{FD720343-9A12-7EAB-5D35-E361F957048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1"/>
          <a:stretch/>
        </p:blipFill>
        <p:spPr>
          <a:xfrm>
            <a:off x="1110785" y="1416485"/>
            <a:ext cx="3458199" cy="484652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65C745AB-3CA6-8E24-056C-5C02D86A2B31}"/>
              </a:ext>
            </a:extLst>
          </p:cNvPr>
          <p:cNvGrpSpPr/>
          <p:nvPr/>
        </p:nvGrpSpPr>
        <p:grpSpPr>
          <a:xfrm>
            <a:off x="2249587" y="1014768"/>
            <a:ext cx="3392467" cy="2129265"/>
            <a:chOff x="2249587" y="1014768"/>
            <a:chExt cx="3392467" cy="2129265"/>
          </a:xfrm>
        </p:grpSpPr>
        <p:pic>
          <p:nvPicPr>
            <p:cNvPr id="7" name="Graphic 6" descr="Document with solid fill">
              <a:extLst>
                <a:ext uri="{FF2B5EF4-FFF2-40B4-BE49-F238E27FC236}">
                  <a16:creationId xmlns:a16="http://schemas.microsoft.com/office/drawing/2014/main" id="{7EECCE95-9377-F2AA-D737-3A244AAF6B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84730" y="1998046"/>
              <a:ext cx="914400" cy="9144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7FA420C-460B-8A72-38C5-4BADDC1BC6AB}"/>
                </a:ext>
              </a:extLst>
            </p:cNvPr>
            <p:cNvSpPr txBox="1"/>
            <p:nvPr/>
          </p:nvSpPr>
          <p:spPr>
            <a:xfrm>
              <a:off x="2249587" y="1014768"/>
              <a:ext cx="33924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/>
                <a:t>Lehrmittel + Arbeitsblatt</a:t>
              </a:r>
              <a:endParaRPr lang="de-CH" sz="2400" dirty="0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4B0856B-EC40-1592-0A4F-B0F3A2EFFBCC}"/>
                </a:ext>
              </a:extLst>
            </p:cNvPr>
            <p:cNvCxnSpPr/>
            <p:nvPr/>
          </p:nvCxnSpPr>
          <p:spPr>
            <a:xfrm flipH="1">
              <a:off x="2839884" y="1476433"/>
              <a:ext cx="166363" cy="1667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D40EE05-BADC-EC32-6A5C-F85F0A8C9114}"/>
                </a:ext>
              </a:extLst>
            </p:cNvPr>
            <p:cNvCxnSpPr>
              <a:cxnSpLocks/>
            </p:cNvCxnSpPr>
            <p:nvPr/>
          </p:nvCxnSpPr>
          <p:spPr>
            <a:xfrm>
              <a:off x="4652165" y="1476433"/>
              <a:ext cx="83181" cy="52161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70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1190</Words>
  <Application>Microsoft Office PowerPoint</Application>
  <PresentationFormat>Widescreen</PresentationFormat>
  <Paragraphs>236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Bernadette Truffer</dc:creator>
  <cp:lastModifiedBy>Bernadette Truffer</cp:lastModifiedBy>
  <cp:revision>10</cp:revision>
  <dcterms:created xsi:type="dcterms:W3CDTF">2024-03-17T18:51:30Z</dcterms:created>
  <dcterms:modified xsi:type="dcterms:W3CDTF">2024-04-11T12:27:17Z</dcterms:modified>
</cp:coreProperties>
</file>