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9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5" autoAdjust="0"/>
    <p:restoredTop sz="93447" autoAdjust="0"/>
  </p:normalViewPr>
  <p:slideViewPr>
    <p:cSldViewPr snapToGrid="0">
      <p:cViewPr>
        <p:scale>
          <a:sx n="59" d="100"/>
          <a:sy n="59" d="100"/>
        </p:scale>
        <p:origin x="10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83F69-7EF1-4203-8D83-891991DA0EA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4A1FAC8-BC1A-46A0-992F-0D3FBA2D0378}">
      <dgm:prSet custT="1"/>
      <dgm:spPr/>
      <dgm:t>
        <a:bodyPr/>
        <a:lstStyle/>
        <a:p>
          <a:r>
            <a:rPr lang="de-DE" sz="2400" dirty="0"/>
            <a:t>Was geschieht mit einer Wunde, die verheilt? </a:t>
          </a:r>
          <a:endParaRPr lang="en-US" sz="2400" dirty="0"/>
        </a:p>
      </dgm:t>
    </dgm:pt>
    <dgm:pt modelId="{64ADFF0D-5A11-4AC3-87E1-F6EC88E2ACC5}" type="parTrans" cxnId="{A86FBB78-7971-48CC-A8DE-15FC4BF2C575}">
      <dgm:prSet/>
      <dgm:spPr/>
      <dgm:t>
        <a:bodyPr/>
        <a:lstStyle/>
        <a:p>
          <a:endParaRPr lang="en-US" sz="1400"/>
        </a:p>
      </dgm:t>
    </dgm:pt>
    <dgm:pt modelId="{DBBEE1F9-4866-476E-A91B-11C04DC4846A}" type="sibTrans" cxnId="{A86FBB78-7971-48CC-A8DE-15FC4BF2C575}">
      <dgm:prSet/>
      <dgm:spPr/>
      <dgm:t>
        <a:bodyPr/>
        <a:lstStyle/>
        <a:p>
          <a:endParaRPr lang="en-US" sz="1600"/>
        </a:p>
      </dgm:t>
    </dgm:pt>
    <dgm:pt modelId="{A8A5A5C2-54EB-4FFC-9CFA-33FCE22C873B}">
      <dgm:prSet custT="1"/>
      <dgm:spPr/>
      <dgm:t>
        <a:bodyPr/>
        <a:lstStyle/>
        <a:p>
          <a:r>
            <a:rPr lang="de-CH" sz="2400" kern="1200" dirty="0"/>
            <a:t>Was kennt </a:t>
          </a:r>
          <a:r>
            <a:rPr lang="de-CH" sz="2400" kern="1200" dirty="0">
              <a:latin typeface="Gill Sans MT"/>
              <a:ea typeface="+mn-ea"/>
              <a:cs typeface="+mn-cs"/>
            </a:rPr>
            <a:t>ihr für Faktoren, die die Wundheilung stören?</a:t>
          </a:r>
          <a:endParaRPr lang="en-US" sz="2400" kern="1200" dirty="0"/>
        </a:p>
      </dgm:t>
    </dgm:pt>
    <dgm:pt modelId="{EEC77740-51FA-4736-95E3-B65A501C2745}" type="parTrans" cxnId="{1B7FA9A2-EC1A-4A92-94BB-130DA8FDCE75}">
      <dgm:prSet/>
      <dgm:spPr/>
      <dgm:t>
        <a:bodyPr/>
        <a:lstStyle/>
        <a:p>
          <a:endParaRPr lang="en-US" sz="1400"/>
        </a:p>
      </dgm:t>
    </dgm:pt>
    <dgm:pt modelId="{C349BAC3-D543-4C39-94DF-6A016727576B}" type="sibTrans" cxnId="{1B7FA9A2-EC1A-4A92-94BB-130DA8FDCE75}">
      <dgm:prSet/>
      <dgm:spPr/>
      <dgm:t>
        <a:bodyPr/>
        <a:lstStyle/>
        <a:p>
          <a:endParaRPr lang="en-US" sz="1600"/>
        </a:p>
      </dgm:t>
    </dgm:pt>
    <dgm:pt modelId="{7B2B0459-E6FD-42A9-BB56-3B779C2336E2}" type="pres">
      <dgm:prSet presAssocID="{5F083F69-7EF1-4203-8D83-891991DA0EA7}" presName="root" presStyleCnt="0">
        <dgm:presLayoutVars>
          <dgm:dir/>
          <dgm:resizeHandles val="exact"/>
        </dgm:presLayoutVars>
      </dgm:prSet>
      <dgm:spPr/>
    </dgm:pt>
    <dgm:pt modelId="{133286A1-4739-41BD-8BF4-26A132AABA99}" type="pres">
      <dgm:prSet presAssocID="{C4A1FAC8-BC1A-46A0-992F-0D3FBA2D0378}" presName="compNode" presStyleCnt="0"/>
      <dgm:spPr/>
    </dgm:pt>
    <dgm:pt modelId="{5CE107C0-8763-4DD4-BF4C-6E46E4D39F91}" type="pres">
      <dgm:prSet presAssocID="{C4A1FAC8-BC1A-46A0-992F-0D3FBA2D0378}" presName="icon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</dgm:spPr>
    </dgm:pt>
    <dgm:pt modelId="{D3E5FEA2-CA5B-4920-BB5C-14A1F3B1790F}" type="pres">
      <dgm:prSet presAssocID="{C4A1FAC8-BC1A-46A0-992F-0D3FBA2D0378}" presName="spaceRect" presStyleCnt="0"/>
      <dgm:spPr/>
    </dgm:pt>
    <dgm:pt modelId="{9E26F301-B560-48FF-9F43-5C6F9A7BDFCB}" type="pres">
      <dgm:prSet presAssocID="{C4A1FAC8-BC1A-46A0-992F-0D3FBA2D0378}" presName="textRect" presStyleLbl="revTx" presStyleIdx="0" presStyleCnt="2">
        <dgm:presLayoutVars>
          <dgm:chMax val="1"/>
          <dgm:chPref val="1"/>
        </dgm:presLayoutVars>
      </dgm:prSet>
      <dgm:spPr/>
    </dgm:pt>
    <dgm:pt modelId="{74F56253-A90E-4743-90FD-00744ED11DE8}" type="pres">
      <dgm:prSet presAssocID="{DBBEE1F9-4866-476E-A91B-11C04DC4846A}" presName="sibTrans" presStyleCnt="0"/>
      <dgm:spPr/>
    </dgm:pt>
    <dgm:pt modelId="{7E610B38-D22B-40B4-A0EE-F850D39BBE56}" type="pres">
      <dgm:prSet presAssocID="{A8A5A5C2-54EB-4FFC-9CFA-33FCE22C873B}" presName="compNode" presStyleCnt="0"/>
      <dgm:spPr/>
    </dgm:pt>
    <dgm:pt modelId="{5B009D19-38C2-4D0E-8DAB-8F02E5EB1375}" type="pres">
      <dgm:prSet presAssocID="{A8A5A5C2-54EB-4FFC-9CFA-33FCE22C873B}" presName="icon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>
          <a:noFill/>
        </a:ln>
      </dgm:spPr>
    </dgm:pt>
    <dgm:pt modelId="{F85DF45E-5A25-4F58-88DB-6E74130EDEFE}" type="pres">
      <dgm:prSet presAssocID="{A8A5A5C2-54EB-4FFC-9CFA-33FCE22C873B}" presName="spaceRect" presStyleCnt="0"/>
      <dgm:spPr/>
    </dgm:pt>
    <dgm:pt modelId="{AE036768-C92A-4250-8794-8F27C68A743B}" type="pres">
      <dgm:prSet presAssocID="{A8A5A5C2-54EB-4FFC-9CFA-33FCE22C873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D55543C-B115-48EE-BF61-BF8A737E9311}" type="presOf" srcId="{C4A1FAC8-BC1A-46A0-992F-0D3FBA2D0378}" destId="{9E26F301-B560-48FF-9F43-5C6F9A7BDFCB}" srcOrd="0" destOrd="0" presId="urn:microsoft.com/office/officeart/2018/2/layout/IconLabelList"/>
    <dgm:cxn modelId="{A86FBB78-7971-48CC-A8DE-15FC4BF2C575}" srcId="{5F083F69-7EF1-4203-8D83-891991DA0EA7}" destId="{C4A1FAC8-BC1A-46A0-992F-0D3FBA2D0378}" srcOrd="0" destOrd="0" parTransId="{64ADFF0D-5A11-4AC3-87E1-F6EC88E2ACC5}" sibTransId="{DBBEE1F9-4866-476E-A91B-11C04DC4846A}"/>
    <dgm:cxn modelId="{1062FC95-0184-40FA-A155-6BA1AF45264C}" type="presOf" srcId="{5F083F69-7EF1-4203-8D83-891991DA0EA7}" destId="{7B2B0459-E6FD-42A9-BB56-3B779C2336E2}" srcOrd="0" destOrd="0" presId="urn:microsoft.com/office/officeart/2018/2/layout/IconLabelList"/>
    <dgm:cxn modelId="{1B7FA9A2-EC1A-4A92-94BB-130DA8FDCE75}" srcId="{5F083F69-7EF1-4203-8D83-891991DA0EA7}" destId="{A8A5A5C2-54EB-4FFC-9CFA-33FCE22C873B}" srcOrd="1" destOrd="0" parTransId="{EEC77740-51FA-4736-95E3-B65A501C2745}" sibTransId="{C349BAC3-D543-4C39-94DF-6A016727576B}"/>
    <dgm:cxn modelId="{9695D8F6-DF95-4146-94DB-C21E46563AEF}" type="presOf" srcId="{A8A5A5C2-54EB-4FFC-9CFA-33FCE22C873B}" destId="{AE036768-C92A-4250-8794-8F27C68A743B}" srcOrd="0" destOrd="0" presId="urn:microsoft.com/office/officeart/2018/2/layout/IconLabelList"/>
    <dgm:cxn modelId="{799D42F8-70C7-46CC-B44C-0DE222DAB0F8}" type="presParOf" srcId="{7B2B0459-E6FD-42A9-BB56-3B779C2336E2}" destId="{133286A1-4739-41BD-8BF4-26A132AABA99}" srcOrd="0" destOrd="0" presId="urn:microsoft.com/office/officeart/2018/2/layout/IconLabelList"/>
    <dgm:cxn modelId="{E83B8E77-E54B-4A27-B06B-C883DED28143}" type="presParOf" srcId="{133286A1-4739-41BD-8BF4-26A132AABA99}" destId="{5CE107C0-8763-4DD4-BF4C-6E46E4D39F91}" srcOrd="0" destOrd="0" presId="urn:microsoft.com/office/officeart/2018/2/layout/IconLabelList"/>
    <dgm:cxn modelId="{B68D169D-CA2A-46EC-AA78-B6DCF9003FD9}" type="presParOf" srcId="{133286A1-4739-41BD-8BF4-26A132AABA99}" destId="{D3E5FEA2-CA5B-4920-BB5C-14A1F3B1790F}" srcOrd="1" destOrd="0" presId="urn:microsoft.com/office/officeart/2018/2/layout/IconLabelList"/>
    <dgm:cxn modelId="{65587E70-6D8C-40EB-AEDB-AA28039819CF}" type="presParOf" srcId="{133286A1-4739-41BD-8BF4-26A132AABA99}" destId="{9E26F301-B560-48FF-9F43-5C6F9A7BDFCB}" srcOrd="2" destOrd="0" presId="urn:microsoft.com/office/officeart/2018/2/layout/IconLabelList"/>
    <dgm:cxn modelId="{90403FA4-E40D-4ABD-8158-6805EF4FD0A1}" type="presParOf" srcId="{7B2B0459-E6FD-42A9-BB56-3B779C2336E2}" destId="{74F56253-A90E-4743-90FD-00744ED11DE8}" srcOrd="1" destOrd="0" presId="urn:microsoft.com/office/officeart/2018/2/layout/IconLabelList"/>
    <dgm:cxn modelId="{1ACEA47D-D698-45FE-9289-C2668BC204B4}" type="presParOf" srcId="{7B2B0459-E6FD-42A9-BB56-3B779C2336E2}" destId="{7E610B38-D22B-40B4-A0EE-F850D39BBE56}" srcOrd="2" destOrd="0" presId="urn:microsoft.com/office/officeart/2018/2/layout/IconLabelList"/>
    <dgm:cxn modelId="{7488AA7A-CEAD-4E38-812F-BF8ABB663153}" type="presParOf" srcId="{7E610B38-D22B-40B4-A0EE-F850D39BBE56}" destId="{5B009D19-38C2-4D0E-8DAB-8F02E5EB1375}" srcOrd="0" destOrd="0" presId="urn:microsoft.com/office/officeart/2018/2/layout/IconLabelList"/>
    <dgm:cxn modelId="{947A7BE8-75C0-4FC2-BDFA-9A70A3D209B3}" type="presParOf" srcId="{7E610B38-D22B-40B4-A0EE-F850D39BBE56}" destId="{F85DF45E-5A25-4F58-88DB-6E74130EDEFE}" srcOrd="1" destOrd="0" presId="urn:microsoft.com/office/officeart/2018/2/layout/IconLabelList"/>
    <dgm:cxn modelId="{1CAAB2EE-A0D8-421A-81EA-E2164A03C595}" type="presParOf" srcId="{7E610B38-D22B-40B4-A0EE-F850D39BBE56}" destId="{AE036768-C92A-4250-8794-8F27C68A743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107C0-8763-4DD4-BF4C-6E46E4D39F91}">
      <dsp:nvSpPr>
        <dsp:cNvPr id="0" name=""/>
        <dsp:cNvSpPr/>
      </dsp:nvSpPr>
      <dsp:spPr>
        <a:xfrm>
          <a:off x="1352732" y="102220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6F301-B560-48FF-9F43-5C6F9A7BDFCB}">
      <dsp:nvSpPr>
        <dsp:cNvPr id="0" name=""/>
        <dsp:cNvSpPr/>
      </dsp:nvSpPr>
      <dsp:spPr>
        <a:xfrm>
          <a:off x="164732" y="25165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Was geschieht mit einer Wunde, die verheilt? </a:t>
          </a:r>
          <a:endParaRPr lang="en-US" sz="2400" kern="1200" dirty="0"/>
        </a:p>
      </dsp:txBody>
      <dsp:txXfrm>
        <a:off x="164732" y="2516512"/>
        <a:ext cx="4320000" cy="720000"/>
      </dsp:txXfrm>
    </dsp:sp>
    <dsp:sp modelId="{5B009D19-38C2-4D0E-8DAB-8F02E5EB1375}">
      <dsp:nvSpPr>
        <dsp:cNvPr id="0" name=""/>
        <dsp:cNvSpPr/>
      </dsp:nvSpPr>
      <dsp:spPr>
        <a:xfrm>
          <a:off x="6428732" y="102220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36768-C92A-4250-8794-8F27C68A743B}">
      <dsp:nvSpPr>
        <dsp:cNvPr id="0" name=""/>
        <dsp:cNvSpPr/>
      </dsp:nvSpPr>
      <dsp:spPr>
        <a:xfrm>
          <a:off x="5240732" y="25165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Was kennt </a:t>
          </a:r>
          <a:r>
            <a:rPr lang="de-CH" sz="2400" kern="1200" dirty="0">
              <a:latin typeface="Gill Sans MT"/>
              <a:ea typeface="+mn-ea"/>
              <a:cs typeface="+mn-cs"/>
            </a:rPr>
            <a:t>ihr für Faktoren, die die Wundheilung stören?</a:t>
          </a:r>
          <a:endParaRPr lang="en-US" sz="2400" kern="1200" dirty="0"/>
        </a:p>
      </dsp:txBody>
      <dsp:txXfrm>
        <a:off x="5240732" y="2516512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0C1D5-9B7A-47ED-A096-2A50CDD33D43}" type="datetimeFigureOut">
              <a:rPr lang="de-CH" smtClean="0"/>
              <a:t>29.04.2024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3A11-24FB-4746-9495-CAA835F35B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467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D3A11-24FB-4746-9495-CAA835F35B83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99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D3A11-24FB-4746-9495-CAA835F35B83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90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8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9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8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6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8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9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5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0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1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7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DB5272-D3B0-19A3-2A17-8522D9AF6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3687878"/>
            <a:ext cx="8115299" cy="1265404"/>
          </a:xfrm>
        </p:spPr>
        <p:txBody>
          <a:bodyPr>
            <a:normAutofit/>
          </a:bodyPr>
          <a:lstStyle/>
          <a:p>
            <a:r>
              <a:rPr lang="de-CH"/>
              <a:t>Die Haut - Wundheilung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E66B70-4CAA-EE4B-4781-859E54B11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4953282"/>
            <a:ext cx="6781800" cy="761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900"/>
              <a:t>FD2: eine Lektion halten auf Stufe HF/FH</a:t>
            </a:r>
          </a:p>
          <a:p>
            <a:pPr>
              <a:lnSpc>
                <a:spcPct val="90000"/>
              </a:lnSpc>
            </a:pPr>
            <a:r>
              <a:rPr lang="de-CH" sz="1900"/>
              <a:t>Kristina und Jana</a:t>
            </a:r>
          </a:p>
          <a:p>
            <a:pPr>
              <a:lnSpc>
                <a:spcPct val="90000"/>
              </a:lnSpc>
            </a:pPr>
            <a:endParaRPr lang="de-CH" sz="1900"/>
          </a:p>
        </p:txBody>
      </p:sp>
      <p:pic>
        <p:nvPicPr>
          <p:cNvPr id="4" name="Grafik 3" descr="Ein Bild, das Hand, Finger, Zeichensprache, Daumen enthält.&#10;&#10;Automatisch generierte Beschreibung">
            <a:extLst>
              <a:ext uri="{FF2B5EF4-FFF2-40B4-BE49-F238E27FC236}">
                <a16:creationId xmlns:a16="http://schemas.microsoft.com/office/drawing/2014/main" id="{3E8D65B4-54AB-A32F-B373-3B662C6B4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6"/>
          <a:stretch/>
        </p:blipFill>
        <p:spPr>
          <a:xfrm>
            <a:off x="3500626" y="1373062"/>
            <a:ext cx="5266947" cy="2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9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B85F9-9FA4-5014-738E-15B2060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Aufgabe 2b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BFD21B4-6FC2-3374-F84E-A7F530D63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3777"/>
              </p:ext>
            </p:extLst>
          </p:nvPr>
        </p:nvGraphicFramePr>
        <p:xfrm>
          <a:off x="5429249" y="1259935"/>
          <a:ext cx="6096001" cy="4338129"/>
        </p:xfrm>
        <a:graphic>
          <a:graphicData uri="http://schemas.openxmlformats.org/drawingml/2006/table">
            <a:tbl>
              <a:tblPr firstRow="1" firstCol="1" bandRow="1">
                <a:noFill/>
                <a:tableStyleId>{69012ECD-51FC-41F1-AA8D-1B2483CD663E}</a:tableStyleId>
              </a:tblPr>
              <a:tblGrid>
                <a:gridCol w="3093476">
                  <a:extLst>
                    <a:ext uri="{9D8B030D-6E8A-4147-A177-3AD203B41FA5}">
                      <a16:colId xmlns:a16="http://schemas.microsoft.com/office/drawing/2014/main" val="2357435588"/>
                    </a:ext>
                  </a:extLst>
                </a:gridCol>
                <a:gridCol w="3002525">
                  <a:extLst>
                    <a:ext uri="{9D8B030D-6E8A-4147-A177-3AD203B41FA5}">
                      <a16:colId xmlns:a16="http://schemas.microsoft.com/office/drawing/2014/main" val="142754610"/>
                    </a:ext>
                  </a:extLst>
                </a:gridCol>
              </a:tblGrid>
              <a:tr h="539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Lokale Faktoren</a:t>
                      </a:r>
                      <a:endParaRPr lang="de-CH" sz="1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55" marR="142773" marT="142773" marB="1427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Systemische Faktoren</a:t>
                      </a:r>
                      <a:endParaRPr lang="de-CH" sz="1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55" marR="142773" marT="142773" marB="1427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121520"/>
                  </a:ext>
                </a:extLst>
              </a:tr>
              <a:tr h="3651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Fremdkörper in der Wunde oder im Gewebe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mangelnde Durchblutung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Hämatom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Zu hohe Nahtspannung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Bewegung im Wundgebiet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falsche lokale Wundtherapie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Austrocknung oder Unterkühlung der Wunde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e-CH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55" marR="123736" marT="123736" marB="123736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Herabgesetzter Immunstatus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Medikamente (Antibiotika, Cortison)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Schlechter Allgemeinzustand (hohes Alter, Immobilität)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Mangelernährung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Rauchen, Alkohol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Fieber, Exsikkose (Dehydration)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Erkrankungen wie Diabetes mellitus, Anämien, maligne Tumoren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237955" marR="123736" marT="123736" marB="123736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45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77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6C415-31BD-138C-3AED-5808C8FC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Lektionsaufbau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762621-6E46-3F63-00FC-66C7EB27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6607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3598F-CBFA-91EE-9632-CB64E927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Lernziele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8F4D7B8-D973-47EE-9A13-0820DAAFB7AE}"/>
              </a:ext>
            </a:extLst>
          </p:cNvPr>
          <p:cNvGrpSpPr/>
          <p:nvPr/>
        </p:nvGrpSpPr>
        <p:grpSpPr>
          <a:xfrm>
            <a:off x="922026" y="3240445"/>
            <a:ext cx="10347949" cy="1872001"/>
            <a:chOff x="922025" y="3240445"/>
            <a:chExt cx="10347949" cy="1872001"/>
          </a:xfrm>
        </p:grpSpPr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528C0768-2604-0158-96C7-4188012BB9E5}"/>
                </a:ext>
              </a:extLst>
            </p:cNvPr>
            <p:cNvSpPr/>
            <p:nvPr/>
          </p:nvSpPr>
          <p:spPr>
            <a:xfrm>
              <a:off x="922025" y="3240445"/>
              <a:ext cx="2175015" cy="1872001"/>
            </a:xfrm>
            <a:custGeom>
              <a:avLst/>
              <a:gdLst>
                <a:gd name="connsiteX0" fmla="*/ 0 w 2175015"/>
                <a:gd name="connsiteY0" fmla="*/ 187200 h 1872001"/>
                <a:gd name="connsiteX1" fmla="*/ 187200 w 2175015"/>
                <a:gd name="connsiteY1" fmla="*/ 0 h 1872001"/>
                <a:gd name="connsiteX2" fmla="*/ 1987815 w 2175015"/>
                <a:gd name="connsiteY2" fmla="*/ 0 h 1872001"/>
                <a:gd name="connsiteX3" fmla="*/ 2175015 w 2175015"/>
                <a:gd name="connsiteY3" fmla="*/ 187200 h 1872001"/>
                <a:gd name="connsiteX4" fmla="*/ 2175015 w 2175015"/>
                <a:gd name="connsiteY4" fmla="*/ 1684801 h 1872001"/>
                <a:gd name="connsiteX5" fmla="*/ 1987815 w 2175015"/>
                <a:gd name="connsiteY5" fmla="*/ 1872001 h 1872001"/>
                <a:gd name="connsiteX6" fmla="*/ 187200 w 2175015"/>
                <a:gd name="connsiteY6" fmla="*/ 1872001 h 1872001"/>
                <a:gd name="connsiteX7" fmla="*/ 0 w 2175015"/>
                <a:gd name="connsiteY7" fmla="*/ 1684801 h 1872001"/>
                <a:gd name="connsiteX8" fmla="*/ 0 w 2175015"/>
                <a:gd name="connsiteY8" fmla="*/ 187200 h 18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015" h="1872001">
                  <a:moveTo>
                    <a:pt x="0" y="187200"/>
                  </a:moveTo>
                  <a:cubicBezTo>
                    <a:pt x="0" y="83812"/>
                    <a:pt x="83812" y="0"/>
                    <a:pt x="187200" y="0"/>
                  </a:cubicBezTo>
                  <a:lnTo>
                    <a:pt x="1987815" y="0"/>
                  </a:lnTo>
                  <a:cubicBezTo>
                    <a:pt x="2091203" y="0"/>
                    <a:pt x="2175015" y="83812"/>
                    <a:pt x="2175015" y="187200"/>
                  </a:cubicBezTo>
                  <a:lnTo>
                    <a:pt x="2175015" y="1684801"/>
                  </a:lnTo>
                  <a:cubicBezTo>
                    <a:pt x="2175015" y="1788189"/>
                    <a:pt x="2091203" y="1872001"/>
                    <a:pt x="1987815" y="1872001"/>
                  </a:cubicBezTo>
                  <a:lnTo>
                    <a:pt x="187200" y="1872001"/>
                  </a:lnTo>
                  <a:cubicBezTo>
                    <a:pt x="83812" y="1872001"/>
                    <a:pt x="0" y="1788189"/>
                    <a:pt x="0" y="1684801"/>
                  </a:cubicBezTo>
                  <a:lnTo>
                    <a:pt x="0" y="18720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499" tIns="72609" rIns="81499" bIns="7260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/>
                <a:t>Die Lernenden können Unterschiede zwischen akuten und chronischen Wunden aufzählen.</a:t>
              </a:r>
              <a:endParaRPr lang="en-US" sz="1400" kern="1200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479B139-3D34-D348-4CEB-2D6B0EB483A4}"/>
                </a:ext>
              </a:extLst>
            </p:cNvPr>
            <p:cNvSpPr/>
            <p:nvPr/>
          </p:nvSpPr>
          <p:spPr>
            <a:xfrm>
              <a:off x="3646336" y="3240445"/>
              <a:ext cx="2175015" cy="1872001"/>
            </a:xfrm>
            <a:custGeom>
              <a:avLst/>
              <a:gdLst>
                <a:gd name="connsiteX0" fmla="*/ 0 w 2175015"/>
                <a:gd name="connsiteY0" fmla="*/ 187200 h 1872001"/>
                <a:gd name="connsiteX1" fmla="*/ 187200 w 2175015"/>
                <a:gd name="connsiteY1" fmla="*/ 0 h 1872001"/>
                <a:gd name="connsiteX2" fmla="*/ 1987815 w 2175015"/>
                <a:gd name="connsiteY2" fmla="*/ 0 h 1872001"/>
                <a:gd name="connsiteX3" fmla="*/ 2175015 w 2175015"/>
                <a:gd name="connsiteY3" fmla="*/ 187200 h 1872001"/>
                <a:gd name="connsiteX4" fmla="*/ 2175015 w 2175015"/>
                <a:gd name="connsiteY4" fmla="*/ 1684801 h 1872001"/>
                <a:gd name="connsiteX5" fmla="*/ 1987815 w 2175015"/>
                <a:gd name="connsiteY5" fmla="*/ 1872001 h 1872001"/>
                <a:gd name="connsiteX6" fmla="*/ 187200 w 2175015"/>
                <a:gd name="connsiteY6" fmla="*/ 1872001 h 1872001"/>
                <a:gd name="connsiteX7" fmla="*/ 0 w 2175015"/>
                <a:gd name="connsiteY7" fmla="*/ 1684801 h 1872001"/>
                <a:gd name="connsiteX8" fmla="*/ 0 w 2175015"/>
                <a:gd name="connsiteY8" fmla="*/ 187200 h 18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015" h="1872001">
                  <a:moveTo>
                    <a:pt x="0" y="187200"/>
                  </a:moveTo>
                  <a:cubicBezTo>
                    <a:pt x="0" y="83812"/>
                    <a:pt x="83812" y="0"/>
                    <a:pt x="187200" y="0"/>
                  </a:cubicBezTo>
                  <a:lnTo>
                    <a:pt x="1987815" y="0"/>
                  </a:lnTo>
                  <a:cubicBezTo>
                    <a:pt x="2091203" y="0"/>
                    <a:pt x="2175015" y="83812"/>
                    <a:pt x="2175015" y="187200"/>
                  </a:cubicBezTo>
                  <a:lnTo>
                    <a:pt x="2175015" y="1684801"/>
                  </a:lnTo>
                  <a:cubicBezTo>
                    <a:pt x="2175015" y="1788189"/>
                    <a:pt x="2091203" y="1872001"/>
                    <a:pt x="1987815" y="1872001"/>
                  </a:cubicBezTo>
                  <a:lnTo>
                    <a:pt x="187200" y="1872001"/>
                  </a:lnTo>
                  <a:cubicBezTo>
                    <a:pt x="83812" y="1872001"/>
                    <a:pt x="0" y="1788189"/>
                    <a:pt x="0" y="1684801"/>
                  </a:cubicBezTo>
                  <a:lnTo>
                    <a:pt x="0" y="18720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499" tIns="72609" rIns="81499" bIns="7260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/>
                <a:t>Die Lernenden können den physiologischen Wundheilungsprozesses erläutern und die jeweiligen Vorgänge in den verschiedenen Phasen erklären.</a:t>
              </a:r>
              <a:endParaRPr lang="en-US" sz="1400" kern="1200" dirty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3F98E5B-A5DC-2E0E-119E-D32A05254103}"/>
                </a:ext>
              </a:extLst>
            </p:cNvPr>
            <p:cNvSpPr/>
            <p:nvPr/>
          </p:nvSpPr>
          <p:spPr>
            <a:xfrm>
              <a:off x="6096988" y="3240445"/>
              <a:ext cx="2175015" cy="1872001"/>
            </a:xfrm>
            <a:custGeom>
              <a:avLst/>
              <a:gdLst>
                <a:gd name="connsiteX0" fmla="*/ 0 w 2175015"/>
                <a:gd name="connsiteY0" fmla="*/ 187200 h 1872001"/>
                <a:gd name="connsiteX1" fmla="*/ 187200 w 2175015"/>
                <a:gd name="connsiteY1" fmla="*/ 0 h 1872001"/>
                <a:gd name="connsiteX2" fmla="*/ 1987815 w 2175015"/>
                <a:gd name="connsiteY2" fmla="*/ 0 h 1872001"/>
                <a:gd name="connsiteX3" fmla="*/ 2175015 w 2175015"/>
                <a:gd name="connsiteY3" fmla="*/ 187200 h 1872001"/>
                <a:gd name="connsiteX4" fmla="*/ 2175015 w 2175015"/>
                <a:gd name="connsiteY4" fmla="*/ 1684801 h 1872001"/>
                <a:gd name="connsiteX5" fmla="*/ 1987815 w 2175015"/>
                <a:gd name="connsiteY5" fmla="*/ 1872001 h 1872001"/>
                <a:gd name="connsiteX6" fmla="*/ 187200 w 2175015"/>
                <a:gd name="connsiteY6" fmla="*/ 1872001 h 1872001"/>
                <a:gd name="connsiteX7" fmla="*/ 0 w 2175015"/>
                <a:gd name="connsiteY7" fmla="*/ 1684801 h 1872001"/>
                <a:gd name="connsiteX8" fmla="*/ 0 w 2175015"/>
                <a:gd name="connsiteY8" fmla="*/ 187200 h 18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015" h="1872001">
                  <a:moveTo>
                    <a:pt x="0" y="187200"/>
                  </a:moveTo>
                  <a:cubicBezTo>
                    <a:pt x="0" y="83812"/>
                    <a:pt x="83812" y="0"/>
                    <a:pt x="187200" y="0"/>
                  </a:cubicBezTo>
                  <a:lnTo>
                    <a:pt x="1987815" y="0"/>
                  </a:lnTo>
                  <a:cubicBezTo>
                    <a:pt x="2091203" y="0"/>
                    <a:pt x="2175015" y="83812"/>
                    <a:pt x="2175015" y="187200"/>
                  </a:cubicBezTo>
                  <a:lnTo>
                    <a:pt x="2175015" y="1684801"/>
                  </a:lnTo>
                  <a:cubicBezTo>
                    <a:pt x="2175015" y="1788189"/>
                    <a:pt x="2091203" y="1872001"/>
                    <a:pt x="1987815" y="1872001"/>
                  </a:cubicBezTo>
                  <a:lnTo>
                    <a:pt x="187200" y="1872001"/>
                  </a:lnTo>
                  <a:cubicBezTo>
                    <a:pt x="83812" y="1872001"/>
                    <a:pt x="0" y="1788189"/>
                    <a:pt x="0" y="1684801"/>
                  </a:cubicBezTo>
                  <a:lnTo>
                    <a:pt x="0" y="18720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499" tIns="72609" rIns="81499" bIns="7260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Die </a:t>
              </a:r>
              <a:r>
                <a:rPr lang="en-US" sz="1400" kern="1200" dirty="0" err="1"/>
                <a:t>Lernenden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können</a:t>
              </a:r>
              <a:r>
                <a:rPr lang="en-US" sz="1400" kern="1200" dirty="0"/>
                <a:t> </a:t>
              </a:r>
              <a:r>
                <a:rPr lang="de-DE" sz="1400" b="0" i="0" kern="1200" dirty="0"/>
                <a:t>anhand von Bildern Wunden einer bestimmten Heilungsphase zuordnen.</a:t>
              </a:r>
              <a:endParaRPr lang="en-US" sz="1400" kern="1200" dirty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FF2E4AA-DEC8-9CC6-76FC-399D37108D49}"/>
                </a:ext>
              </a:extLst>
            </p:cNvPr>
            <p:cNvSpPr/>
            <p:nvPr/>
          </p:nvSpPr>
          <p:spPr>
            <a:xfrm>
              <a:off x="9094959" y="3240445"/>
              <a:ext cx="2175015" cy="1872001"/>
            </a:xfrm>
            <a:custGeom>
              <a:avLst/>
              <a:gdLst>
                <a:gd name="connsiteX0" fmla="*/ 0 w 2175015"/>
                <a:gd name="connsiteY0" fmla="*/ 187200 h 1872001"/>
                <a:gd name="connsiteX1" fmla="*/ 187200 w 2175015"/>
                <a:gd name="connsiteY1" fmla="*/ 0 h 1872001"/>
                <a:gd name="connsiteX2" fmla="*/ 1987815 w 2175015"/>
                <a:gd name="connsiteY2" fmla="*/ 0 h 1872001"/>
                <a:gd name="connsiteX3" fmla="*/ 2175015 w 2175015"/>
                <a:gd name="connsiteY3" fmla="*/ 187200 h 1872001"/>
                <a:gd name="connsiteX4" fmla="*/ 2175015 w 2175015"/>
                <a:gd name="connsiteY4" fmla="*/ 1684801 h 1872001"/>
                <a:gd name="connsiteX5" fmla="*/ 1987815 w 2175015"/>
                <a:gd name="connsiteY5" fmla="*/ 1872001 h 1872001"/>
                <a:gd name="connsiteX6" fmla="*/ 187200 w 2175015"/>
                <a:gd name="connsiteY6" fmla="*/ 1872001 h 1872001"/>
                <a:gd name="connsiteX7" fmla="*/ 0 w 2175015"/>
                <a:gd name="connsiteY7" fmla="*/ 1684801 h 1872001"/>
                <a:gd name="connsiteX8" fmla="*/ 0 w 2175015"/>
                <a:gd name="connsiteY8" fmla="*/ 187200 h 18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015" h="1872001">
                  <a:moveTo>
                    <a:pt x="0" y="187200"/>
                  </a:moveTo>
                  <a:cubicBezTo>
                    <a:pt x="0" y="83812"/>
                    <a:pt x="83812" y="0"/>
                    <a:pt x="187200" y="0"/>
                  </a:cubicBezTo>
                  <a:lnTo>
                    <a:pt x="1987815" y="0"/>
                  </a:lnTo>
                  <a:cubicBezTo>
                    <a:pt x="2091203" y="0"/>
                    <a:pt x="2175015" y="83812"/>
                    <a:pt x="2175015" y="187200"/>
                  </a:cubicBezTo>
                  <a:lnTo>
                    <a:pt x="2175015" y="1684801"/>
                  </a:lnTo>
                  <a:cubicBezTo>
                    <a:pt x="2175015" y="1788189"/>
                    <a:pt x="2091203" y="1872001"/>
                    <a:pt x="1987815" y="1872001"/>
                  </a:cubicBezTo>
                  <a:lnTo>
                    <a:pt x="187200" y="1872001"/>
                  </a:lnTo>
                  <a:cubicBezTo>
                    <a:pt x="83812" y="1872001"/>
                    <a:pt x="0" y="1788189"/>
                    <a:pt x="0" y="1684801"/>
                  </a:cubicBezTo>
                  <a:lnTo>
                    <a:pt x="0" y="18720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499" tIns="72609" rIns="81499" bIns="7260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Die </a:t>
              </a:r>
              <a:r>
                <a:rPr lang="en-US" sz="1400" kern="1200" dirty="0" err="1"/>
                <a:t>Lernenden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können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mögliche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Wundheilungsstörungen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erläutern</a:t>
              </a:r>
              <a:r>
                <a:rPr lang="en-US" sz="1400" kern="1200" dirty="0"/>
                <a:t>. </a:t>
              </a:r>
            </a:p>
          </p:txBody>
        </p:sp>
      </p:grp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71E74A1A-2946-3A0B-9EEB-D241B9916DB3}"/>
              </a:ext>
            </a:extLst>
          </p:cNvPr>
          <p:cNvSpPr/>
          <p:nvPr/>
        </p:nvSpPr>
        <p:spPr>
          <a:xfrm>
            <a:off x="917826" y="2661002"/>
            <a:ext cx="2160000" cy="430631"/>
          </a:xfrm>
          <a:prstGeom prst="roundRect">
            <a:avLst/>
          </a:prstGeom>
          <a:noFill/>
          <a:ln w="190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Wundarten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31873D5B-4FF5-B600-15DF-7EC93DAFB833}"/>
              </a:ext>
            </a:extLst>
          </p:cNvPr>
          <p:cNvSpPr/>
          <p:nvPr/>
        </p:nvSpPr>
        <p:spPr>
          <a:xfrm>
            <a:off x="3657599" y="2661001"/>
            <a:ext cx="4602823" cy="430631"/>
          </a:xfrm>
          <a:prstGeom prst="roundRect">
            <a:avLst/>
          </a:prstGeom>
          <a:noFill/>
          <a:ln w="190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Wundheilungsprozess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B6FBD33B-D1B3-4F84-EB6B-7BB262FC9850}"/>
              </a:ext>
            </a:extLst>
          </p:cNvPr>
          <p:cNvSpPr/>
          <p:nvPr/>
        </p:nvSpPr>
        <p:spPr>
          <a:xfrm>
            <a:off x="9114174" y="2661000"/>
            <a:ext cx="2160000" cy="430631"/>
          </a:xfrm>
          <a:prstGeom prst="roundRect">
            <a:avLst/>
          </a:prstGeom>
          <a:noFill/>
          <a:ln w="190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Wundheilungsstörung</a:t>
            </a:r>
          </a:p>
        </p:txBody>
      </p:sp>
    </p:spTree>
    <p:extLst>
      <p:ext uri="{BB962C8B-B14F-4D97-AF65-F5344CB8AC3E}">
        <p14:creationId xmlns:p14="http://schemas.microsoft.com/office/powerpoint/2010/main" val="373492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567ACB-44FC-44B8-A031-75BD65F80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9C18AC-EFAA-4C60-A84E-ECED43E3E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F57D06-035F-62A6-5A63-AB295C89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73834"/>
            <a:ext cx="9486900" cy="900332"/>
          </a:xfrm>
        </p:spPr>
        <p:txBody>
          <a:bodyPr anchor="ctr">
            <a:normAutofit/>
          </a:bodyPr>
          <a:lstStyle/>
          <a:p>
            <a:pPr algn="ctr"/>
            <a:r>
              <a:rPr lang="de-CH" dirty="0"/>
              <a:t>Brainstorming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2B28A5C1-474C-226B-4246-06628D50D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033468"/>
              </p:ext>
            </p:extLst>
          </p:nvPr>
        </p:nvGraphicFramePr>
        <p:xfrm>
          <a:off x="1249682" y="2236763"/>
          <a:ext cx="9725464" cy="33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54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041DC-2092-2CA9-582C-95F1103A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8854"/>
            <a:ext cx="9486900" cy="1371600"/>
          </a:xfrm>
        </p:spPr>
        <p:txBody>
          <a:bodyPr/>
          <a:lstStyle/>
          <a:p>
            <a:r>
              <a:rPr lang="de-CH" dirty="0"/>
              <a:t>Wundarten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8CD38B54-DE86-66D9-E647-4CB4601CC1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453220"/>
              </p:ext>
            </p:extLst>
          </p:nvPr>
        </p:nvGraphicFramePr>
        <p:xfrm>
          <a:off x="1371600" y="1938564"/>
          <a:ext cx="9486900" cy="3229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4179">
                  <a:extLst>
                    <a:ext uri="{9D8B030D-6E8A-4147-A177-3AD203B41FA5}">
                      <a16:colId xmlns:a16="http://schemas.microsoft.com/office/drawing/2014/main" val="3335605091"/>
                    </a:ext>
                  </a:extLst>
                </a:gridCol>
                <a:gridCol w="4762721">
                  <a:extLst>
                    <a:ext uri="{9D8B030D-6E8A-4147-A177-3AD203B41FA5}">
                      <a16:colId xmlns:a16="http://schemas.microsoft.com/office/drawing/2014/main" val="2193521644"/>
                    </a:ext>
                  </a:extLst>
                </a:gridCol>
              </a:tblGrid>
              <a:tr h="444282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Akute Wunden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Chronische Wunden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763679"/>
                  </a:ext>
                </a:extLst>
              </a:tr>
              <a:tr h="880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Entstehen in </a:t>
                      </a:r>
                      <a:r>
                        <a:rPr lang="de-DE" sz="1600" b="1" u="none" strike="noStrike" kern="1200" baseline="0" dirty="0">
                          <a:solidFill>
                            <a:schemeClr val="dk1"/>
                          </a:solidFill>
                        </a:rPr>
                        <a:t>intaktem</a:t>
                      </a: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, gut durchblutetem Gewebe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 (lokales Abwehrsystem vorhanden)	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Gewebe durch Vorerkrankung </a:t>
                      </a:r>
                      <a:r>
                        <a:rPr lang="de-DE" sz="1600" b="1" u="none" strike="noStrike" kern="1200" baseline="0" dirty="0">
                          <a:solidFill>
                            <a:schemeClr val="dk1"/>
                          </a:solidFill>
                        </a:rPr>
                        <a:t>geschädigt</a:t>
                      </a: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, d.h. eigenständige Pathophysiologie vorhanden</a:t>
                      </a:r>
                      <a:endParaRPr lang="de-CH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697169"/>
                  </a:ext>
                </a:extLst>
              </a:tr>
              <a:tr h="585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Abheilung in </a:t>
                      </a:r>
                      <a:r>
                        <a:rPr lang="de-DE" sz="1600" b="1" u="none" strike="noStrike" kern="1200" baseline="0" dirty="0">
                          <a:solidFill>
                            <a:schemeClr val="dk1"/>
                          </a:solidFill>
                        </a:rPr>
                        <a:t>max. 21 Tagen</a:t>
                      </a: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	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strike="noStrike" kern="1200" baseline="0" dirty="0">
                          <a:solidFill>
                            <a:schemeClr val="dk1"/>
                          </a:solidFill>
                        </a:rPr>
                        <a:t>Keine Heilungstendenz </a:t>
                      </a: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innerhalb von 4-8 Wochen	</a:t>
                      </a:r>
                      <a:endParaRPr lang="de-CH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100189"/>
                  </a:ext>
                </a:extLst>
              </a:tr>
              <a:tr h="438195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Primäre</a:t>
                      </a:r>
                      <a:r>
                        <a:rPr lang="de-CH" sz="1600" dirty="0"/>
                        <a:t> Wundheilung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Sekundäre</a:t>
                      </a:r>
                      <a:r>
                        <a:rPr lang="de-CH" sz="1600" dirty="0"/>
                        <a:t> Wundheilung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617154"/>
                  </a:ext>
                </a:extLst>
              </a:tr>
              <a:tr h="880933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Traumatische</a:t>
                      </a:r>
                      <a:r>
                        <a:rPr lang="de-CH" sz="1600" dirty="0"/>
                        <a:t> Wunde (Schürfung,  Verbrennung…)</a:t>
                      </a:r>
                      <a:br>
                        <a:rPr lang="de-CH" sz="1600" dirty="0"/>
                      </a:br>
                      <a:r>
                        <a:rPr lang="de-CH" sz="1600" b="1" dirty="0"/>
                        <a:t>Iatrogene</a:t>
                      </a:r>
                      <a:r>
                        <a:rPr lang="de-CH" sz="1600" dirty="0"/>
                        <a:t> Wunden (OP  Wunden...)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Dekubitus, Ulcus Cruris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18535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DBAC8896-9704-8FB7-9D0D-283820E851F8}"/>
              </a:ext>
            </a:extLst>
          </p:cNvPr>
          <p:cNvSpPr/>
          <p:nvPr/>
        </p:nvSpPr>
        <p:spPr>
          <a:xfrm>
            <a:off x="410966" y="1480454"/>
            <a:ext cx="6236414" cy="4684040"/>
          </a:xfrm>
          <a:prstGeom prst="ellipse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3618B9D-5A5E-C2D5-FBC0-DD04BEAD4618}"/>
              </a:ext>
            </a:extLst>
          </p:cNvPr>
          <p:cNvSpPr/>
          <p:nvPr/>
        </p:nvSpPr>
        <p:spPr>
          <a:xfrm>
            <a:off x="2835666" y="5343340"/>
            <a:ext cx="1705511" cy="5649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Heutige Lektion</a:t>
            </a:r>
          </a:p>
        </p:txBody>
      </p:sp>
    </p:spTree>
    <p:extLst>
      <p:ext uri="{BB962C8B-B14F-4D97-AF65-F5344CB8AC3E}">
        <p14:creationId xmlns:p14="http://schemas.microsoft.com/office/powerpoint/2010/main" val="24480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7BA752-1B29-76CA-597D-E40E9DC7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87878"/>
            <a:ext cx="8115299" cy="1265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Lernaufgabe Wundheilung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D67A8B-EED9-8DAC-9E99-F354923D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4953282"/>
            <a:ext cx="6781800" cy="7611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Die </a:t>
            </a:r>
            <a:r>
              <a:rPr lang="en-US" i="1" kern="120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Phasen</a:t>
            </a:r>
            <a:r>
              <a:rPr lang="en-US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 der </a:t>
            </a:r>
            <a:r>
              <a:rPr lang="en-US" i="1" kern="120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Wundheilung</a:t>
            </a:r>
            <a:r>
              <a:rPr lang="en-US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/ </a:t>
            </a:r>
            <a:r>
              <a:rPr lang="en-US" i="1" kern="120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Wundheilungsstörung</a:t>
            </a:r>
            <a:endParaRPr lang="en-US" i="1" kern="120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C129F7-63FC-86CF-96B7-9A9FF14E3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1" b="36605"/>
          <a:stretch/>
        </p:blipFill>
        <p:spPr bwMode="auto">
          <a:xfrm>
            <a:off x="2993707" y="1970314"/>
            <a:ext cx="6204585" cy="1664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375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6CBC70-C15A-62F1-7CBE-A7BFB3F3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de-CH"/>
              <a:t>Aufgabe 1a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09EE87-0CE3-3092-6B3E-1D6CF5CA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330" y="2206257"/>
            <a:ext cx="8408503" cy="354064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de-CH" sz="1500" b="1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</a:t>
            </a:r>
            <a:r>
              <a:rPr lang="de-CH" sz="15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 der Hämostase werden die Lymphgefäße verletzt, Blut fließt aus und Thrombozyten und Gerinnungskaskaden führen zu einer ersten Verschliessung der Wunde.</a:t>
            </a:r>
            <a:b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Wichtigste Zellen: 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Thrombozyten 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Die Inflammationsphase konzentriert sich auf die Reinigung der Wunde und die Vorbereitung auf die Bildung von neuem Gewebe. </a:t>
            </a:r>
            <a:b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Wichtigste Zellen: 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Makrophagen, Neutrophile (in einem 2. Schritt: Fibroblasten, Endothel- und Epithelzellen)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 der Granulationsphase wird die Wunde durch frisches Kollagen und extrazelluläres Matrixgewebe geheilt, wodurch die Wunde schrumpft und sich neues Gewebe bildet.</a:t>
            </a:r>
            <a:b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Wichtigste Zellen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Makrophagen, Fibroblasten, Endothelzellen 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de-CH" sz="1500" b="1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</a:t>
            </a:r>
            <a:r>
              <a:rPr lang="de-CH" sz="15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 der Regenerationsphase bildet sich Narbengewebe als Ersatzgewebe.</a:t>
            </a:r>
            <a:b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Wichtigste Zellen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Epithelzellen</a:t>
            </a:r>
          </a:p>
          <a:p>
            <a:pPr>
              <a:lnSpc>
                <a:spcPct val="90000"/>
              </a:lnSpc>
            </a:pPr>
            <a:endParaRPr lang="de-CH" sz="15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E751910-1C31-B78E-A53F-CE295150EE72}"/>
              </a:ext>
            </a:extLst>
          </p:cNvPr>
          <p:cNvGrpSpPr/>
          <p:nvPr/>
        </p:nvGrpSpPr>
        <p:grpSpPr>
          <a:xfrm>
            <a:off x="1427924" y="1916053"/>
            <a:ext cx="821553" cy="4121050"/>
            <a:chOff x="9405813" y="1882188"/>
            <a:chExt cx="821553" cy="412105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36D986F-5117-6EAC-4D66-85C39E31C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8"/>
            <a:stretch/>
          </p:blipFill>
          <p:spPr bwMode="auto">
            <a:xfrm>
              <a:off x="9405813" y="4987032"/>
              <a:ext cx="821553" cy="1016206"/>
            </a:xfrm>
            <a:prstGeom prst="rect">
              <a:avLst/>
            </a:prstGeom>
            <a:noFill/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36F9DDD-777D-8F8A-C96A-3D088C59C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2" r="25197"/>
            <a:stretch/>
          </p:blipFill>
          <p:spPr bwMode="auto">
            <a:xfrm>
              <a:off x="9405813" y="3961867"/>
              <a:ext cx="821522" cy="1016206"/>
            </a:xfrm>
            <a:prstGeom prst="rect">
              <a:avLst/>
            </a:prstGeom>
            <a:noFill/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5392396D-DF5A-6BFA-3F1A-2087B4842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3" r="50135"/>
            <a:stretch/>
          </p:blipFill>
          <p:spPr bwMode="auto">
            <a:xfrm>
              <a:off x="9405813" y="2958717"/>
              <a:ext cx="821553" cy="1016206"/>
            </a:xfrm>
            <a:prstGeom prst="rect">
              <a:avLst/>
            </a:prstGeom>
            <a:noFill/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7DF110E-E6E6-A18E-370F-07EC23FEB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38"/>
            <a:stretch/>
          </p:blipFill>
          <p:spPr bwMode="auto">
            <a:xfrm>
              <a:off x="9405813" y="1882188"/>
              <a:ext cx="821552" cy="101620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8591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4B22D0A-44B8-4A9E-88A8-F685321F2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DF72FA-83B0-42B1-9250-21C7B7E32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5E0C8FF-6F79-4E14-A5FC-F5993E6FC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86A58F-9CA4-BF1B-9CEB-25AF8D70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616" y="4935154"/>
            <a:ext cx="8115300" cy="11323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Aufgabe 1b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391943-E505-D701-111D-8DA5883F5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8" y="2772268"/>
            <a:ext cx="1967202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5606A0B-06AD-6B99-A065-1D801759FC6F}"/>
              </a:ext>
            </a:extLst>
          </p:cNvPr>
          <p:cNvSpPr txBox="1"/>
          <p:nvPr/>
        </p:nvSpPr>
        <p:spPr>
          <a:xfrm>
            <a:off x="3749725" y="1027221"/>
            <a:ext cx="2148089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48056">
              <a:spcAft>
                <a:spcPts val="600"/>
              </a:spcAft>
            </a:pPr>
            <a:r>
              <a:rPr lang="de-CH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Inflammationsphase</a:t>
            </a:r>
            <a:r>
              <a:rPr lang="de-CH" sz="1764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lang="de-CH" dirty="0">
              <a:solidFill>
                <a:sysClr val="windowText" lastClr="00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D683A9-1B1B-9B72-E2E9-D3006A0F28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4"/>
          <a:stretch/>
        </p:blipFill>
        <p:spPr bwMode="auto">
          <a:xfrm>
            <a:off x="6507316" y="2772268"/>
            <a:ext cx="2070762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5018F83-D312-0137-6C63-95FF3CF94227}"/>
              </a:ext>
            </a:extLst>
          </p:cNvPr>
          <p:cNvSpPr txBox="1"/>
          <p:nvPr/>
        </p:nvSpPr>
        <p:spPr>
          <a:xfrm>
            <a:off x="6903227" y="1002278"/>
            <a:ext cx="1278941" cy="39427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defTabSz="498348">
              <a:spcAft>
                <a:spcPts val="600"/>
              </a:spcAft>
            </a:pPr>
            <a:r>
              <a:rPr lang="de-CH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Hämostase</a:t>
            </a:r>
            <a:r>
              <a:rPr lang="de-CH" sz="1962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lang="de-CH" dirty="0">
              <a:solidFill>
                <a:sysClr val="windowText" lastClr="00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19CF4-FE45-1B9F-9C3A-EF1C687B9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627" y="1828945"/>
            <a:ext cx="1630234" cy="324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F6D1C62-11D4-28BB-C009-2AB97B26BE3F}"/>
              </a:ext>
            </a:extLst>
          </p:cNvPr>
          <p:cNvSpPr txBox="1"/>
          <p:nvPr/>
        </p:nvSpPr>
        <p:spPr>
          <a:xfrm>
            <a:off x="9187579" y="1027221"/>
            <a:ext cx="2140330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297180">
              <a:spcAft>
                <a:spcPts val="600"/>
              </a:spcAft>
            </a:pPr>
            <a:r>
              <a:rPr lang="de-CH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Regenerationsphase </a:t>
            </a:r>
            <a:endParaRPr lang="de-CH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1E07B2C-253D-B5EA-EAE9-E6C2E7F12E50}"/>
              </a:ext>
            </a:extLst>
          </p:cNvPr>
          <p:cNvSpPr txBox="1"/>
          <p:nvPr/>
        </p:nvSpPr>
        <p:spPr>
          <a:xfrm>
            <a:off x="1143010" y="1027221"/>
            <a:ext cx="1997213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84632">
              <a:spcAft>
                <a:spcPts val="600"/>
              </a:spcAft>
            </a:pPr>
            <a:r>
              <a:rPr lang="de-CH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Granulationsphase </a:t>
            </a:r>
            <a:endParaRPr lang="de-CH" sz="1600" dirty="0">
              <a:solidFill>
                <a:sysClr val="windowText" lastClr="000000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B82CE81-BC6C-C9E6-CD98-EC091F111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23" y="2772268"/>
            <a:ext cx="1941987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47CA88-49D7-E9F6-CB2B-FAD365DE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87878"/>
            <a:ext cx="8115299" cy="1265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Aufgabe 2A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D8A4CE-BB73-047E-EF7B-63A56C6E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4953282"/>
            <a:ext cx="6781800" cy="7611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Blitzlicht: Welche Anzeichen deuten auf eine schlechte Wundheilung hin?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EDCD940-6C59-052D-1122-4384694F6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02" y="1371600"/>
            <a:ext cx="2223727" cy="22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1409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381</Words>
  <Application>Microsoft Office PowerPoint</Application>
  <PresentationFormat>Breitbild</PresentationFormat>
  <Paragraphs>65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Gill Sans MT</vt:lpstr>
      <vt:lpstr>Goudy Old Style</vt:lpstr>
      <vt:lpstr>Symbol</vt:lpstr>
      <vt:lpstr>ClassicFrameVTI</vt:lpstr>
      <vt:lpstr>Die Haut - Wundheilung</vt:lpstr>
      <vt:lpstr>Lektionsaufbau</vt:lpstr>
      <vt:lpstr>Lernziele</vt:lpstr>
      <vt:lpstr>Brainstorming</vt:lpstr>
      <vt:lpstr>Wundarten</vt:lpstr>
      <vt:lpstr>Lernaufgabe Wundheilung</vt:lpstr>
      <vt:lpstr>Aufgabe 1a</vt:lpstr>
      <vt:lpstr>Aufgabe 1b</vt:lpstr>
      <vt:lpstr>Aufgabe 2A</vt:lpstr>
      <vt:lpstr>Aufgabe 2b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Haut - Wundheilung</dc:title>
  <dc:creator>Willibald  Jana</dc:creator>
  <cp:lastModifiedBy>Willibald  Jana</cp:lastModifiedBy>
  <cp:revision>4</cp:revision>
  <dcterms:created xsi:type="dcterms:W3CDTF">2024-04-26T11:45:45Z</dcterms:created>
  <dcterms:modified xsi:type="dcterms:W3CDTF">2024-04-29T09:31:22Z</dcterms:modified>
</cp:coreProperties>
</file>