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71" r:id="rId4"/>
    <p:sldId id="270" r:id="rId5"/>
    <p:sldId id="257" r:id="rId6"/>
    <p:sldId id="261" r:id="rId7"/>
    <p:sldId id="283" r:id="rId8"/>
    <p:sldId id="281" r:id="rId9"/>
    <p:sldId id="268" r:id="rId10"/>
    <p:sldId id="269" r:id="rId11"/>
    <p:sldId id="267" r:id="rId12"/>
    <p:sldId id="273" r:id="rId13"/>
    <p:sldId id="280" r:id="rId14"/>
    <p:sldId id="265" r:id="rId15"/>
    <p:sldId id="276" r:id="rId16"/>
    <p:sldId id="275" r:id="rId17"/>
    <p:sldId id="279" r:id="rId18"/>
    <p:sldId id="277" r:id="rId19"/>
    <p:sldId id="28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4660"/>
  </p:normalViewPr>
  <p:slideViewPr>
    <p:cSldViewPr snapToGrid="0">
      <p:cViewPr>
        <p:scale>
          <a:sx n="62" d="100"/>
          <a:sy n="62" d="100"/>
        </p:scale>
        <p:origin x="760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C5279-29B8-49F1-8C13-6B4164B6ACF1}" type="datetimeFigureOut">
              <a:rPr lang="de-CH" smtClean="0"/>
              <a:t>16.04.2024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3A009-AF9C-4EED-8F6C-3E3B5312386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318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3A009-AF9C-4EED-8F6C-3E3B53123863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215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CBA18B-CC14-7F50-CCDA-0E0B46FCE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FFFFFF"/>
                </a:solidFill>
              </a:rPr>
              <a:t>Pathophysiologie - Demenz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30AE51B-0E7C-AC2E-040B-23074A605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de-CH" b="1" i="0" u="none" strike="noStrike" baseline="0" dirty="0">
                <a:solidFill>
                  <a:srgbClr val="FFFFFF"/>
                </a:solidFill>
                <a:latin typeface="GlyphLessFont"/>
              </a:rPr>
              <a:t>Handlungskompetenz C.5</a:t>
            </a:r>
          </a:p>
          <a:p>
            <a:r>
              <a:rPr lang="de-DE" b="0" i="0" u="none" strike="noStrike" baseline="0" dirty="0">
                <a:solidFill>
                  <a:srgbClr val="FFFFFF"/>
                </a:solidFill>
                <a:latin typeface="GlyphLessFont"/>
              </a:rPr>
              <a:t>Klientinnen und Klienten mit Verwirrtheitszuständen unterstützen</a:t>
            </a:r>
            <a:endParaRPr lang="de-CH" dirty="0">
              <a:solidFill>
                <a:srgbClr val="FFFFFF"/>
              </a:solidFill>
            </a:endParaRPr>
          </a:p>
        </p:txBody>
      </p:sp>
      <p:pic>
        <p:nvPicPr>
          <p:cNvPr id="5" name="Grafik 4" descr="Ein Bild, das Entwurf, Pflanze, Kunst enthält.&#10;&#10;Automatisch generierte Beschreibung">
            <a:extLst>
              <a:ext uri="{FF2B5EF4-FFF2-40B4-BE49-F238E27FC236}">
                <a16:creationId xmlns:a16="http://schemas.microsoft.com/office/drawing/2014/main" id="{EB55724A-9D28-960D-9C68-19426A21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97" y="640080"/>
            <a:ext cx="9184602" cy="330645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8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357AF8B-48C9-F266-E3C3-43CD491533BE}"/>
              </a:ext>
            </a:extLst>
          </p:cNvPr>
          <p:cNvGrpSpPr/>
          <p:nvPr/>
        </p:nvGrpSpPr>
        <p:grpSpPr>
          <a:xfrm>
            <a:off x="752611" y="1207375"/>
            <a:ext cx="10686779" cy="4443250"/>
            <a:chOff x="701286" y="986487"/>
            <a:chExt cx="10686779" cy="4443250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C2E9B66-7C89-CDAC-D3E7-775CFCD4FA2C}"/>
                </a:ext>
              </a:extLst>
            </p:cNvPr>
            <p:cNvSpPr/>
            <p:nvPr/>
          </p:nvSpPr>
          <p:spPr>
            <a:xfrm>
              <a:off x="4306438" y="2380233"/>
              <a:ext cx="3384000" cy="1224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sz="2400" b="1" dirty="0"/>
                <a:t>Frühwarnzeichen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1AF5F30-ED04-F0D4-6A2E-71C292F3CF2C}"/>
                </a:ext>
              </a:extLst>
            </p:cNvPr>
            <p:cNvSpPr/>
            <p:nvPr/>
          </p:nvSpPr>
          <p:spPr>
            <a:xfrm>
              <a:off x="701286" y="986487"/>
              <a:ext cx="3969191" cy="868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sz="1800" b="1" dirty="0">
                  <a:effectLst/>
                  <a:latin typeface="+mj-lt"/>
                  <a:ea typeface="Aptos" panose="020B0004020202020204" pitchFamily="34" charset="0"/>
                  <a:cs typeface="Times New Roman" panose="02020603050405020304" pitchFamily="18" charset="0"/>
                </a:rPr>
                <a:t>Zunehmende Vergesslichkeit, Wortfindungsstörungen und Orientierungsprobleme</a:t>
              </a:r>
              <a:endParaRPr lang="de-CH" dirty="0">
                <a:latin typeface="+mj-lt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124BCA7-B81C-C01C-77DB-3F841F6CEED8}"/>
                </a:ext>
              </a:extLst>
            </p:cNvPr>
            <p:cNvSpPr/>
            <p:nvPr/>
          </p:nvSpPr>
          <p:spPr>
            <a:xfrm>
              <a:off x="7418874" y="986487"/>
              <a:ext cx="3969191" cy="868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CH" b="1" dirty="0">
                  <a:latin typeface="+mj-lt"/>
                  <a:cs typeface="Times New Roman" panose="02020603050405020304" pitchFamily="18" charset="0"/>
                </a:rPr>
                <a:t>Schwierigkeiten mit komplexen Denk- und Handlungsabläufen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BB1D8160-02DF-DEEC-7862-6CC9D81AB7E9}"/>
                </a:ext>
              </a:extLst>
            </p:cNvPr>
            <p:cNvSpPr/>
            <p:nvPr/>
          </p:nvSpPr>
          <p:spPr>
            <a:xfrm>
              <a:off x="701286" y="4561057"/>
              <a:ext cx="3969191" cy="868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CH" b="1" dirty="0">
                  <a:latin typeface="+mj-lt"/>
                  <a:cs typeface="Times New Roman" panose="02020603050405020304" pitchFamily="18" charset="0"/>
                </a:rPr>
                <a:t>Scheinbar grundlose Stimmungsschwankungen und Persönlichkeitsänderungen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98DDF605-B604-5199-640E-5F5400A3CE0E}"/>
                </a:ext>
              </a:extLst>
            </p:cNvPr>
            <p:cNvSpPr/>
            <p:nvPr/>
          </p:nvSpPr>
          <p:spPr>
            <a:xfrm>
              <a:off x="7418874" y="4561057"/>
              <a:ext cx="3969191" cy="86868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de-CH" b="1" dirty="0">
                  <a:latin typeface="+mj-lt"/>
                  <a:cs typeface="Times New Roman" panose="02020603050405020304" pitchFamily="18" charset="0"/>
                </a:rPr>
                <a:t>Sozialer Rückzug und zunehmende Passivität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193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C2E9B66-7C89-CDAC-D3E7-775CFCD4FA2C}"/>
              </a:ext>
            </a:extLst>
          </p:cNvPr>
          <p:cNvSpPr/>
          <p:nvPr/>
        </p:nvSpPr>
        <p:spPr>
          <a:xfrm>
            <a:off x="4440000" y="2709000"/>
            <a:ext cx="3312000" cy="144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b="1" dirty="0"/>
              <a:t>Primärsymptome</a:t>
            </a:r>
            <a:br>
              <a:rPr lang="de-CH" sz="2400" b="1" dirty="0"/>
            </a:br>
            <a:r>
              <a:rPr lang="de-CH" sz="2400" b="1" dirty="0"/>
              <a:t>die 6 </a:t>
            </a:r>
            <a:r>
              <a:rPr lang="de-CH" sz="2400" b="1" dirty="0" err="1"/>
              <a:t>A’s</a:t>
            </a:r>
            <a:endParaRPr lang="de-CH" sz="2400" b="1" dirty="0"/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FAD35E8-AB97-634C-BB95-223E7C5767D0}"/>
              </a:ext>
            </a:extLst>
          </p:cNvPr>
          <p:cNvGrpSpPr/>
          <p:nvPr/>
        </p:nvGrpSpPr>
        <p:grpSpPr>
          <a:xfrm>
            <a:off x="3068607" y="314210"/>
            <a:ext cx="1600200" cy="1574280"/>
            <a:chOff x="2765573" y="497090"/>
            <a:chExt cx="1600200" cy="1574280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C1FCF50-F3E1-A07D-E55B-D446A6942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806" y="497090"/>
              <a:ext cx="1071735" cy="108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1AF5F30-ED04-F0D4-6A2E-71C292F3CF2C}"/>
                </a:ext>
              </a:extLst>
            </p:cNvPr>
            <p:cNvSpPr/>
            <p:nvPr/>
          </p:nvSpPr>
          <p:spPr>
            <a:xfrm>
              <a:off x="2765573" y="1568450"/>
              <a:ext cx="1600200" cy="5029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b="1" dirty="0"/>
                <a:t>A</a:t>
              </a:r>
              <a:r>
                <a:rPr lang="de-CH" dirty="0"/>
                <a:t>gnosie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03E7B89-BE78-867C-E384-092A449C22DD}"/>
              </a:ext>
            </a:extLst>
          </p:cNvPr>
          <p:cNvGrpSpPr/>
          <p:nvPr/>
        </p:nvGrpSpPr>
        <p:grpSpPr>
          <a:xfrm>
            <a:off x="7560114" y="325505"/>
            <a:ext cx="1600200" cy="1562985"/>
            <a:chOff x="7872634" y="325505"/>
            <a:chExt cx="1600200" cy="1562985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0C2F17F-896F-0B59-6CC3-D22DB88FC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007" y="325505"/>
              <a:ext cx="1325454" cy="108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CF3FCF7-EF58-1841-E03D-690DE40B0CE2}"/>
                </a:ext>
              </a:extLst>
            </p:cNvPr>
            <p:cNvSpPr/>
            <p:nvPr/>
          </p:nvSpPr>
          <p:spPr>
            <a:xfrm>
              <a:off x="7872634" y="1385570"/>
              <a:ext cx="1600200" cy="5029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b="1" dirty="0"/>
                <a:t>A</a:t>
              </a:r>
              <a:r>
                <a:rPr lang="de-CH" dirty="0"/>
                <a:t>phasie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794450B-9190-97D5-4F0E-2A54FB16AD99}"/>
              </a:ext>
            </a:extLst>
          </p:cNvPr>
          <p:cNvGrpSpPr/>
          <p:nvPr/>
        </p:nvGrpSpPr>
        <p:grpSpPr>
          <a:xfrm>
            <a:off x="9191301" y="2645160"/>
            <a:ext cx="1600200" cy="1558790"/>
            <a:chOff x="8901741" y="2751840"/>
            <a:chExt cx="1600200" cy="155879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EDB5433-3CA9-9F02-36BE-694817808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004" y="2751840"/>
              <a:ext cx="1099674" cy="108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B321539-5703-517E-97A0-F1BC411FD5F6}"/>
                </a:ext>
              </a:extLst>
            </p:cNvPr>
            <p:cNvSpPr/>
            <p:nvPr/>
          </p:nvSpPr>
          <p:spPr>
            <a:xfrm>
              <a:off x="8901741" y="3807710"/>
              <a:ext cx="1600200" cy="5029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Aphasie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815AA8B-8C70-BBC9-C5B6-BF253DD6AE8C}"/>
              </a:ext>
            </a:extLst>
          </p:cNvPr>
          <p:cNvGrpSpPr/>
          <p:nvPr/>
        </p:nvGrpSpPr>
        <p:grpSpPr>
          <a:xfrm>
            <a:off x="7560114" y="4854190"/>
            <a:ext cx="1600200" cy="1557770"/>
            <a:chOff x="7415234" y="4854190"/>
            <a:chExt cx="1600200" cy="1557770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48E874BD-9FAC-B885-46BD-021FC9177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387" y="4854190"/>
              <a:ext cx="1215894" cy="108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DB70086D-1B36-968A-BEF2-B1A0C7163094}"/>
                </a:ext>
              </a:extLst>
            </p:cNvPr>
            <p:cNvSpPr/>
            <p:nvPr/>
          </p:nvSpPr>
          <p:spPr>
            <a:xfrm>
              <a:off x="7415234" y="5909040"/>
              <a:ext cx="1600200" cy="5029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b="1" dirty="0"/>
                <a:t>A</a:t>
              </a:r>
              <a:r>
                <a:rPr lang="de-CH" dirty="0"/>
                <a:t>phasie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01C8A3D-6113-A9D7-6516-B4114F0C37E4}"/>
              </a:ext>
            </a:extLst>
          </p:cNvPr>
          <p:cNvGrpSpPr/>
          <p:nvPr/>
        </p:nvGrpSpPr>
        <p:grpSpPr>
          <a:xfrm>
            <a:off x="2446707" y="4679950"/>
            <a:ext cx="2844000" cy="1584055"/>
            <a:chOff x="2446707" y="4679950"/>
            <a:chExt cx="2844000" cy="1584055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D38BEE2A-C626-44A7-8631-040D1E775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713" y="4679950"/>
              <a:ext cx="821988" cy="108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88CC62C2-4040-ACC7-FAE1-1B1CC702EE18}"/>
                </a:ext>
              </a:extLst>
            </p:cNvPr>
            <p:cNvSpPr/>
            <p:nvPr/>
          </p:nvSpPr>
          <p:spPr>
            <a:xfrm>
              <a:off x="2446707" y="5761085"/>
              <a:ext cx="2844000" cy="5029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b="1" dirty="0"/>
                <a:t>A</a:t>
              </a:r>
              <a:r>
                <a:rPr lang="de-CH" dirty="0"/>
                <a:t>bstraktionsfähigkeitsverlust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CD67D8F-CB5F-858F-9E02-88710AAFC407}"/>
              </a:ext>
            </a:extLst>
          </p:cNvPr>
          <p:cNvGrpSpPr/>
          <p:nvPr/>
        </p:nvGrpSpPr>
        <p:grpSpPr>
          <a:xfrm>
            <a:off x="1067711" y="2660400"/>
            <a:ext cx="1600200" cy="1543550"/>
            <a:chOff x="778151" y="2767080"/>
            <a:chExt cx="1600200" cy="154355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A5D6540C-F73A-BB37-1F30-40A5B663F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108" y="2767080"/>
              <a:ext cx="1018286" cy="108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68B9C106-4B02-3BEB-DDBE-9E98F0346AE5}"/>
                </a:ext>
              </a:extLst>
            </p:cNvPr>
            <p:cNvSpPr/>
            <p:nvPr/>
          </p:nvSpPr>
          <p:spPr>
            <a:xfrm>
              <a:off x="778151" y="3807710"/>
              <a:ext cx="1600200" cy="5029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b="1" dirty="0"/>
                <a:t>A</a:t>
              </a:r>
              <a:r>
                <a:rPr lang="de-CH" dirty="0"/>
                <a:t>praxie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66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EC2E9B66-7C89-CDAC-D3E7-775CFCD4FA2C}"/>
              </a:ext>
            </a:extLst>
          </p:cNvPr>
          <p:cNvSpPr/>
          <p:nvPr/>
        </p:nvSpPr>
        <p:spPr>
          <a:xfrm>
            <a:off x="4194815" y="2713620"/>
            <a:ext cx="3802369" cy="12111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400" b="1" dirty="0"/>
              <a:t>Sekundärsymptome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E7F5AF2-F64A-39DB-1651-9112401A74B3}"/>
              </a:ext>
            </a:extLst>
          </p:cNvPr>
          <p:cNvGrpSpPr/>
          <p:nvPr/>
        </p:nvGrpSpPr>
        <p:grpSpPr>
          <a:xfrm>
            <a:off x="554807" y="1405846"/>
            <a:ext cx="3327896" cy="3191901"/>
            <a:chOff x="852755" y="462337"/>
            <a:chExt cx="3327896" cy="3191901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F78EF121-C08F-F241-A95E-630F15D333B2}"/>
                </a:ext>
              </a:extLst>
            </p:cNvPr>
            <p:cNvSpPr/>
            <p:nvPr/>
          </p:nvSpPr>
          <p:spPr>
            <a:xfrm>
              <a:off x="852755" y="462337"/>
              <a:ext cx="3327896" cy="68836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Psychische Veränderungen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A02D814-6EAC-5019-D4D8-4C8013CF458E}"/>
                </a:ext>
              </a:extLst>
            </p:cNvPr>
            <p:cNvSpPr txBox="1"/>
            <p:nvPr/>
          </p:nvSpPr>
          <p:spPr>
            <a:xfrm>
              <a:off x="852755" y="1345914"/>
              <a:ext cx="33278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dirty="0"/>
                <a:t>Ängste und Phobien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dirty="0"/>
                <a:t>Depressionen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DE" sz="1800" b="0" i="0" u="none" strike="noStrike" baseline="0" dirty="0"/>
                <a:t>Störung von Aufmerksamkeit und Konzentration, verlangsamtes und umständliches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800" b="0" i="0" u="none" strike="noStrike" baseline="0" dirty="0"/>
                <a:t>Denken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800" b="0" i="0" u="none" strike="noStrike" baseline="0" dirty="0"/>
                <a:t>Wahnsymptome</a:t>
              </a:r>
              <a:endParaRPr lang="de-CH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B3D0E7E-01C5-19B7-C538-BF012ED3C011}"/>
              </a:ext>
            </a:extLst>
          </p:cNvPr>
          <p:cNvGrpSpPr/>
          <p:nvPr/>
        </p:nvGrpSpPr>
        <p:grpSpPr>
          <a:xfrm>
            <a:off x="8197062" y="1405846"/>
            <a:ext cx="3327896" cy="3193613"/>
            <a:chOff x="7703905" y="460625"/>
            <a:chExt cx="3327896" cy="3193613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22CA202-A6C8-5679-E8A6-2DC4200EBFBA}"/>
                </a:ext>
              </a:extLst>
            </p:cNvPr>
            <p:cNvSpPr/>
            <p:nvPr/>
          </p:nvSpPr>
          <p:spPr>
            <a:xfrm>
              <a:off x="7703905" y="460625"/>
              <a:ext cx="3327896" cy="68836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Verhaltensänderungen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4B739BE-CCF3-2CC2-E332-A336634D14B9}"/>
                </a:ext>
              </a:extLst>
            </p:cNvPr>
            <p:cNvSpPr txBox="1"/>
            <p:nvPr/>
          </p:nvSpPr>
          <p:spPr>
            <a:xfrm>
              <a:off x="7703905" y="1345914"/>
              <a:ext cx="33278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CH" sz="1800" b="0" i="0" u="none" strike="noStrike" baseline="0" dirty="0"/>
                <a:t>Sozialer Rückzug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800" b="0" i="0" u="none" strike="noStrike" baseline="0" dirty="0"/>
                <a:t>Unruhe, zielloses Umherirren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800" b="0" i="0" u="none" strike="noStrike" baseline="0" dirty="0"/>
                <a:t>Abwehrverhalten und Aggressivität</a:t>
              </a:r>
              <a:endParaRPr lang="de-CH" dirty="0"/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dirty="0"/>
                <a:t>Depressionen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800" b="0" i="0" u="none" strike="noStrike" baseline="0" dirty="0"/>
                <a:t>Gestörter Tag-Nacht-Rhythmus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800" b="0" i="0" u="none" strike="noStrike" baseline="0" dirty="0"/>
                <a:t>Urin- und Stuhlinkontinenz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de-CH" sz="1800" b="0" i="0" u="none" strike="noStrike" baseline="0" dirty="0"/>
                <a:t>Schluckstörungen</a:t>
              </a:r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04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24EDA8-DF72-4C37-9EC2-D92134F72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F64638-3523-4975-845C-48099809A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0FB569-1BF7-AB30-0762-DD6E9AF8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rgbClr val="FFFFFF"/>
                </a:solidFill>
              </a:rPr>
              <a:t>PAuse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30B27B4-F28B-FA45-383E-17981C485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Bis 1120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C5482D-A2DE-0AF6-3612-2CFFD9C22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69" y="640080"/>
            <a:ext cx="3306457" cy="330645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046F70-04DA-4509-A661-28463B63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06507" y="5220212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6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12A5BA-B063-4B33-AB08-86CF7D23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CH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DFAF29-6BD8-4A93-A292-D6A8C6EFB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A01913F-3FBD-4B62-92CF-D2B8A6741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9ACB80-B3C9-62A6-16C7-5DB521E43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 err="1"/>
              <a:t>Fallbeispiele</a:t>
            </a:r>
            <a:endParaRPr lang="en-US" sz="4400" spc="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B0A898-5387-4E99-A785-462A85DC0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6FE209B4-2C0E-5D1C-3A4F-EFD416F5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01" y="640080"/>
            <a:ext cx="5578816" cy="557881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7F38D17-DE1C-DBE0-4D6C-8628DCDDC72C}"/>
              </a:ext>
            </a:extLst>
          </p:cNvPr>
          <p:cNvSpPr txBox="1"/>
          <p:nvPr/>
        </p:nvSpPr>
        <p:spPr>
          <a:xfrm>
            <a:off x="5534814" y="6415825"/>
            <a:ext cx="639874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/>
              <a:t>https://www.mentimeter.com/app/presentation/alfd8qidepr7roh9dj95mu7v3qaeaj9n/9kns5eotvnys/edit</a:t>
            </a:r>
          </a:p>
        </p:txBody>
      </p:sp>
    </p:spTree>
    <p:extLst>
      <p:ext uri="{BB962C8B-B14F-4D97-AF65-F5344CB8AC3E}">
        <p14:creationId xmlns:p14="http://schemas.microsoft.com/office/powerpoint/2010/main" val="237584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8C31D01F-5936-1C47-DE5B-A52F3DB79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26" y="1722956"/>
            <a:ext cx="5416008" cy="34120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970142-5B97-4063-9AD9-AF3903474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96000" y="1142999"/>
            <a:ext cx="0" cy="4572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 descr="Ein Bild, das Text, Screenshot, Visitenkarte, Schrift enthält.&#10;&#10;Automatisch generierte Beschreibung">
            <a:extLst>
              <a:ext uri="{FF2B5EF4-FFF2-40B4-BE49-F238E27FC236}">
                <a16:creationId xmlns:a16="http://schemas.microsoft.com/office/drawing/2014/main" id="{961A905F-B067-32F8-CCA3-9737F1215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2421113"/>
            <a:ext cx="5585942" cy="2346096"/>
          </a:xfrm>
          <a:prstGeom prst="rect">
            <a:avLst/>
          </a:prstGeom>
        </p:spPr>
      </p:pic>
      <p:sp>
        <p:nvSpPr>
          <p:cNvPr id="4" name="Bildplatzhalter 2">
            <a:extLst>
              <a:ext uri="{FF2B5EF4-FFF2-40B4-BE49-F238E27FC236}">
                <a16:creationId xmlns:a16="http://schemas.microsoft.com/office/drawing/2014/main" id="{2879AA50-3406-9F75-38A0-86B8B05D5980}"/>
              </a:ext>
            </a:extLst>
          </p:cNvPr>
          <p:cNvSpPr txBox="1">
            <a:spLocks/>
          </p:cNvSpPr>
          <p:nvPr/>
        </p:nvSpPr>
        <p:spPr>
          <a:xfrm>
            <a:off x="0" y="-92469"/>
            <a:ext cx="12192000" cy="11198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de-CH" sz="4000" dirty="0">
                <a:solidFill>
                  <a:schemeClr val="tx1"/>
                </a:solidFill>
                <a:latin typeface="+mj-lt"/>
              </a:rPr>
            </a:br>
            <a:r>
              <a:rPr lang="de-CH" sz="4000" dirty="0">
                <a:solidFill>
                  <a:schemeClr val="tx1"/>
                </a:solidFill>
                <a:latin typeface="+mj-lt"/>
              </a:rPr>
              <a:t>   FALLBEISPIELE</a:t>
            </a:r>
          </a:p>
        </p:txBody>
      </p:sp>
    </p:spTree>
    <p:extLst>
      <p:ext uri="{BB962C8B-B14F-4D97-AF65-F5344CB8AC3E}">
        <p14:creationId xmlns:p14="http://schemas.microsoft.com/office/powerpoint/2010/main" val="221566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1FB063C8-362D-D9FA-D944-2B7CC44CC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77798"/>
            <a:ext cx="3278292" cy="1811256"/>
          </a:xfrm>
          <a:prstGeom prst="rect">
            <a:avLst/>
          </a:prstGeom>
        </p:spPr>
      </p:pic>
      <p:pic>
        <p:nvPicPr>
          <p:cNvPr id="13" name="Grafik 1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BA41231-37B7-D260-D15C-5292668D3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493" y="977798"/>
            <a:ext cx="3743538" cy="1955998"/>
          </a:xfrm>
          <a:prstGeom prst="rect">
            <a:avLst/>
          </a:prstGeom>
        </p:spPr>
      </p:pic>
      <p:pic>
        <p:nvPicPr>
          <p:cNvPr id="5" name="Grafik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869E65F7-245B-39FF-4C3E-C267ADEA2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763" y="934287"/>
            <a:ext cx="3239769" cy="1854767"/>
          </a:xfrm>
          <a:prstGeom prst="rect">
            <a:avLst/>
          </a:prstGeom>
        </p:spPr>
      </p:pic>
      <p:pic>
        <p:nvPicPr>
          <p:cNvPr id="7" name="Grafik 6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A5AE4BA1-FA80-8130-C967-3D21906607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3924501"/>
            <a:ext cx="3278292" cy="1803060"/>
          </a:xfrm>
          <a:prstGeom prst="rect">
            <a:avLst/>
          </a:prstGeom>
        </p:spPr>
      </p:pic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724BFE20-BA59-916E-D32F-5449854EB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494" y="3924501"/>
            <a:ext cx="3743538" cy="1974716"/>
          </a:xfrm>
          <a:prstGeom prst="rect">
            <a:avLst/>
          </a:prstGeom>
        </p:spPr>
      </p:pic>
      <p:pic>
        <p:nvPicPr>
          <p:cNvPr id="11" name="Grafik 10" descr="Ein Bild, das Text, Screenshot, Schrift, Reihe enthält.&#10;&#10;Automatisch generierte Beschreibung">
            <a:extLst>
              <a:ext uri="{FF2B5EF4-FFF2-40B4-BE49-F238E27FC236}">
                <a16:creationId xmlns:a16="http://schemas.microsoft.com/office/drawing/2014/main" id="{B1FF7925-C90C-4C52-613B-BC9C445AF7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8762" y="3924501"/>
            <a:ext cx="3239769" cy="185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3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D586A-C0F2-FF25-9557-D2E4DD57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200" dirty="0" err="1">
                <a:solidFill>
                  <a:schemeClr val="tx1"/>
                </a:solidFill>
              </a:rPr>
              <a:t>Formen</a:t>
            </a:r>
            <a:r>
              <a:rPr lang="en-US" sz="4800" spc="200" dirty="0">
                <a:solidFill>
                  <a:schemeClr val="tx1"/>
                </a:solidFill>
              </a:rPr>
              <a:t> der </a:t>
            </a:r>
            <a:r>
              <a:rPr lang="en-US" sz="4800" spc="200" dirty="0" err="1">
                <a:solidFill>
                  <a:schemeClr val="tx1"/>
                </a:solidFill>
              </a:rPr>
              <a:t>Demenz</a:t>
            </a:r>
            <a:r>
              <a:rPr lang="en-US" sz="4800" spc="200" dirty="0">
                <a:solidFill>
                  <a:schemeClr val="tx1"/>
                </a:solidFill>
              </a:rPr>
              <a:t> - </a:t>
            </a:r>
            <a:r>
              <a:rPr lang="en-US" sz="4800" spc="200" dirty="0" err="1">
                <a:solidFill>
                  <a:schemeClr val="tx1"/>
                </a:solidFill>
              </a:rPr>
              <a:t>Lernaufgabe</a:t>
            </a:r>
            <a:endParaRPr lang="de-CH" sz="4800" dirty="0">
              <a:solidFill>
                <a:schemeClr val="tx1"/>
              </a:solidFill>
            </a:endParaRP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E93306-621B-BC54-AECA-B9D50997B95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de-CH" sz="2000" b="1" dirty="0"/>
          </a:p>
          <a:p>
            <a:pPr algn="ctr"/>
            <a:endParaRPr lang="de-CH" sz="2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138D8D-4D9C-EA61-16F7-FFFAB2213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Degenerative Demenz</a:t>
            </a:r>
          </a:p>
          <a:p>
            <a:r>
              <a:rPr lang="de-CH" dirty="0"/>
              <a:t>Vaskuläre Demenz</a:t>
            </a:r>
          </a:p>
          <a:p>
            <a:endParaRPr lang="de-CH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FF11DCF-3B11-E2DA-2D1E-75C74780FC86}"/>
              </a:ext>
            </a:extLst>
          </p:cNvPr>
          <p:cNvGrpSpPr/>
          <p:nvPr/>
        </p:nvGrpSpPr>
        <p:grpSpPr>
          <a:xfrm>
            <a:off x="1629496" y="934540"/>
            <a:ext cx="3620070" cy="3209664"/>
            <a:chOff x="1629496" y="934540"/>
            <a:chExt cx="3620070" cy="3209664"/>
          </a:xfrm>
        </p:grpSpPr>
        <p:pic>
          <p:nvPicPr>
            <p:cNvPr id="6" name="Grafik 5" descr="Illustration zur Alzheimer-Demenz und Vaskulärer Demenz">
              <a:extLst>
                <a:ext uri="{FF2B5EF4-FFF2-40B4-BE49-F238E27FC236}">
                  <a16:creationId xmlns:a16="http://schemas.microsoft.com/office/drawing/2014/main" id="{556BF99A-97F1-DA5F-5B73-0CD64F535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6915" r="3000" b="50000"/>
            <a:stretch/>
          </p:blipFill>
          <p:spPr bwMode="auto">
            <a:xfrm>
              <a:off x="1629496" y="2056204"/>
              <a:ext cx="3620070" cy="2088000"/>
            </a:xfrm>
            <a:prstGeom prst="rect">
              <a:avLst/>
            </a:prstGeom>
            <a:noFill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3E930D5-0141-F401-7C91-177713F4D92B}"/>
                </a:ext>
              </a:extLst>
            </p:cNvPr>
            <p:cNvSpPr/>
            <p:nvPr/>
          </p:nvSpPr>
          <p:spPr>
            <a:xfrm>
              <a:off x="2145411" y="934540"/>
              <a:ext cx="2612571" cy="55154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Degenerative Demenz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933F777-DC10-2FE4-4990-82D0442CA88B}"/>
              </a:ext>
            </a:extLst>
          </p:cNvPr>
          <p:cNvGrpSpPr/>
          <p:nvPr/>
        </p:nvGrpSpPr>
        <p:grpSpPr>
          <a:xfrm>
            <a:off x="6748059" y="934540"/>
            <a:ext cx="3942400" cy="3155664"/>
            <a:chOff x="6748059" y="934540"/>
            <a:chExt cx="3942400" cy="315566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FE629AB-6F86-94D0-27F2-E6F00A806037}"/>
                </a:ext>
              </a:extLst>
            </p:cNvPr>
            <p:cNvSpPr/>
            <p:nvPr/>
          </p:nvSpPr>
          <p:spPr>
            <a:xfrm>
              <a:off x="7412974" y="934540"/>
              <a:ext cx="2612571" cy="55154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CH" dirty="0"/>
                <a:t>Vaskuläre Demenz</a:t>
              </a:r>
            </a:p>
          </p:txBody>
        </p:sp>
        <p:pic>
          <p:nvPicPr>
            <p:cNvPr id="11" name="Grafik 10" descr="Illustration zur Alzheimer-Demenz und Vaskulärer Demenz">
              <a:extLst>
                <a:ext uri="{FF2B5EF4-FFF2-40B4-BE49-F238E27FC236}">
                  <a16:creationId xmlns:a16="http://schemas.microsoft.com/office/drawing/2014/main" id="{620AFA2D-67C0-5E37-E5B2-BF7356D87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2" t="59164" r="1735" b="1905"/>
            <a:stretch/>
          </p:blipFill>
          <p:spPr bwMode="auto">
            <a:xfrm>
              <a:off x="6748059" y="2110204"/>
              <a:ext cx="3942400" cy="19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356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15D60-DB56-9107-9945-09DDB572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recap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162D93-1C18-69E9-08C1-5A5A3963C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1866486"/>
            <a:ext cx="4754880" cy="822960"/>
          </a:xfrm>
        </p:spPr>
        <p:txBody>
          <a:bodyPr/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Degenerative Demenz</a:t>
            </a:r>
          </a:p>
          <a:p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5663BBC-160F-3F06-60F0-8FC4F7516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654638"/>
            <a:ext cx="4754880" cy="3341572"/>
          </a:xfrm>
        </p:spPr>
        <p:txBody>
          <a:bodyPr/>
          <a:lstStyle/>
          <a:p>
            <a:r>
              <a:rPr lang="de-CH" sz="1800" dirty="0">
                <a:effectLst/>
                <a:ea typeface="Calibri" panose="020F0502020204030204" pitchFamily="34" charset="0"/>
              </a:rPr>
              <a:t>Absterben der Nervenzellen durch krankhafte Proteinablagerungen im Gehirn </a:t>
            </a:r>
          </a:p>
          <a:p>
            <a:r>
              <a:rPr lang="de-CH" sz="1800" dirty="0">
                <a:effectLst/>
                <a:ea typeface="Calibri" panose="020F0502020204030204" pitchFamily="34" charset="0"/>
              </a:rPr>
              <a:t>Ca. 50 % aller Demenzerkrankungen</a:t>
            </a:r>
          </a:p>
          <a:p>
            <a:r>
              <a:rPr lang="de-CH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spiegelbildlicher Verlauf zur normalen Entwicklung eines Menschen</a:t>
            </a:r>
            <a:endParaRPr lang="de-CH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sz="1800" dirty="0"/>
          </a:p>
          <a:p>
            <a:endParaRPr lang="de-CH" sz="1800" dirty="0">
              <a:effectLst/>
              <a:ea typeface="Calibri" panose="020F0502020204030204" pitchFamily="34" charset="0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10AE2E6-A027-D25B-942F-87578427B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9320" y="1866486"/>
            <a:ext cx="4754880" cy="822960"/>
          </a:xfrm>
        </p:spPr>
        <p:txBody>
          <a:bodyPr/>
          <a:lstStyle/>
          <a:p>
            <a:r>
              <a:rPr lang="de-CH" b="1" dirty="0">
                <a:solidFill>
                  <a:schemeClr val="accent4">
                    <a:lumMod val="75000"/>
                  </a:schemeClr>
                </a:solidFill>
              </a:rPr>
              <a:t>Vaskuläre Demenz</a:t>
            </a:r>
          </a:p>
          <a:p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91E0874-6498-319B-2FED-3722A50FA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9320" y="2654638"/>
            <a:ext cx="4754880" cy="3341572"/>
          </a:xfrm>
        </p:spPr>
        <p:txBody>
          <a:bodyPr/>
          <a:lstStyle/>
          <a:p>
            <a:r>
              <a:rPr lang="de-CH" sz="1800" dirty="0">
                <a:effectLst/>
                <a:ea typeface="Calibri" panose="020F0502020204030204" pitchFamily="34" charset="0"/>
              </a:rPr>
              <a:t>Absterben der Neuronen aufgrund von Durchblutungsstörungen im Gehirn</a:t>
            </a:r>
          </a:p>
          <a:p>
            <a:r>
              <a:rPr lang="de-CH" sz="1800" dirty="0">
                <a:effectLst/>
                <a:ea typeface="Calibri" panose="020F0502020204030204" pitchFamily="34" charset="0"/>
              </a:rPr>
              <a:t>Ca. 20 % aller Demenzerkrankungen</a:t>
            </a:r>
          </a:p>
          <a:p>
            <a:r>
              <a:rPr lang="de-CH" sz="1800" dirty="0">
                <a:effectLst/>
                <a:ea typeface="Calibri" panose="020F0502020204030204" pitchFamily="34" charset="0"/>
              </a:rPr>
              <a:t>Phasenweiser Verlauf</a:t>
            </a:r>
            <a:r>
              <a:rPr lang="de-CH" sz="1800" dirty="0">
                <a:ea typeface="Calibri" panose="020F0502020204030204" pitchFamily="34" charset="0"/>
              </a:rPr>
              <a:t> - </a:t>
            </a:r>
            <a:r>
              <a:rPr lang="de-CH" sz="1800" dirty="0">
                <a:effectLst/>
                <a:ea typeface="Calibri" panose="020F0502020204030204" pitchFamily="34" charset="0"/>
              </a:rPr>
              <a:t>Symptome sind abhängig vom jeweils betroffenen Hirngebiet</a:t>
            </a:r>
          </a:p>
        </p:txBody>
      </p:sp>
      <p:pic>
        <p:nvPicPr>
          <p:cNvPr id="9" name="Grafik 8" descr="Illustration zur Alzheimer-Demenz und Vaskulärer Demenz">
            <a:extLst>
              <a:ext uri="{FF2B5EF4-FFF2-40B4-BE49-F238E27FC236}">
                <a16:creationId xmlns:a16="http://schemas.microsoft.com/office/drawing/2014/main" id="{DD3109E2-C4FF-B9D2-34DD-D605BA5FB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6915" r="3000" b="50000"/>
          <a:stretch/>
        </p:blipFill>
        <p:spPr bwMode="auto">
          <a:xfrm>
            <a:off x="1024128" y="4611068"/>
            <a:ext cx="3567430" cy="2058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 descr="Illustration zur Alzheimer-Demenz und Vaskulärer Demenz">
            <a:extLst>
              <a:ext uri="{FF2B5EF4-FFF2-40B4-BE49-F238E27FC236}">
                <a16:creationId xmlns:a16="http://schemas.microsoft.com/office/drawing/2014/main" id="{4595C334-8BCE-9F74-051E-D523B6624D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59164" r="1735" b="1905"/>
          <a:stretch/>
        </p:blipFill>
        <p:spPr bwMode="auto">
          <a:xfrm>
            <a:off x="6395560" y="4611068"/>
            <a:ext cx="3942400" cy="19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28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90B0D-8F14-0C49-D91B-F84DFC281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Abschluss und </a:t>
            </a:r>
            <a:r>
              <a:rPr lang="de-CH" dirty="0" err="1"/>
              <a:t>ausblick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CEEA7B-4870-9A6E-9815-9E6BADD6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Therapien und Medikamente</a:t>
            </a:r>
          </a:p>
          <a:p>
            <a:r>
              <a:rPr lang="de-CH" dirty="0"/>
              <a:t>Berufspraxis:</a:t>
            </a:r>
          </a:p>
          <a:p>
            <a:pPr lvl="1"/>
            <a:r>
              <a:rPr lang="de-CH" sz="1800" b="0" i="0" u="none" strike="noStrike" baseline="0" dirty="0"/>
              <a:t>Pflegeinterventionen und Begleitung bei Demenz</a:t>
            </a:r>
          </a:p>
          <a:p>
            <a:pPr lvl="1"/>
            <a:r>
              <a:rPr lang="de-CH" sz="1800" b="0" i="0" u="none" strike="noStrike" baseline="0" dirty="0"/>
              <a:t>Aktivierung und Beschäftigung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503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CB5A5-CCDC-36E1-910B-A428B856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Uhrentest nach </a:t>
            </a:r>
            <a:r>
              <a:rPr lang="de-CH" dirty="0" err="1"/>
              <a:t>Shulmann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08E54DF-879B-F040-A992-CDF6F785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743508"/>
            <a:ext cx="3196742" cy="2399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4573C0F-499F-CAE1-7529-48BF8FF88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508" y="1713156"/>
            <a:ext cx="3194875" cy="23976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216C2F-DEDD-0E26-5ACB-E38104E4F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021" y="1743508"/>
            <a:ext cx="3194875" cy="2397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D2CC4ED-0847-20C8-04C1-133DF7785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995" y="4222587"/>
            <a:ext cx="3194875" cy="23976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21C3E47-11AF-46E0-719A-BA89AFF7C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6508" y="4222587"/>
            <a:ext cx="3194875" cy="239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C9CDB64-2622-22CA-A77C-1B4F052A7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7021" y="4222587"/>
            <a:ext cx="3194875" cy="23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3E8B7-FD2F-909D-79F7-8E66322A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Quellen- und </a:t>
            </a:r>
            <a:r>
              <a:rPr lang="de-CH" dirty="0" err="1"/>
              <a:t>bildverzeichnis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33B321-32AE-8098-BAF1-AF3FC043B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https://www.schwabe.at/uhrentest/</a:t>
            </a:r>
          </a:p>
        </p:txBody>
      </p:sp>
    </p:spTree>
    <p:extLst>
      <p:ext uri="{BB962C8B-B14F-4D97-AF65-F5344CB8AC3E}">
        <p14:creationId xmlns:p14="http://schemas.microsoft.com/office/powerpoint/2010/main" val="1417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E30E9-C42B-7791-8036-DB351CC89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Lektionsablauf</a:t>
            </a:r>
            <a:endParaRPr lang="de-CH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D0D1144-07CC-FABC-204B-B68CCD3A9B04}"/>
              </a:ext>
            </a:extLst>
          </p:cNvPr>
          <p:cNvSpPr/>
          <p:nvPr/>
        </p:nvSpPr>
        <p:spPr>
          <a:xfrm>
            <a:off x="1243011" y="1889522"/>
            <a:ext cx="9501187" cy="10869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3"/>
            <a:r>
              <a:rPr lang="de-CH" b="1" dirty="0"/>
              <a:t>Einführung Demenz</a:t>
            </a:r>
          </a:p>
          <a:p>
            <a:pPr lvl="3"/>
            <a:r>
              <a:rPr lang="de-CH" dirty="0"/>
              <a:t>Definition, allgemeines Wissen, Risikofaktoren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C0F6886C-5BDC-F07A-368B-0EEEBC729D32}"/>
              </a:ext>
            </a:extLst>
          </p:cNvPr>
          <p:cNvSpPr/>
          <p:nvPr/>
        </p:nvSpPr>
        <p:spPr>
          <a:xfrm>
            <a:off x="1243011" y="3349228"/>
            <a:ext cx="9501187" cy="10869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3"/>
            <a:r>
              <a:rPr lang="de-CH" b="1" dirty="0"/>
              <a:t>Symptome</a:t>
            </a:r>
          </a:p>
          <a:p>
            <a:pPr lvl="3"/>
            <a:r>
              <a:rPr lang="de-CH" dirty="0"/>
              <a:t>Warnzeichen, Primärsymptome, Sekundärsymptome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F5B3F8A-A239-379E-FFAA-56906B830479}"/>
              </a:ext>
            </a:extLst>
          </p:cNvPr>
          <p:cNvSpPr/>
          <p:nvPr/>
        </p:nvSpPr>
        <p:spPr>
          <a:xfrm>
            <a:off x="1243011" y="4808934"/>
            <a:ext cx="9501187" cy="10869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3"/>
            <a:r>
              <a:rPr lang="de-CH" b="1" dirty="0"/>
              <a:t>Formen der Demenz</a:t>
            </a:r>
          </a:p>
          <a:p>
            <a:pPr lvl="3"/>
            <a:r>
              <a:rPr lang="de-CH" dirty="0"/>
              <a:t>Degenerative und vaskuläre Demenz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5648E4B-F76A-AE9E-353F-C41FDA7B4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2" y="3411575"/>
            <a:ext cx="1192541" cy="96229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A47FFB9-3661-14DF-A59C-CC076863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092" y="1996305"/>
            <a:ext cx="957960" cy="92248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57089AA-F4CD-348B-6119-6344E5B32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551" y="4894646"/>
            <a:ext cx="1009042" cy="100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4C4E5-35A6-0023-C560-DBE80DBE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Lernziele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F9E0700-65A1-4B5D-E2C8-BD012A954719}"/>
              </a:ext>
            </a:extLst>
          </p:cNvPr>
          <p:cNvSpPr/>
          <p:nvPr/>
        </p:nvSpPr>
        <p:spPr>
          <a:xfrm>
            <a:off x="370987" y="2721821"/>
            <a:ext cx="3384000" cy="169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Die Lernenden können Demenz definieren.</a:t>
            </a:r>
            <a:endParaRPr lang="de-CH" dirty="0">
              <a:solidFill>
                <a:schemeClr val="tx1"/>
              </a:solidFill>
              <a:effectLst/>
              <a:highlight>
                <a:srgbClr val="FFFF00"/>
              </a:highlight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D1F81CF-306E-BBC3-9A67-FD07A655C8C1}"/>
              </a:ext>
            </a:extLst>
          </p:cNvPr>
          <p:cNvSpPr/>
          <p:nvPr/>
        </p:nvSpPr>
        <p:spPr>
          <a:xfrm>
            <a:off x="4268072" y="2721821"/>
            <a:ext cx="3384000" cy="169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Die Lernenden können Warnzeichen, Primär- und Sekundärsymptome der Demenz aufzählen.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1440A16-71C1-F848-F808-5384644F4A37}"/>
              </a:ext>
            </a:extLst>
          </p:cNvPr>
          <p:cNvSpPr/>
          <p:nvPr/>
        </p:nvSpPr>
        <p:spPr>
          <a:xfrm>
            <a:off x="370987" y="4631269"/>
            <a:ext cx="3384000" cy="169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Die Lernenden können Risikofaktoren von Demenz aufzählen und den wichtigsten Risikofaktor benennen.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55261619-D88D-FFEA-4104-A7B7F56A9E47}"/>
              </a:ext>
            </a:extLst>
          </p:cNvPr>
          <p:cNvSpPr/>
          <p:nvPr/>
        </p:nvSpPr>
        <p:spPr>
          <a:xfrm>
            <a:off x="4268072" y="4631269"/>
            <a:ext cx="3384000" cy="169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Die Lernenden können anhand eines </a:t>
            </a:r>
            <a:r>
              <a:rPr lang="de-CH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Fallbeispieles</a:t>
            </a:r>
            <a:r>
              <a:rPr lang="de-CH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Warnzeichen und Primärsymptome der Demenz erkennen und können diese voneinander unterscheiden.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D2A5F03-D786-C2BE-EA1A-C16DFE0E33C1}"/>
              </a:ext>
            </a:extLst>
          </p:cNvPr>
          <p:cNvSpPr/>
          <p:nvPr/>
        </p:nvSpPr>
        <p:spPr>
          <a:xfrm>
            <a:off x="8165157" y="4631269"/>
            <a:ext cx="3384000" cy="169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Die Lernenden können Unterschiede und Gemeinsamkeiten der vaskulären und der degenerativen Demenz aufzählen und erläutern.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8A79F1A2-C135-B061-4D2F-A66248CA8F0A}"/>
              </a:ext>
            </a:extLst>
          </p:cNvPr>
          <p:cNvSpPr/>
          <p:nvPr/>
        </p:nvSpPr>
        <p:spPr>
          <a:xfrm>
            <a:off x="8165157" y="2721821"/>
            <a:ext cx="3384000" cy="169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CH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Die Lernenden können die Ursache der vaskulären und der degenerativen Demenz erklären.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7AFEA9A-2E0D-BCAA-8D1F-6E77B874728E}"/>
              </a:ext>
            </a:extLst>
          </p:cNvPr>
          <p:cNvSpPr txBox="1"/>
          <p:nvPr/>
        </p:nvSpPr>
        <p:spPr>
          <a:xfrm>
            <a:off x="1418420" y="2159989"/>
            <a:ext cx="1127040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Einführung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355FC48-95C8-44FC-7C38-56395651E9CD}"/>
              </a:ext>
            </a:extLst>
          </p:cNvPr>
          <p:cNvSpPr txBox="1"/>
          <p:nvPr/>
        </p:nvSpPr>
        <p:spPr>
          <a:xfrm>
            <a:off x="5388441" y="2159989"/>
            <a:ext cx="1143262" cy="3693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Symptome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D81B389-F193-4B49-9C7B-8363E1961C3F}"/>
              </a:ext>
            </a:extLst>
          </p:cNvPr>
          <p:cNvSpPr txBox="1"/>
          <p:nvPr/>
        </p:nvSpPr>
        <p:spPr>
          <a:xfrm>
            <a:off x="8845117" y="2159989"/>
            <a:ext cx="2024080" cy="36933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Formen der Demenz</a:t>
            </a:r>
          </a:p>
        </p:txBody>
      </p:sp>
    </p:spTree>
    <p:extLst>
      <p:ext uri="{BB962C8B-B14F-4D97-AF65-F5344CB8AC3E}">
        <p14:creationId xmlns:p14="http://schemas.microsoft.com/office/powerpoint/2010/main" val="82127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421462-7E27-6BBF-A3CD-3745E5AE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Einführung Demenz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3386B17-89F8-8688-333C-118E3A70B1CF}"/>
              </a:ext>
            </a:extLst>
          </p:cNvPr>
          <p:cNvSpPr/>
          <p:nvPr/>
        </p:nvSpPr>
        <p:spPr>
          <a:xfrm>
            <a:off x="865377" y="2505175"/>
            <a:ext cx="10037572" cy="25582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2000" b="1" dirty="0"/>
              <a:t>Definition Demenz</a:t>
            </a:r>
          </a:p>
          <a:p>
            <a:pPr algn="ctr"/>
            <a:br>
              <a:rPr lang="de-CH" sz="2000" b="1" dirty="0"/>
            </a:br>
            <a:r>
              <a:rPr lang="de-DE" sz="2000" dirty="0"/>
              <a:t>Demenz ist ein Überbegriff für chronische Hirnleistungsstörungen mit unterschiedlichen Ursachen. </a:t>
            </a:r>
            <a:br>
              <a:rPr lang="de-DE" sz="2000" dirty="0"/>
            </a:br>
            <a:r>
              <a:rPr lang="de-DE" sz="2000" dirty="0"/>
              <a:t>Demenz führt zu einem zunehmenden Verlust an Erinnerungs-, Orientierungs- und Kommunikationsvermögen und selbstständiger Lebensführung.</a:t>
            </a:r>
          </a:p>
          <a:p>
            <a:pPr algn="r"/>
            <a:r>
              <a:rPr lang="de-DE" sz="1100" b="1" dirty="0"/>
              <a:t>	</a:t>
            </a:r>
          </a:p>
          <a:p>
            <a:pPr algn="r"/>
            <a:br>
              <a:rPr lang="de-DE" sz="1100" b="1" dirty="0"/>
            </a:br>
            <a:r>
              <a:rPr lang="de-DE" sz="1100" b="1" dirty="0"/>
              <a:t>Quelle: BAG </a:t>
            </a:r>
            <a:r>
              <a:rPr lang="de-CH" sz="1100" b="1" dirty="0"/>
              <a:t>18.09.2023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188E0A1-D4FD-F5EF-6470-A3B0F7F83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455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929A7-DFFA-A7C4-7DB4-80E6DF89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4738043" cy="1499616"/>
          </a:xfrm>
        </p:spPr>
        <p:txBody>
          <a:bodyPr>
            <a:normAutofit/>
          </a:bodyPr>
          <a:lstStyle/>
          <a:p>
            <a:r>
              <a:rPr lang="de-CH" sz="5400" dirty="0"/>
              <a:t>Risikofaktoren</a:t>
            </a:r>
            <a:endParaRPr lang="de-CH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A3308-9C3C-4D23-9984-999506634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de-CH" b="1" dirty="0"/>
              <a:t>Alter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Risikofaktoren für Herzinfarkt und Schlaganfall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Dauerhafter Alkoholkonsum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CH" dirty="0"/>
              <a:t>Erbliche Komponente</a:t>
            </a:r>
          </a:p>
          <a:p>
            <a:endParaRPr lang="de-CH" sz="1800" dirty="0"/>
          </a:p>
        </p:txBody>
      </p:sp>
      <p:pic>
        <p:nvPicPr>
          <p:cNvPr id="5" name="Grafik 4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288256C6-7498-F943-3F1B-2DFEEC1C0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2" y="1615236"/>
            <a:ext cx="6909577" cy="36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6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B54B3-1F8E-FC71-CA04-1B99226D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Wissen Sie noch?</a:t>
            </a:r>
          </a:p>
        </p:txBody>
      </p:sp>
      <p:graphicFrame>
        <p:nvGraphicFramePr>
          <p:cNvPr id="4" name="Inhaltsplatzhalter 6">
            <a:extLst>
              <a:ext uri="{FF2B5EF4-FFF2-40B4-BE49-F238E27FC236}">
                <a16:creationId xmlns:a16="http://schemas.microsoft.com/office/drawing/2014/main" id="{BC10633D-C557-34F5-59A7-54A4F21F51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221525"/>
              </p:ext>
            </p:extLst>
          </p:nvPr>
        </p:nvGraphicFramePr>
        <p:xfrm>
          <a:off x="1384917" y="2157364"/>
          <a:ext cx="8971434" cy="31235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30894">
                  <a:extLst>
                    <a:ext uri="{9D8B030D-6E8A-4147-A177-3AD203B41FA5}">
                      <a16:colId xmlns:a16="http://schemas.microsoft.com/office/drawing/2014/main" val="324291463"/>
                    </a:ext>
                  </a:extLst>
                </a:gridCol>
                <a:gridCol w="3709317">
                  <a:extLst>
                    <a:ext uri="{9D8B030D-6E8A-4147-A177-3AD203B41FA5}">
                      <a16:colId xmlns:a16="http://schemas.microsoft.com/office/drawing/2014/main" val="3819538686"/>
                    </a:ext>
                  </a:extLst>
                </a:gridCol>
                <a:gridCol w="3431223">
                  <a:extLst>
                    <a:ext uri="{9D8B030D-6E8A-4147-A177-3AD203B41FA5}">
                      <a16:colId xmlns:a16="http://schemas.microsoft.com/office/drawing/2014/main" val="3838909548"/>
                    </a:ext>
                  </a:extLst>
                </a:gridCol>
              </a:tblGrid>
              <a:tr h="484118"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Delirium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Demenz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823661"/>
                  </a:ext>
                </a:extLst>
              </a:tr>
              <a:tr h="484118">
                <a:tc>
                  <a:txBody>
                    <a:bodyPr/>
                    <a:lstStyle/>
                    <a:p>
                      <a:r>
                        <a:rPr lang="de-DE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Beginn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922531"/>
                  </a:ext>
                </a:extLst>
              </a:tr>
              <a:tr h="835600">
                <a:tc>
                  <a:txBody>
                    <a:bodyPr/>
                    <a:lstStyle/>
                    <a:p>
                      <a:r>
                        <a:rPr lang="de-CH" dirty="0"/>
                        <a:t>Akut/chronisch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303860"/>
                  </a:ext>
                </a:extLst>
              </a:tr>
              <a:tr h="835600">
                <a:tc>
                  <a:txBody>
                    <a:bodyPr/>
                    <a:lstStyle/>
                    <a:p>
                      <a:r>
                        <a:rPr lang="de-CH" dirty="0"/>
                        <a:t>Reversibel/</a:t>
                      </a:r>
                    </a:p>
                    <a:p>
                      <a:r>
                        <a:rPr lang="de-CH" dirty="0"/>
                        <a:t>Irreversibel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506802"/>
                  </a:ext>
                </a:extLst>
              </a:tr>
              <a:tr h="484118">
                <a:tc>
                  <a:txBody>
                    <a:bodyPr/>
                    <a:lstStyle/>
                    <a:p>
                      <a:r>
                        <a:rPr lang="de-CH" dirty="0"/>
                        <a:t>Desorientierung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099058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CA62B609-CE59-FFCF-62C8-0F1713C70AB8}"/>
              </a:ext>
            </a:extLst>
          </p:cNvPr>
          <p:cNvSpPr txBox="1"/>
          <p:nvPr/>
        </p:nvSpPr>
        <p:spPr>
          <a:xfrm>
            <a:off x="3850284" y="2691828"/>
            <a:ext cx="2538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u="none" strike="noStrike" kern="1200" baseline="0" dirty="0">
                <a:solidFill>
                  <a:schemeClr val="dk1"/>
                </a:solidFill>
              </a:rPr>
              <a:t>Abrupter, präziser Beginn</a:t>
            </a:r>
            <a:endParaRPr lang="de-DE" sz="1800" b="0" i="0" u="none" strike="noStrike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DF03B4-B0B6-F71B-C40C-87B844667FE2}"/>
              </a:ext>
            </a:extLst>
          </p:cNvPr>
          <p:cNvSpPr txBox="1"/>
          <p:nvPr/>
        </p:nvSpPr>
        <p:spPr>
          <a:xfrm>
            <a:off x="7040666" y="2701486"/>
            <a:ext cx="3178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800" b="0" u="none" strike="noStrike" kern="1200" baseline="0" dirty="0">
                <a:solidFill>
                  <a:schemeClr val="dk1"/>
                </a:solidFill>
              </a:rPr>
              <a:t>Langsamer, schleichender Beginn</a:t>
            </a:r>
            <a:endParaRPr lang="de-CH" dirty="0"/>
          </a:p>
          <a:p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720B5C-4332-36FE-EEF5-16DCB169675F}"/>
              </a:ext>
            </a:extLst>
          </p:cNvPr>
          <p:cNvSpPr txBox="1"/>
          <p:nvPr/>
        </p:nvSpPr>
        <p:spPr>
          <a:xfrm>
            <a:off x="3394950" y="3143275"/>
            <a:ext cx="3449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u="none" strike="noStrike" kern="1200" baseline="0" dirty="0">
                <a:solidFill>
                  <a:schemeClr val="dk1"/>
                </a:solidFill>
              </a:rPr>
              <a:t>Akute Krankheit </a:t>
            </a:r>
            <a:br>
              <a:rPr lang="de-DE" sz="1800" b="0" u="none" strike="noStrike" kern="1200" baseline="0" dirty="0">
                <a:solidFill>
                  <a:schemeClr val="dk1"/>
                </a:solidFill>
              </a:rPr>
            </a:br>
            <a:r>
              <a:rPr lang="de-DE" sz="1800" b="0" u="none" strike="noStrike" kern="1200" baseline="0" dirty="0">
                <a:solidFill>
                  <a:schemeClr val="dk1"/>
                </a:solidFill>
              </a:rPr>
              <a:t>(normalerweise Tage bis </a:t>
            </a:r>
            <a:r>
              <a:rPr lang="de-CH" sz="1800" b="0" u="none" strike="noStrike" kern="1200" baseline="0" dirty="0">
                <a:solidFill>
                  <a:schemeClr val="dk1"/>
                </a:solidFill>
              </a:rPr>
              <a:t>Monate)</a:t>
            </a:r>
            <a:endParaRPr lang="de-CH" dirty="0"/>
          </a:p>
          <a:p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0719648-C950-82CB-7FDE-01DB8E5F14DA}"/>
              </a:ext>
            </a:extLst>
          </p:cNvPr>
          <p:cNvSpPr txBox="1"/>
          <p:nvPr/>
        </p:nvSpPr>
        <p:spPr>
          <a:xfrm>
            <a:off x="6905163" y="3143275"/>
            <a:ext cx="3449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0" u="none" strike="noStrike" kern="1200" baseline="0" dirty="0">
                <a:solidFill>
                  <a:schemeClr val="dk1"/>
                </a:solidFill>
              </a:rPr>
              <a:t>Chronische Krankheit (mit jahrelanger Progression)</a:t>
            </a:r>
            <a:endParaRPr lang="de-CH" dirty="0"/>
          </a:p>
          <a:p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BDB7C4-0A66-22CE-DD74-7D9FC78555D3}"/>
              </a:ext>
            </a:extLst>
          </p:cNvPr>
          <p:cNvSpPr txBox="1"/>
          <p:nvPr/>
        </p:nvSpPr>
        <p:spPr>
          <a:xfrm>
            <a:off x="3530453" y="4000904"/>
            <a:ext cx="3178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b="0" i="0" u="none" strike="noStrike" kern="120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der Regel vollständig reversibel</a:t>
            </a:r>
            <a:endParaRPr lang="de-CH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BF6386-F47F-3ECC-C6DB-07EE1CC518AA}"/>
              </a:ext>
            </a:extLst>
          </p:cNvPr>
          <p:cNvSpPr txBox="1"/>
          <p:nvPr/>
        </p:nvSpPr>
        <p:spPr>
          <a:xfrm>
            <a:off x="7040666" y="4000903"/>
            <a:ext cx="3178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800" b="0" u="none" strike="noStrike" kern="1200" baseline="0" dirty="0">
                <a:solidFill>
                  <a:schemeClr val="dk1"/>
                </a:solidFill>
              </a:rPr>
              <a:t>Irreversibel und chronisch progredient</a:t>
            </a:r>
            <a:endParaRPr lang="de-CH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3E2800D-1BAF-10DF-AF96-CF91A27DF59F}"/>
              </a:ext>
            </a:extLst>
          </p:cNvPr>
          <p:cNvSpPr txBox="1"/>
          <p:nvPr/>
        </p:nvSpPr>
        <p:spPr>
          <a:xfrm>
            <a:off x="3530453" y="4867850"/>
            <a:ext cx="317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Früh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902140-1EF1-8EEC-E925-EBEF0C18D428}"/>
              </a:ext>
            </a:extLst>
          </p:cNvPr>
          <p:cNvSpPr txBox="1"/>
          <p:nvPr/>
        </p:nvSpPr>
        <p:spPr>
          <a:xfrm>
            <a:off x="7040666" y="4867850"/>
            <a:ext cx="3178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Spät</a:t>
            </a:r>
          </a:p>
        </p:txBody>
      </p:sp>
    </p:spTree>
    <p:extLst>
      <p:ext uri="{BB962C8B-B14F-4D97-AF65-F5344CB8AC3E}">
        <p14:creationId xmlns:p14="http://schemas.microsoft.com/office/powerpoint/2010/main" val="20190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BEC92-29E6-DEEC-F907-F8B5CF07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Symptome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6B49D2E-C30C-3B53-9871-1B81E7DC4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32788"/>
              </p:ext>
            </p:extLst>
          </p:nvPr>
        </p:nvGraphicFramePr>
        <p:xfrm>
          <a:off x="453911" y="1982864"/>
          <a:ext cx="1086050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0253">
                  <a:extLst>
                    <a:ext uri="{9D8B030D-6E8A-4147-A177-3AD203B41FA5}">
                      <a16:colId xmlns:a16="http://schemas.microsoft.com/office/drawing/2014/main" val="782338579"/>
                    </a:ext>
                  </a:extLst>
                </a:gridCol>
                <a:gridCol w="5430253">
                  <a:extLst>
                    <a:ext uri="{9D8B030D-6E8A-4147-A177-3AD203B41FA5}">
                      <a16:colId xmlns:a16="http://schemas.microsoft.com/office/drawing/2014/main" val="3670423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b="1" dirty="0"/>
                        <a:t>Gruppe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b="1" dirty="0"/>
                        <a:t>Gruppe 2 und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806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692214"/>
                  </a:ext>
                </a:extLst>
              </a:tr>
            </a:tbl>
          </a:graphicData>
        </a:graphic>
      </p:graphicFrame>
      <p:pic>
        <p:nvPicPr>
          <p:cNvPr id="11" name="Grafik 10">
            <a:extLst>
              <a:ext uri="{FF2B5EF4-FFF2-40B4-BE49-F238E27FC236}">
                <a16:creationId xmlns:a16="http://schemas.microsoft.com/office/drawing/2014/main" id="{BBAF20B5-7144-6A8A-50CB-739DF483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93" y="3364256"/>
            <a:ext cx="4989881" cy="209756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A8BB06E-0923-E306-1A42-7B3857007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929" y="2878238"/>
            <a:ext cx="4868078" cy="30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1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D586A-C0F2-FF25-9557-D2E4DD57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 Gruppenarbeit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E93306-621B-BC54-AECA-B9D50997B95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de-CH" sz="2000" b="1" dirty="0"/>
          </a:p>
          <a:p>
            <a:r>
              <a:rPr lang="de-CH" sz="2400" b="1" dirty="0"/>
              <a:t>Symptome der Demenz</a:t>
            </a:r>
          </a:p>
          <a:p>
            <a:r>
              <a:rPr lang="de-CH" sz="1800" dirty="0"/>
              <a:t>Dieser Auftrag ist für das Verständnis und dem Auseinandersetzen mit den Symptomen einer Demenz gedacht. Es werden 3 Gruppen gebildet. Jede Gruppe erhält 3-4 Symptome zugeteilt.</a:t>
            </a:r>
            <a:br>
              <a:rPr lang="de-CH" sz="1800" dirty="0"/>
            </a:br>
            <a:endParaRPr lang="de-CH" sz="1800" dirty="0"/>
          </a:p>
          <a:p>
            <a:pPr marL="457200" indent="-4572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de-CH" sz="1800" dirty="0"/>
              <a:t>Lesen Sie in der Gruppe die Beschreibung der Ihnen zugeteilten Symptome. </a:t>
            </a:r>
          </a:p>
          <a:p>
            <a:pPr marL="457200" indent="-457200">
              <a:spcBef>
                <a:spcPts val="600"/>
              </a:spcBef>
              <a:buClrTx/>
              <a:buFont typeface="+mj-lt"/>
              <a:buAutoNum type="arabicPeriod"/>
            </a:pPr>
            <a:r>
              <a:rPr lang="de-CH" sz="1800" dirty="0"/>
              <a:t>Diskutieren Sie diese und fragen Sie bei Unklarheiten genauer nach. Bereiten Sie sich darauf vor, die Symptome im Plenum zu erklären. Die Erklärung sollte max. 4 Minuten dauern und es sollte zu jedem Symptom ein konkretes, erfundenes Beispiel genannt werden. Einige Symptome könnten auch in einem Rollenspiel gestaltet werden.</a:t>
            </a:r>
          </a:p>
          <a:p>
            <a:r>
              <a:rPr lang="de-CH" sz="1800" dirty="0"/>
              <a:t>Zeit: 7’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138D8D-4D9C-EA61-16F7-FFFAB2213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CH" dirty="0"/>
              <a:t>Warnzeichen</a:t>
            </a:r>
          </a:p>
          <a:p>
            <a:r>
              <a:rPr lang="de-CH" dirty="0"/>
              <a:t>Primärsymptome</a:t>
            </a:r>
          </a:p>
        </p:txBody>
      </p:sp>
    </p:spTree>
    <p:extLst>
      <p:ext uri="{BB962C8B-B14F-4D97-AF65-F5344CB8AC3E}">
        <p14:creationId xmlns:p14="http://schemas.microsoft.com/office/powerpoint/2010/main" val="558730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</Words>
  <Application>Microsoft Office PowerPoint</Application>
  <PresentationFormat>Breitbild</PresentationFormat>
  <Paragraphs>113</Paragraphs>
  <Slides>20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GlyphLessFont</vt:lpstr>
      <vt:lpstr>Tw Cen MT</vt:lpstr>
      <vt:lpstr>Tw Cen MT Condensed</vt:lpstr>
      <vt:lpstr>Wingdings 3</vt:lpstr>
      <vt:lpstr>Integral</vt:lpstr>
      <vt:lpstr>Pathophysiologie - Demenz </vt:lpstr>
      <vt:lpstr>Uhrentest nach Shulmann</vt:lpstr>
      <vt:lpstr>Lektionsablauf</vt:lpstr>
      <vt:lpstr>Lernziele</vt:lpstr>
      <vt:lpstr>Einführung Demenz </vt:lpstr>
      <vt:lpstr>Risikofaktoren</vt:lpstr>
      <vt:lpstr>Was Wissen Sie noch?</vt:lpstr>
      <vt:lpstr>Symptome</vt:lpstr>
      <vt:lpstr> Gruppenarbeit</vt:lpstr>
      <vt:lpstr>PowerPoint-Präsentation</vt:lpstr>
      <vt:lpstr>PowerPoint-Präsentation</vt:lpstr>
      <vt:lpstr>PowerPoint-Präsentation</vt:lpstr>
      <vt:lpstr>PAuse</vt:lpstr>
      <vt:lpstr>Fallbeispiele</vt:lpstr>
      <vt:lpstr>PowerPoint-Präsentation</vt:lpstr>
      <vt:lpstr>PowerPoint-Präsentation</vt:lpstr>
      <vt:lpstr>Formen der Demenz - Lernaufgabe</vt:lpstr>
      <vt:lpstr>recap</vt:lpstr>
      <vt:lpstr>Abschluss und ausblick</vt:lpstr>
      <vt:lpstr>Quellen- und bildverzeichnis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Demenz - Pathophysiologie</dc:title>
  <dc:creator>Willibald  Jana</dc:creator>
  <cp:lastModifiedBy>Willibald  Jana</cp:lastModifiedBy>
  <cp:revision>13</cp:revision>
  <dcterms:created xsi:type="dcterms:W3CDTF">2024-04-14T13:38:15Z</dcterms:created>
  <dcterms:modified xsi:type="dcterms:W3CDTF">2024-04-16T16:07:46Z</dcterms:modified>
</cp:coreProperties>
</file>