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83" r:id="rId14"/>
    <p:sldId id="274" r:id="rId15"/>
    <p:sldId id="275" r:id="rId16"/>
    <p:sldId id="276" r:id="rId17"/>
    <p:sldId id="277" r:id="rId18"/>
    <p:sldId id="281" r:id="rId19"/>
    <p:sldId id="280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74142" autoAdjust="0"/>
  </p:normalViewPr>
  <p:slideViewPr>
    <p:cSldViewPr snapToGrid="0">
      <p:cViewPr varScale="1">
        <p:scale>
          <a:sx n="81" d="100"/>
          <a:sy n="81" d="100"/>
        </p:scale>
        <p:origin x="16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5645F-FA94-4F94-A9B3-A6EB7C3FE669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9419B-F4E8-4C98-B267-1F593D07C1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47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Distale Radiusfraktur </a:t>
            </a:r>
            <a:r>
              <a:rPr lang="de-DE" dirty="0"/>
              <a:t>durch den Sturz auf das Handgelenk. Inzidenz 3:1000 jährlich</a:t>
            </a:r>
          </a:p>
          <a:p>
            <a:r>
              <a:rPr lang="de-DE" b="1" dirty="0"/>
              <a:t>Schlüsselbeinbruch</a:t>
            </a:r>
            <a:r>
              <a:rPr lang="de-DE" dirty="0"/>
              <a:t> durch den Sturz auf die Schulter. Sportler und Fahrradfahrer sowie ältere Menschen sind Risikogruppen.</a:t>
            </a:r>
          </a:p>
          <a:p>
            <a:r>
              <a:rPr lang="de-DE" b="1" dirty="0"/>
              <a:t>Oberarmbruch</a:t>
            </a:r>
            <a:r>
              <a:rPr lang="de-DE" dirty="0"/>
              <a:t> durch Sturz auf den ausgestreckten Arm, Ellenbogen oder Schulter. Meist bricht der Arm am proximalen Ende oder der Oberarmkopf bricht in mehrere Teile. Meist liegt eine Osteoporose zugrunde.</a:t>
            </a:r>
          </a:p>
          <a:p>
            <a:r>
              <a:rPr lang="de-DE" b="1" dirty="0"/>
              <a:t>Rippenfraktur</a:t>
            </a:r>
            <a:r>
              <a:rPr lang="de-DE" dirty="0"/>
              <a:t> als folge eines Sturzes oder Unfalls. Häufig bei Autounfällen oder bei Kontaktsportarten. Sehr schmerzhaft da man ihn nicht wirklich ruhig stellen kann. </a:t>
            </a:r>
            <a:endParaRPr lang="de-DE" b="1" dirty="0"/>
          </a:p>
          <a:p>
            <a:endParaRPr lang="de-DE" b="1" dirty="0"/>
          </a:p>
          <a:p>
            <a:r>
              <a:rPr lang="de-DE" b="1" dirty="0"/>
              <a:t>Oberschenkelhalsbruch </a:t>
            </a:r>
            <a:r>
              <a:rPr lang="de-DE" dirty="0"/>
              <a:t>durch Unfall. Meist sind es über 65-jährige. Häufig in Verbindung mit Osteoporose. Wird meist operiert um Atrophie zu minimieren. </a:t>
            </a:r>
          </a:p>
          <a:p>
            <a:r>
              <a:rPr lang="de-DE" b="1" dirty="0"/>
              <a:t>Unterschenkelhalsbruch </a:t>
            </a:r>
            <a:r>
              <a:rPr lang="de-DE" dirty="0"/>
              <a:t>durch Unfall. Sehr häufig offene Brüche. </a:t>
            </a:r>
          </a:p>
          <a:p>
            <a:r>
              <a:rPr lang="de-DE" b="1" dirty="0"/>
              <a:t>Beckenbruch</a:t>
            </a:r>
            <a:r>
              <a:rPr lang="de-DE" dirty="0"/>
              <a:t> durch Sturz oder Unfall. Gehäuft im Winter. Können kompliziert sein. </a:t>
            </a:r>
          </a:p>
          <a:p>
            <a:r>
              <a:rPr lang="de-DE" b="1" dirty="0"/>
              <a:t>Sprunggelenksbruch</a:t>
            </a:r>
            <a:r>
              <a:rPr lang="de-DE" dirty="0"/>
              <a:t> als Typische Sportverletzung.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9419B-F4E8-4C98-B267-1F593D07C1C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09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9419B-F4E8-4C98-B267-1F593D07C1C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302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9419B-F4E8-4C98-B267-1F593D07C1C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68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C263C-8908-B8EC-BDFA-E575790BBA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Knochen Pathologien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FA4653-A1C8-7E39-5A5E-0ABA89293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Knochenfrakturen &amp; Osteoporose</a:t>
            </a:r>
          </a:p>
        </p:txBody>
      </p:sp>
    </p:spTree>
    <p:extLst>
      <p:ext uri="{BB962C8B-B14F-4D97-AF65-F5344CB8AC3E}">
        <p14:creationId xmlns:p14="http://schemas.microsoft.com/office/powerpoint/2010/main" val="323435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Grünholzfraktur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644553C-BF57-81E9-4BE6-D2C29D1E4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1308258"/>
            <a:ext cx="100012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2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Querfraktur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75993AE-1C19-81AC-2E9A-BC04DDCC1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308258"/>
            <a:ext cx="10668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Unverschobene</a:t>
            </a:r>
            <a:endParaRPr lang="de-DE" sz="2600" dirty="0"/>
          </a:p>
          <a:p>
            <a:r>
              <a:rPr lang="de-DE" sz="2600" dirty="0"/>
              <a:t>Schrägfraktur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042E33C-5F00-2D6F-E8E0-85F7D98DA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5" y="1313021"/>
            <a:ext cx="10382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2906C-CAA8-A19E-A14D-7EB8D83A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 am häufigsten gebrochen?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A14B3D-A91A-E44C-D769-D0681C2C58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b="1" dirty="0"/>
              <a:t>Distale Radiusfraktur</a:t>
            </a:r>
          </a:p>
          <a:p>
            <a:pPr marL="457200" indent="-457200">
              <a:buFont typeface="+mj-lt"/>
              <a:buAutoNum type="arabicPeriod"/>
            </a:pPr>
            <a:r>
              <a:rPr lang="de-DE" b="1" dirty="0"/>
              <a:t>Schlüsselbeinbruch </a:t>
            </a:r>
          </a:p>
          <a:p>
            <a:pPr marL="457200" indent="-457200">
              <a:buFont typeface="+mj-lt"/>
              <a:buAutoNum type="arabicPeriod"/>
            </a:pPr>
            <a:r>
              <a:rPr lang="de-DE" b="1" dirty="0"/>
              <a:t>Oberarmbruch </a:t>
            </a:r>
          </a:p>
          <a:p>
            <a:pPr marL="457200" indent="-457200">
              <a:buFont typeface="+mj-lt"/>
              <a:buAutoNum type="arabicPeriod"/>
            </a:pPr>
            <a:r>
              <a:rPr lang="de-DE" b="1" dirty="0"/>
              <a:t>Rippenfraktur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E62E75-7F7C-31FF-819B-C9F891F5B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2055" y="2285999"/>
            <a:ext cx="4447786" cy="3581401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de-DE" b="1" dirty="0"/>
              <a:t>Oberschenkelhalsbruch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de-DE" b="1" dirty="0"/>
              <a:t>Unterschenkelhalsbruch</a:t>
            </a:r>
            <a:r>
              <a:rPr lang="de-DE" dirty="0"/>
              <a:t>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de-DE" b="1" dirty="0"/>
              <a:t>Beckenbruch</a:t>
            </a:r>
            <a:r>
              <a:rPr lang="de-DE" dirty="0"/>
              <a:t>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de-DE" b="1" dirty="0"/>
              <a:t>Sprunggelenksbruch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4E4478D-7065-E902-30D6-53972DD26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479" y="1628774"/>
            <a:ext cx="1467241" cy="469517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D5EF065-AAAE-02CA-961A-8DC336D6CC93}"/>
              </a:ext>
            </a:extLst>
          </p:cNvPr>
          <p:cNvSpPr txBox="1"/>
          <p:nvPr/>
        </p:nvSpPr>
        <p:spPr>
          <a:xfrm>
            <a:off x="4638676" y="3868519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1.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88A5D88-4448-F37A-0070-4F838D4780D6}"/>
              </a:ext>
            </a:extLst>
          </p:cNvPr>
          <p:cNvSpPr txBox="1"/>
          <p:nvPr/>
        </p:nvSpPr>
        <p:spPr>
          <a:xfrm>
            <a:off x="5219701" y="2101333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2.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D8647B-C30B-6038-FEB9-5E2233F92AB5}"/>
              </a:ext>
            </a:extLst>
          </p:cNvPr>
          <p:cNvSpPr txBox="1"/>
          <p:nvPr/>
        </p:nvSpPr>
        <p:spPr>
          <a:xfrm>
            <a:off x="4774896" y="2498911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3.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A0EC259-AE15-D683-8B4D-3D4C9E08F3FE}"/>
              </a:ext>
            </a:extLst>
          </p:cNvPr>
          <p:cNvSpPr txBox="1"/>
          <p:nvPr/>
        </p:nvSpPr>
        <p:spPr>
          <a:xfrm>
            <a:off x="5993607" y="3097767"/>
            <a:ext cx="382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4.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598C701-77D4-9C9C-DA8C-E331A31E8475}"/>
              </a:ext>
            </a:extLst>
          </p:cNvPr>
          <p:cNvSpPr txBox="1"/>
          <p:nvPr/>
        </p:nvSpPr>
        <p:spPr>
          <a:xfrm>
            <a:off x="5705474" y="4076699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5.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C74D531-026D-6CE2-BF31-E1AC67B8931F}"/>
              </a:ext>
            </a:extLst>
          </p:cNvPr>
          <p:cNvSpPr txBox="1"/>
          <p:nvPr/>
        </p:nvSpPr>
        <p:spPr>
          <a:xfrm>
            <a:off x="6033405" y="5369002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6.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A0B37E7-60FB-191D-133E-47DD73C7B8D9}"/>
              </a:ext>
            </a:extLst>
          </p:cNvPr>
          <p:cNvSpPr txBox="1"/>
          <p:nvPr/>
        </p:nvSpPr>
        <p:spPr>
          <a:xfrm>
            <a:off x="5372295" y="3389947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7.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FFC63AD-B444-97AE-7EDC-0DC585CFD32C}"/>
              </a:ext>
            </a:extLst>
          </p:cNvPr>
          <p:cNvSpPr txBox="1"/>
          <p:nvPr/>
        </p:nvSpPr>
        <p:spPr>
          <a:xfrm>
            <a:off x="5317626" y="5802868"/>
            <a:ext cx="4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3652402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06EF1-13F9-5E05-E8F5-3FBCABB7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werden Frakturen therapiert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941E26-8AE4-C372-D160-2B40EFE7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Fixierung der Bruchstücke in ihrer </a:t>
            </a:r>
            <a:r>
              <a:rPr lang="de-DE" b="1" dirty="0"/>
              <a:t>normalen Position immobilisiert</a:t>
            </a:r>
          </a:p>
          <a:p>
            <a:r>
              <a:rPr lang="de-DE" dirty="0"/>
              <a:t>Dafür verwendet man entweder </a:t>
            </a:r>
            <a:r>
              <a:rPr lang="de-DE" b="1" dirty="0"/>
              <a:t>konservative </a:t>
            </a:r>
            <a:r>
              <a:rPr lang="de-DE" b="1" dirty="0" err="1"/>
              <a:t>Massnahmen</a:t>
            </a:r>
            <a:r>
              <a:rPr lang="de-DE" dirty="0"/>
              <a:t> mittels Schienen oder Gipsverbänden etc. Oder der Bruch wird </a:t>
            </a:r>
            <a:r>
              <a:rPr lang="de-DE" b="1" dirty="0"/>
              <a:t>operiert.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C50AC18-8956-D200-544F-46143DB8F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943" y="3925886"/>
            <a:ext cx="3443289" cy="181570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FD4B8CB-79E7-1701-0F12-31FD8F2F3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575" y="3935410"/>
            <a:ext cx="5229225" cy="181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06EF1-13F9-5E05-E8F5-3FBCABB7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euere Aufgabe als </a:t>
            </a:r>
            <a:r>
              <a:rPr lang="de-DE" dirty="0" err="1"/>
              <a:t>Physio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941E26-8AE4-C372-D160-2B40EFE7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/>
          <a:lstStyle/>
          <a:p>
            <a:r>
              <a:rPr lang="de-DE" b="1" dirty="0"/>
              <a:t>Manuelle Therapie</a:t>
            </a:r>
          </a:p>
          <a:p>
            <a:endParaRPr lang="de-DE" b="1" dirty="0"/>
          </a:p>
          <a:p>
            <a:endParaRPr lang="de-DE" b="1" dirty="0"/>
          </a:p>
          <a:p>
            <a:r>
              <a:rPr lang="de-DE" b="1" dirty="0"/>
              <a:t>Lymphdrainage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Bewegungs- und Mobilisationstraining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Medizinisches Kräftigungstraining/Krankengymnastik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4997ED6-C4A7-3758-D1AD-011652B52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48260"/>
            <a:ext cx="2130935" cy="119731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5561E24-ED8C-D128-8363-B4B4BF0A7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00568"/>
            <a:ext cx="2047875" cy="141834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DB22D2B-B81A-2048-F58F-1F96C5F4A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6309" y="3085492"/>
            <a:ext cx="2047875" cy="136276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F4A3081-8931-9C5A-C7BE-0CCC9E4EC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6309" y="5272768"/>
            <a:ext cx="2219325" cy="15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5C4C8-E30A-E6D3-34CE-294DAEB7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Lernauftrag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E38BAB-8429-94B1-D98D-281657CCE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Einzelarbeit</a:t>
            </a:r>
          </a:p>
          <a:p>
            <a:r>
              <a:rPr lang="de-DE" dirty="0"/>
              <a:t>Zeit: 10min</a:t>
            </a:r>
          </a:p>
          <a:p>
            <a:r>
              <a:rPr lang="de-DE" dirty="0"/>
              <a:t>Lese den </a:t>
            </a:r>
            <a:r>
              <a:rPr lang="de-DE" dirty="0" err="1"/>
              <a:t>Lehrtext</a:t>
            </a:r>
            <a:r>
              <a:rPr lang="de-DE" dirty="0"/>
              <a:t> und beantworte die Fragen zum Thema </a:t>
            </a:r>
            <a:r>
              <a:rPr lang="de-DE" dirty="0" err="1"/>
              <a:t>Osteporose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369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D62A2-F7F1-2C25-4AA8-96F9BCC2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 Lernauftrag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AB229-EAEC-D9D1-DA1A-51EBB23E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Frage 1: Wodurch zeichnet sich Osteoporose aus?</a:t>
            </a:r>
          </a:p>
          <a:p>
            <a:pPr marL="0" indent="0">
              <a:buNone/>
            </a:pPr>
            <a:r>
              <a:rPr lang="de-DE" dirty="0"/>
              <a:t>Die Reduktion der Knochenmasse, die Verminderung der Knochenfestigkeit und Knochendichte durch erhöhte Knochenresorption und reduzierter Knochenformation. Erhöhtes Frakturrisiko.</a:t>
            </a:r>
          </a:p>
        </p:txBody>
      </p:sp>
    </p:spTree>
    <p:extLst>
      <p:ext uri="{BB962C8B-B14F-4D97-AF65-F5344CB8AC3E}">
        <p14:creationId xmlns:p14="http://schemas.microsoft.com/office/powerpoint/2010/main" val="205050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450182-6E4F-B2BD-4B1C-92E169EDA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818" y="1731560"/>
            <a:ext cx="9601200" cy="468197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Frage 2: Was ist der Unterschied zwischen primäre und sekundäre Osteoporose welche Risikofaktoren sind damit assoziiert? </a:t>
            </a: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FAFC1F6-B149-3522-D65A-20D93F8C1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59293"/>
              </p:ext>
            </p:extLst>
          </p:nvPr>
        </p:nvGraphicFramePr>
        <p:xfrm>
          <a:off x="1737755" y="2276599"/>
          <a:ext cx="8197798" cy="372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745">
                  <a:extLst>
                    <a:ext uri="{9D8B030D-6E8A-4147-A177-3AD203B41FA5}">
                      <a16:colId xmlns:a16="http://schemas.microsoft.com/office/drawing/2014/main" val="3948288346"/>
                    </a:ext>
                  </a:extLst>
                </a:gridCol>
                <a:gridCol w="2566482">
                  <a:extLst>
                    <a:ext uri="{9D8B030D-6E8A-4147-A177-3AD203B41FA5}">
                      <a16:colId xmlns:a16="http://schemas.microsoft.com/office/drawing/2014/main" val="1023347934"/>
                    </a:ext>
                  </a:extLst>
                </a:gridCol>
                <a:gridCol w="3850571">
                  <a:extLst>
                    <a:ext uri="{9D8B030D-6E8A-4147-A177-3AD203B41FA5}">
                      <a16:colId xmlns:a16="http://schemas.microsoft.com/office/drawing/2014/main" val="4215854790"/>
                    </a:ext>
                  </a:extLst>
                </a:gridCol>
              </a:tblGrid>
              <a:tr h="406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u="sng" dirty="0">
                          <a:effectLst/>
                        </a:rPr>
                        <a:t>Primäre Osteoporose</a:t>
                      </a:r>
                      <a:endParaRPr lang="de-DE" sz="1600" u="sng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>
                          <a:effectLst/>
                        </a:rPr>
                        <a:t>Sekundäre Osteoporose</a:t>
                      </a:r>
                      <a:endParaRPr lang="de-DE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250650"/>
                  </a:ext>
                </a:extLst>
              </a:tr>
              <a:tr h="1513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Definition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Polygenetische Alters-Erkrankung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Folgeerscheinung von Störungen wie Hypogonadismus, hämatologische Erkrankungen, Metastasierung eines Tumors oder Medikamenteneinnahme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291233"/>
                  </a:ext>
                </a:extLst>
              </a:tr>
              <a:tr h="1800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Risikofaktoren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Alter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Genetik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Bewegungsmangel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Östrogenmangel --&gt; Menopause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Langzeitgabe von Glucocorticoiden Protonenpumpenhemmer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CH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9685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F9C56A-1267-DDD8-56FB-E02A73DD2E53}"/>
              </a:ext>
            </a:extLst>
          </p:cNvPr>
          <p:cNvSpPr txBox="1"/>
          <p:nvPr/>
        </p:nvSpPr>
        <p:spPr>
          <a:xfrm>
            <a:off x="1737755" y="6032764"/>
            <a:ext cx="8541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/>
              <a:t>Risikofaktoren für beide </a:t>
            </a:r>
            <a:r>
              <a:rPr lang="de-DE" b="1" dirty="0" err="1"/>
              <a:t>Osteporosetypen</a:t>
            </a:r>
            <a:r>
              <a:rPr lang="de-DE" b="1" dirty="0"/>
              <a:t>: </a:t>
            </a:r>
            <a:r>
              <a:rPr lang="de-CH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Rauchen, erhöhter Alkoholkonsum, geringe Kalziumaufnahme und Sonnenlicht-Bestrahlung.</a:t>
            </a:r>
            <a:endParaRPr lang="de-DE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487EB60-D5CF-A6D9-A63E-FC372430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de-DE" dirty="0"/>
              <a:t>Lösungen Lernauftrag</a:t>
            </a:r>
          </a:p>
        </p:txBody>
      </p:sp>
    </p:spTree>
    <p:extLst>
      <p:ext uri="{BB962C8B-B14F-4D97-AF65-F5344CB8AC3E}">
        <p14:creationId xmlns:p14="http://schemas.microsoft.com/office/powerpoint/2010/main" val="2495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D62A2-F7F1-2C25-4AA8-96F9BCC2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 Lernauftrag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AB229-EAEC-D9D1-DA1A-51EBB23E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0699"/>
            <a:ext cx="9601200" cy="4835731"/>
          </a:xfrm>
        </p:spPr>
        <p:txBody>
          <a:bodyPr>
            <a:normAutofit/>
          </a:bodyPr>
          <a:lstStyle/>
          <a:p>
            <a:r>
              <a:rPr lang="de-DE" b="1" dirty="0"/>
              <a:t>Frage 3: Bei welcher Knochenmineraldichte spricht man von einer Osteoporose?</a:t>
            </a:r>
          </a:p>
          <a:p>
            <a:pPr marL="0" indent="0">
              <a:buNone/>
            </a:pPr>
            <a:r>
              <a:rPr lang="de-DE" dirty="0"/>
              <a:t>2,5 Standardabweichungen unter dem statistischen Mittelwert gesunder, prämenopausaler Frauen.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Frage 4: Welche Cofaktoren hat die Pathogenese für primäre Osteoporose im Alter?</a:t>
            </a:r>
          </a:p>
          <a:p>
            <a:pPr marL="0" indent="0">
              <a:buNone/>
            </a:pPr>
            <a:r>
              <a:rPr lang="de-DE" dirty="0"/>
              <a:t>Verminderte Vitamin D3 Aufnahme über die Haut</a:t>
            </a:r>
            <a:br>
              <a:rPr lang="de-DE" dirty="0"/>
            </a:br>
            <a:r>
              <a:rPr lang="de-DE" dirty="0"/>
              <a:t>Verminderte Kalziumaufnahme im Dünndarm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Frage 5: Wie kann man Osteoporose entgegensteuern?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Behandlung mit Östrogen oder </a:t>
            </a:r>
            <a:r>
              <a:rPr lang="de-DE" dirty="0" err="1"/>
              <a:t>Raloxifen</a:t>
            </a:r>
            <a:r>
              <a:rPr lang="de-DE" dirty="0"/>
              <a:t> (selektiver Östrogenrezeptor-Modulator)                                             </a:t>
            </a:r>
            <a:br>
              <a:rPr lang="de-DE" dirty="0"/>
            </a:br>
            <a:r>
              <a:rPr lang="de-DE" dirty="0"/>
              <a:t>Kalzium- und Vitamin D3-Supplementation </a:t>
            </a:r>
            <a:br>
              <a:rPr lang="de-DE" dirty="0"/>
            </a:br>
            <a:r>
              <a:rPr lang="de-DE" dirty="0"/>
              <a:t>Bewegungsprogramme </a:t>
            </a:r>
          </a:p>
        </p:txBody>
      </p:sp>
    </p:spTree>
    <p:extLst>
      <p:ext uri="{BB962C8B-B14F-4D97-AF65-F5344CB8AC3E}">
        <p14:creationId xmlns:p14="http://schemas.microsoft.com/office/powerpoint/2010/main" val="17193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73B5A-8783-AE40-2A23-EA49AB11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6079FE-CD9A-5FB8-1F6C-0BD9A6B64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Wiederholung Knochenhomöostase</a:t>
            </a:r>
          </a:p>
          <a:p>
            <a:r>
              <a:rPr lang="de-DE" dirty="0"/>
              <a:t>Lehrvortrag zu Knochenfrakturen</a:t>
            </a:r>
          </a:p>
          <a:p>
            <a:r>
              <a:rPr lang="de-DE" dirty="0"/>
              <a:t>Lernauftrag zu Osteoporose</a:t>
            </a:r>
          </a:p>
          <a:p>
            <a:r>
              <a:rPr lang="de-DE" dirty="0"/>
              <a:t>Quiz</a:t>
            </a:r>
          </a:p>
          <a:p>
            <a:r>
              <a:rPr lang="de-DE" dirty="0"/>
              <a:t>Ausblick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047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DCAA0-4AF0-B7C5-03F4-34218584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1A2AE-D525-C5FD-8DB6-E90317AA6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947" y="1528220"/>
            <a:ext cx="9601200" cy="3581400"/>
          </a:xfrm>
        </p:spPr>
        <p:txBody>
          <a:bodyPr/>
          <a:lstStyle/>
          <a:p>
            <a:r>
              <a:rPr lang="de-DE" dirty="0"/>
              <a:t>Rollenspiel</a:t>
            </a:r>
          </a:p>
          <a:p>
            <a:r>
              <a:rPr lang="de-DE" dirty="0"/>
              <a:t>Weitere Knochenpathologien</a:t>
            </a:r>
          </a:p>
          <a:p>
            <a:pPr marL="873252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69AD684-EE97-8656-35F9-05E3A51EFAE2}"/>
              </a:ext>
            </a:extLst>
          </p:cNvPr>
          <p:cNvSpPr txBox="1"/>
          <p:nvPr/>
        </p:nvSpPr>
        <p:spPr>
          <a:xfrm>
            <a:off x="2136681" y="2395590"/>
            <a:ext cx="2028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Osteomyelitis</a:t>
            </a:r>
          </a:p>
          <a:p>
            <a:endParaRPr lang="de-DE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3F5DC70-DD07-2C64-AE56-3CA0FC20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014" y="2857255"/>
            <a:ext cx="1626246" cy="306117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5E6908E-554A-2113-94CC-332947E5D38F}"/>
              </a:ext>
            </a:extLst>
          </p:cNvPr>
          <p:cNvSpPr txBox="1"/>
          <p:nvPr/>
        </p:nvSpPr>
        <p:spPr>
          <a:xfrm>
            <a:off x="5075702" y="2391436"/>
            <a:ext cx="303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Knochentumore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4A291F-5122-C13B-B97F-B709B48D9C91}"/>
              </a:ext>
            </a:extLst>
          </p:cNvPr>
          <p:cNvSpPr txBox="1"/>
          <p:nvPr/>
        </p:nvSpPr>
        <p:spPr>
          <a:xfrm>
            <a:off x="8258175" y="2396519"/>
            <a:ext cx="271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Knochendeformitäten und Wachstumsstörungen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53CD64C-A405-8747-6643-C3071A546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163" y="3318920"/>
            <a:ext cx="3369603" cy="189610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7ECFA09C-40D0-F7C3-9C23-7543E6F68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4138" y="3230024"/>
            <a:ext cx="1862697" cy="283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3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A3DEB-01E2-2E01-AB08-54E9B2C3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Lernziele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949C68-631C-390E-DE8F-81F42F4BC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Die Lernenden können…</a:t>
            </a:r>
          </a:p>
          <a:p>
            <a:r>
              <a:rPr lang="de-DE" dirty="0">
                <a:latin typeface="+mj-lt"/>
              </a:rPr>
              <a:t>die verschiedenen Arten der Knochenbrüche anhand einer Abbildung zuordnen.</a:t>
            </a:r>
          </a:p>
          <a:p>
            <a:r>
              <a:rPr lang="de-DE" dirty="0">
                <a:latin typeface="+mj-lt"/>
              </a:rPr>
              <a:t>die verschiedenen Therapieansätze bei einer Knochenfraktur beschreiben. </a:t>
            </a:r>
          </a:p>
          <a:p>
            <a:r>
              <a:rPr lang="de-DE" dirty="0">
                <a:latin typeface="+mj-lt"/>
              </a:rPr>
              <a:t>Osteoporose definieren, deren Risikofaktoren nennen und Ursachen erklären.</a:t>
            </a:r>
          </a:p>
        </p:txBody>
      </p:sp>
    </p:spTree>
    <p:extLst>
      <p:ext uri="{BB962C8B-B14F-4D97-AF65-F5344CB8AC3E}">
        <p14:creationId xmlns:p14="http://schemas.microsoft.com/office/powerpoint/2010/main" val="264861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1BBD8-C3AC-0206-6DCF-943E3945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 Knochenhomöostase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0811999-A77F-1D7E-77FE-B054B5DA7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075" y="1792778"/>
            <a:ext cx="7486650" cy="4265122"/>
          </a:xfrm>
        </p:spPr>
      </p:pic>
    </p:spTree>
    <p:extLst>
      <p:ext uri="{BB962C8B-B14F-4D97-AF65-F5344CB8AC3E}">
        <p14:creationId xmlns:p14="http://schemas.microsoft.com/office/powerpoint/2010/main" val="329181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Spiralfraktur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AA573B-57BA-C37F-6899-18DA93CBE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1308258"/>
            <a:ext cx="100012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6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Längsfraktur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0ED2C1F-98AD-C71B-55D8-44CE5597B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1313021"/>
            <a:ext cx="10858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Abscherfraktur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7EB478C-0A6E-2CE7-FCAE-1C3872E10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1313021"/>
            <a:ext cx="10001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Verschobene</a:t>
            </a:r>
          </a:p>
          <a:p>
            <a:r>
              <a:rPr lang="de-DE" sz="2600" dirty="0"/>
              <a:t>Schrägfraktur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1434886-8AA5-C0A7-2FDE-1B24ACEBE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225" y="1313021"/>
            <a:ext cx="10953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2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3F4BA-3D1F-3552-9FDB-CAA837C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Frakturtypen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3295A-8CAA-3CEC-3C5E-CB9CD678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Querfraktur </a:t>
            </a:r>
          </a:p>
          <a:p>
            <a:pPr marL="0" indent="0">
              <a:buNone/>
            </a:pPr>
            <a:r>
              <a:rPr lang="de-DE" dirty="0"/>
              <a:t>Längsfraktur</a:t>
            </a:r>
          </a:p>
          <a:p>
            <a:pPr marL="0" indent="0">
              <a:buNone/>
            </a:pPr>
            <a:r>
              <a:rPr lang="de-DE" dirty="0" err="1"/>
              <a:t>Unverschobene</a:t>
            </a:r>
            <a:r>
              <a:rPr lang="de-DE" dirty="0"/>
              <a:t> Schrägfraktur</a:t>
            </a:r>
          </a:p>
          <a:p>
            <a:pPr marL="0" indent="0">
              <a:buNone/>
            </a:pPr>
            <a:r>
              <a:rPr lang="de-DE" dirty="0"/>
              <a:t>Verschobene Schrägfraktur</a:t>
            </a:r>
          </a:p>
          <a:p>
            <a:pPr marL="0" indent="0">
              <a:buNone/>
            </a:pPr>
            <a:r>
              <a:rPr lang="de-DE" dirty="0"/>
              <a:t>Spiralfraktur</a:t>
            </a:r>
          </a:p>
          <a:p>
            <a:pPr marL="0" indent="0">
              <a:buNone/>
            </a:pPr>
            <a:r>
              <a:rPr lang="de-DE" dirty="0" err="1"/>
              <a:t>Abscherfraktur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Grünholzfraktur</a:t>
            </a:r>
          </a:p>
          <a:p>
            <a:pPr marL="0" indent="0">
              <a:buNone/>
            </a:pPr>
            <a:r>
              <a:rPr lang="de-DE" dirty="0"/>
              <a:t>Trümmerfraktur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6F6225-2242-572F-CCBA-7F30851296A2}"/>
              </a:ext>
            </a:extLst>
          </p:cNvPr>
          <p:cNvSpPr txBox="1"/>
          <p:nvPr/>
        </p:nvSpPr>
        <p:spPr>
          <a:xfrm>
            <a:off x="8420100" y="342900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Trümmerfraktur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FD0235C-A39E-0191-1384-11B86BCC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425" y="1308258"/>
            <a:ext cx="10191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593</Words>
  <Application>Microsoft Office PowerPoint</Application>
  <PresentationFormat>Widescreen</PresentationFormat>
  <Paragraphs>180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Franklin Gothic Book</vt:lpstr>
      <vt:lpstr>Symbol</vt:lpstr>
      <vt:lpstr>Ausschnitt</vt:lpstr>
      <vt:lpstr>Knochen Pathologien </vt:lpstr>
      <vt:lpstr>Ablauf</vt:lpstr>
      <vt:lpstr>Lernziele </vt:lpstr>
      <vt:lpstr>Wiederholung Knochenhomöostase</vt:lpstr>
      <vt:lpstr>Frakturtypen</vt:lpstr>
      <vt:lpstr>Frakturtypen</vt:lpstr>
      <vt:lpstr>Frakturtypen</vt:lpstr>
      <vt:lpstr>Frakturtypen</vt:lpstr>
      <vt:lpstr>Frakturtypen</vt:lpstr>
      <vt:lpstr>Frakturtypen</vt:lpstr>
      <vt:lpstr>Frakturtypen</vt:lpstr>
      <vt:lpstr>Frakturtypen</vt:lpstr>
      <vt:lpstr>Was wir am häufigsten gebrochen?</vt:lpstr>
      <vt:lpstr>Wie werden Frakturen therapiert</vt:lpstr>
      <vt:lpstr>Was ist euere Aufgabe als Physio?</vt:lpstr>
      <vt:lpstr>Lernauftrag</vt:lpstr>
      <vt:lpstr>Lösungen Lernauftrag</vt:lpstr>
      <vt:lpstr>Lösungen Lernauftrag</vt:lpstr>
      <vt:lpstr>Lösungen Lernauftrag</vt:lpstr>
      <vt:lpstr>Ausblick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Knochen Pathologien</dc:title>
  <dc:creator>Andres Nussbaumer</dc:creator>
  <cp:lastModifiedBy>Phelipe Hatt</cp:lastModifiedBy>
  <cp:revision>46</cp:revision>
  <dcterms:created xsi:type="dcterms:W3CDTF">2023-05-05T08:33:05Z</dcterms:created>
  <dcterms:modified xsi:type="dcterms:W3CDTF">2023-05-11T10:57:10Z</dcterms:modified>
</cp:coreProperties>
</file>