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22"/>
  </p:notesMasterIdLst>
  <p:sldIdLst>
    <p:sldId id="256" r:id="rId2"/>
    <p:sldId id="257" r:id="rId3"/>
    <p:sldId id="258" r:id="rId4"/>
    <p:sldId id="282" r:id="rId5"/>
    <p:sldId id="263" r:id="rId6"/>
    <p:sldId id="264" r:id="rId7"/>
    <p:sldId id="266" r:id="rId8"/>
    <p:sldId id="267" r:id="rId9"/>
    <p:sldId id="268" r:id="rId10"/>
    <p:sldId id="269" r:id="rId11"/>
    <p:sldId id="270" r:id="rId12"/>
    <p:sldId id="271" r:id="rId13"/>
    <p:sldId id="283" r:id="rId14"/>
    <p:sldId id="274" r:id="rId15"/>
    <p:sldId id="275" r:id="rId16"/>
    <p:sldId id="276" r:id="rId17"/>
    <p:sldId id="277" r:id="rId18"/>
    <p:sldId id="281" r:id="rId19"/>
    <p:sldId id="280" r:id="rId20"/>
    <p:sldId id="278" r:id="rId2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93" autoAdjust="0"/>
    <p:restoredTop sz="74142" autoAdjust="0"/>
  </p:normalViewPr>
  <p:slideViewPr>
    <p:cSldViewPr snapToGrid="0">
      <p:cViewPr varScale="1">
        <p:scale>
          <a:sx n="81" d="100"/>
          <a:sy n="81" d="100"/>
        </p:scale>
        <p:origin x="163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565645F-FA94-4F94-A9B3-A6EB7C3FE669}" type="datetimeFigureOut">
              <a:rPr lang="de-DE" smtClean="0"/>
              <a:t>11.05.2023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469419B-F4E8-4C98-B267-1F593D07C1C1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874763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b="1" dirty="0"/>
              <a:t>Distale Radiusfraktur </a:t>
            </a:r>
            <a:r>
              <a:rPr lang="de-DE" dirty="0"/>
              <a:t>durch den Sturz auf das Handgelenk. Inzidenz 3:1000 jährlich</a:t>
            </a:r>
          </a:p>
          <a:p>
            <a:r>
              <a:rPr lang="de-DE" b="1" dirty="0"/>
              <a:t>Schlüsselbeinbruch</a:t>
            </a:r>
            <a:r>
              <a:rPr lang="de-DE" dirty="0"/>
              <a:t> durch den Sturz auf die Schulter. Sportler und Fahrradfahrer sowie ältere Menschen sind Risikogruppen.</a:t>
            </a:r>
          </a:p>
          <a:p>
            <a:r>
              <a:rPr lang="de-DE" b="1" dirty="0"/>
              <a:t>Oberarmbruch</a:t>
            </a:r>
            <a:r>
              <a:rPr lang="de-DE" dirty="0"/>
              <a:t> durch Sturz auf den ausgestreckten Arm, Ellenbogen oder Schulter. Meist bricht der Arm am proximalen Ende oder der Oberarmkopf bricht in mehrere Teile. Meist liegt eine Osteoporose zugrunde.</a:t>
            </a:r>
          </a:p>
          <a:p>
            <a:r>
              <a:rPr lang="de-DE" b="1" dirty="0"/>
              <a:t>Rippenfraktur</a:t>
            </a:r>
            <a:r>
              <a:rPr lang="de-DE" dirty="0"/>
              <a:t> als folge eines Sturzes oder Unfalls. Häufig bei Autounfällen oder bei Kontaktsportarten. Sehr schmerzhaft da man ihn nicht wirklich ruhig stellen kann. </a:t>
            </a:r>
            <a:endParaRPr lang="de-DE" b="1" dirty="0"/>
          </a:p>
          <a:p>
            <a:endParaRPr lang="de-DE" b="1" dirty="0"/>
          </a:p>
          <a:p>
            <a:r>
              <a:rPr lang="de-DE" b="1" dirty="0"/>
              <a:t>Oberschenkelhalsbruch </a:t>
            </a:r>
            <a:r>
              <a:rPr lang="de-DE" dirty="0"/>
              <a:t>durch Unfall. Meist sind es über 65-jährige. Häufig in Verbindung mit Osteoporose. Wird meist operiert um Atrophie zu minimieren. </a:t>
            </a:r>
          </a:p>
          <a:p>
            <a:r>
              <a:rPr lang="de-DE" b="1" dirty="0"/>
              <a:t>Unterschenkelhalsbruch </a:t>
            </a:r>
            <a:r>
              <a:rPr lang="de-DE" dirty="0"/>
              <a:t>durch Unfall. Sehr häufig offene Brüche. </a:t>
            </a:r>
          </a:p>
          <a:p>
            <a:r>
              <a:rPr lang="de-DE" b="1" dirty="0"/>
              <a:t>Beckenbruch</a:t>
            </a:r>
            <a:r>
              <a:rPr lang="de-DE" dirty="0"/>
              <a:t> durch Sturz oder Unfall. Gehäuft im Winter. Können kompliziert sein. </a:t>
            </a:r>
          </a:p>
          <a:p>
            <a:r>
              <a:rPr lang="de-DE" b="1" dirty="0"/>
              <a:t>Sprunggelenksbruch</a:t>
            </a:r>
            <a:r>
              <a:rPr lang="de-DE" dirty="0"/>
              <a:t> als Typische Sportverletzung. </a:t>
            </a:r>
          </a:p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469419B-F4E8-4C98-B267-1F593D07C1C1}" type="slidenum">
              <a:rPr lang="de-DE" smtClean="0"/>
              <a:t>13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260918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469419B-F4E8-4C98-B267-1F593D07C1C1}" type="slidenum">
              <a:rPr lang="de-DE" smtClean="0"/>
              <a:t>15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8430281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469419B-F4E8-4C98-B267-1F593D07C1C1}" type="slidenum">
              <a:rPr lang="de-DE" smtClean="0"/>
              <a:t>16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136858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5/11/2023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5/11/2023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5/11/2023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5/11/2023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-&#10;überschrif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5/11/2023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5/11/2023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5/11/2023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5/11/2023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5/11/2023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5/11/2023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5/11/2023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5/11/2023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g"/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jpg"/><Relationship Id="rId5" Type="http://schemas.openxmlformats.org/officeDocument/2006/relationships/image" Target="../media/image15.jpg"/><Relationship Id="rId4" Type="http://schemas.openxmlformats.org/officeDocument/2006/relationships/image" Target="../media/image14.jp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.jp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3EC263C-8908-B8EC-BDFA-E575790BBA8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/>
              <a:t>Knochen Pathologien 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17FA4653-A1C8-7E39-5A5E-0ABA89293CC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DE" dirty="0"/>
              <a:t>Knochenfrakturen &amp; Osteoporose</a:t>
            </a:r>
          </a:p>
        </p:txBody>
      </p:sp>
    </p:spTree>
    <p:extLst>
      <p:ext uri="{BB962C8B-B14F-4D97-AF65-F5344CB8AC3E}">
        <p14:creationId xmlns:p14="http://schemas.microsoft.com/office/powerpoint/2010/main" val="323435462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173F4BA-3D1F-3552-9FDB-CAA837C108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Frakturtypen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663295A-8CAA-3CEC-3C5E-CB9CD678CE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/>
              <a:t>Querfraktur </a:t>
            </a:r>
          </a:p>
          <a:p>
            <a:pPr marL="0" indent="0">
              <a:buNone/>
            </a:pPr>
            <a:r>
              <a:rPr lang="de-DE" dirty="0"/>
              <a:t>Längsfraktur</a:t>
            </a:r>
          </a:p>
          <a:p>
            <a:pPr marL="0" indent="0">
              <a:buNone/>
            </a:pPr>
            <a:r>
              <a:rPr lang="de-DE" dirty="0" err="1"/>
              <a:t>Unverschobene</a:t>
            </a:r>
            <a:r>
              <a:rPr lang="de-DE" dirty="0"/>
              <a:t> Schrägfraktur</a:t>
            </a:r>
          </a:p>
          <a:p>
            <a:pPr marL="0" indent="0">
              <a:buNone/>
            </a:pPr>
            <a:r>
              <a:rPr lang="de-DE" dirty="0"/>
              <a:t>Verschobene Schrägfraktur</a:t>
            </a:r>
          </a:p>
          <a:p>
            <a:pPr marL="0" indent="0">
              <a:buNone/>
            </a:pPr>
            <a:r>
              <a:rPr lang="de-DE" dirty="0"/>
              <a:t>Spiralfraktur</a:t>
            </a:r>
          </a:p>
          <a:p>
            <a:pPr marL="0" indent="0">
              <a:buNone/>
            </a:pPr>
            <a:r>
              <a:rPr lang="de-DE" dirty="0" err="1"/>
              <a:t>Abscherfraktur</a:t>
            </a:r>
            <a:endParaRPr lang="de-DE" dirty="0"/>
          </a:p>
          <a:p>
            <a:pPr marL="0" indent="0">
              <a:buNone/>
            </a:pPr>
            <a:r>
              <a:rPr lang="de-DE" dirty="0"/>
              <a:t>Grünholzfraktur</a:t>
            </a:r>
          </a:p>
          <a:p>
            <a:pPr marL="0" indent="0">
              <a:buNone/>
            </a:pPr>
            <a:r>
              <a:rPr lang="de-DE" dirty="0"/>
              <a:t>Trümmerfraktur</a:t>
            </a:r>
          </a:p>
          <a:p>
            <a:endParaRPr lang="de-DE" dirty="0"/>
          </a:p>
          <a:p>
            <a:endParaRPr lang="de-DE" dirty="0"/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756F6225-2242-572F-CCBA-7F30851296A2}"/>
              </a:ext>
            </a:extLst>
          </p:cNvPr>
          <p:cNvSpPr txBox="1"/>
          <p:nvPr/>
        </p:nvSpPr>
        <p:spPr>
          <a:xfrm>
            <a:off x="8420100" y="3429000"/>
            <a:ext cx="27432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600" dirty="0"/>
              <a:t>Grünholzfraktur</a:t>
            </a:r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8644553C-BF57-81E9-4BE6-D2C29D1E453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29475" y="1308258"/>
            <a:ext cx="1000125" cy="4733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18253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173F4BA-3D1F-3552-9FDB-CAA837C108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Frakturtypen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663295A-8CAA-3CEC-3C5E-CB9CD678CE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/>
              <a:t>Querfraktur </a:t>
            </a:r>
          </a:p>
          <a:p>
            <a:pPr marL="0" indent="0">
              <a:buNone/>
            </a:pPr>
            <a:r>
              <a:rPr lang="de-DE" dirty="0"/>
              <a:t>Längsfraktur</a:t>
            </a:r>
          </a:p>
          <a:p>
            <a:pPr marL="0" indent="0">
              <a:buNone/>
            </a:pPr>
            <a:r>
              <a:rPr lang="de-DE" dirty="0" err="1"/>
              <a:t>Unverschobene</a:t>
            </a:r>
            <a:r>
              <a:rPr lang="de-DE" dirty="0"/>
              <a:t> Schrägfraktur</a:t>
            </a:r>
          </a:p>
          <a:p>
            <a:pPr marL="0" indent="0">
              <a:buNone/>
            </a:pPr>
            <a:r>
              <a:rPr lang="de-DE" dirty="0"/>
              <a:t>Verschobene Schrägfraktur</a:t>
            </a:r>
          </a:p>
          <a:p>
            <a:pPr marL="0" indent="0">
              <a:buNone/>
            </a:pPr>
            <a:r>
              <a:rPr lang="de-DE" dirty="0"/>
              <a:t>Spiralfraktur</a:t>
            </a:r>
          </a:p>
          <a:p>
            <a:pPr marL="0" indent="0">
              <a:buNone/>
            </a:pPr>
            <a:r>
              <a:rPr lang="de-DE" dirty="0" err="1"/>
              <a:t>Abscherfraktur</a:t>
            </a:r>
            <a:endParaRPr lang="de-DE" dirty="0"/>
          </a:p>
          <a:p>
            <a:pPr marL="0" indent="0">
              <a:buNone/>
            </a:pPr>
            <a:r>
              <a:rPr lang="de-DE" dirty="0"/>
              <a:t>Grünholzfraktur</a:t>
            </a:r>
          </a:p>
          <a:p>
            <a:pPr marL="0" indent="0">
              <a:buNone/>
            </a:pPr>
            <a:r>
              <a:rPr lang="de-DE" dirty="0"/>
              <a:t>Trümmerfraktur</a:t>
            </a:r>
          </a:p>
          <a:p>
            <a:endParaRPr lang="de-DE" dirty="0"/>
          </a:p>
          <a:p>
            <a:endParaRPr lang="de-DE" dirty="0"/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756F6225-2242-572F-CCBA-7F30851296A2}"/>
              </a:ext>
            </a:extLst>
          </p:cNvPr>
          <p:cNvSpPr txBox="1"/>
          <p:nvPr/>
        </p:nvSpPr>
        <p:spPr>
          <a:xfrm>
            <a:off x="8420100" y="3429000"/>
            <a:ext cx="27432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600" dirty="0"/>
              <a:t>Querfraktur</a:t>
            </a:r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B75993AE-1C19-81AC-2E9A-BC04DDCC183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62800" y="1308258"/>
            <a:ext cx="1066800" cy="4733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08629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173F4BA-3D1F-3552-9FDB-CAA837C108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Frakturtypen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663295A-8CAA-3CEC-3C5E-CB9CD678CE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/>
              <a:t>Querfraktur </a:t>
            </a:r>
          </a:p>
          <a:p>
            <a:pPr marL="0" indent="0">
              <a:buNone/>
            </a:pPr>
            <a:r>
              <a:rPr lang="de-DE" dirty="0"/>
              <a:t>Längsfraktur</a:t>
            </a:r>
          </a:p>
          <a:p>
            <a:pPr marL="0" indent="0">
              <a:buNone/>
            </a:pPr>
            <a:r>
              <a:rPr lang="de-DE" dirty="0" err="1"/>
              <a:t>Unverschobene</a:t>
            </a:r>
            <a:r>
              <a:rPr lang="de-DE" dirty="0"/>
              <a:t> Schrägfraktur</a:t>
            </a:r>
          </a:p>
          <a:p>
            <a:pPr marL="0" indent="0">
              <a:buNone/>
            </a:pPr>
            <a:r>
              <a:rPr lang="de-DE" dirty="0"/>
              <a:t>Verschobene Schrägfraktur</a:t>
            </a:r>
          </a:p>
          <a:p>
            <a:pPr marL="0" indent="0">
              <a:buNone/>
            </a:pPr>
            <a:r>
              <a:rPr lang="de-DE" dirty="0"/>
              <a:t>Spiralfraktur</a:t>
            </a:r>
          </a:p>
          <a:p>
            <a:pPr marL="0" indent="0">
              <a:buNone/>
            </a:pPr>
            <a:r>
              <a:rPr lang="de-DE" dirty="0" err="1"/>
              <a:t>Abscherfraktur</a:t>
            </a:r>
            <a:endParaRPr lang="de-DE" dirty="0"/>
          </a:p>
          <a:p>
            <a:pPr marL="0" indent="0">
              <a:buNone/>
            </a:pPr>
            <a:r>
              <a:rPr lang="de-DE" dirty="0"/>
              <a:t>Grünholzfraktur</a:t>
            </a:r>
          </a:p>
          <a:p>
            <a:pPr marL="0" indent="0">
              <a:buNone/>
            </a:pPr>
            <a:r>
              <a:rPr lang="de-DE" dirty="0"/>
              <a:t>Trümmerfraktur</a:t>
            </a:r>
          </a:p>
          <a:p>
            <a:endParaRPr lang="de-DE" dirty="0"/>
          </a:p>
          <a:p>
            <a:endParaRPr lang="de-DE" dirty="0"/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756F6225-2242-572F-CCBA-7F30851296A2}"/>
              </a:ext>
            </a:extLst>
          </p:cNvPr>
          <p:cNvSpPr txBox="1"/>
          <p:nvPr/>
        </p:nvSpPr>
        <p:spPr>
          <a:xfrm>
            <a:off x="8420100" y="3429000"/>
            <a:ext cx="2743200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600" dirty="0" err="1"/>
              <a:t>Unverschobene</a:t>
            </a:r>
            <a:endParaRPr lang="de-DE" sz="2600" dirty="0"/>
          </a:p>
          <a:p>
            <a:r>
              <a:rPr lang="de-DE" sz="2600" dirty="0"/>
              <a:t>Schrägfraktur</a:t>
            </a:r>
          </a:p>
        </p:txBody>
      </p:sp>
      <p:pic>
        <p:nvPicPr>
          <p:cNvPr id="7" name="Grafik 6">
            <a:extLst>
              <a:ext uri="{FF2B5EF4-FFF2-40B4-BE49-F238E27FC236}">
                <a16:creationId xmlns:a16="http://schemas.microsoft.com/office/drawing/2014/main" id="{E042E33C-5F00-2D6F-E8E0-85F7D98DA3A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91375" y="1313021"/>
            <a:ext cx="1038225" cy="472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68189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B12906C-CAA8-A19E-A14D-7EB8D83ABD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Was wir am häufigsten gebrochen?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2A14B3D-A91A-E44C-D769-D0681C2C58DC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de-DE" b="1" dirty="0"/>
              <a:t>Distale Radiusfraktur</a:t>
            </a:r>
          </a:p>
          <a:p>
            <a:pPr marL="457200" indent="-457200">
              <a:buFont typeface="+mj-lt"/>
              <a:buAutoNum type="arabicPeriod"/>
            </a:pPr>
            <a:r>
              <a:rPr lang="de-DE" b="1" dirty="0"/>
              <a:t>Schlüsselbeinbruch </a:t>
            </a:r>
          </a:p>
          <a:p>
            <a:pPr marL="457200" indent="-457200">
              <a:buFont typeface="+mj-lt"/>
              <a:buAutoNum type="arabicPeriod"/>
            </a:pPr>
            <a:r>
              <a:rPr lang="de-DE" b="1" dirty="0"/>
              <a:t>Oberarmbruch </a:t>
            </a:r>
          </a:p>
          <a:p>
            <a:pPr marL="457200" indent="-457200">
              <a:buFont typeface="+mj-lt"/>
              <a:buAutoNum type="arabicPeriod"/>
            </a:pPr>
            <a:r>
              <a:rPr lang="de-DE" b="1" dirty="0"/>
              <a:t>Rippenfraktur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F2E62E75-7F7C-31FF-819B-C9F891F5B26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282055" y="2285999"/>
            <a:ext cx="4447786" cy="3581401"/>
          </a:xfrm>
        </p:spPr>
        <p:txBody>
          <a:bodyPr/>
          <a:lstStyle/>
          <a:p>
            <a:pPr marL="457200" indent="-457200">
              <a:buFont typeface="+mj-lt"/>
              <a:buAutoNum type="arabicPeriod" startAt="5"/>
            </a:pPr>
            <a:r>
              <a:rPr lang="de-DE" b="1" dirty="0"/>
              <a:t>Oberschenkelhalsbruch </a:t>
            </a:r>
          </a:p>
          <a:p>
            <a:pPr marL="457200" indent="-457200">
              <a:buFont typeface="+mj-lt"/>
              <a:buAutoNum type="arabicPeriod" startAt="5"/>
            </a:pPr>
            <a:r>
              <a:rPr lang="de-DE" b="1" dirty="0"/>
              <a:t>Unterschenkelhalsbruch</a:t>
            </a:r>
            <a:r>
              <a:rPr lang="de-DE" dirty="0"/>
              <a:t>.</a:t>
            </a:r>
          </a:p>
          <a:p>
            <a:pPr marL="457200" indent="-457200">
              <a:buFont typeface="+mj-lt"/>
              <a:buAutoNum type="arabicPeriod" startAt="5"/>
            </a:pPr>
            <a:r>
              <a:rPr lang="de-DE" b="1" dirty="0"/>
              <a:t>Beckenbruch</a:t>
            </a:r>
            <a:r>
              <a:rPr lang="de-DE" dirty="0"/>
              <a:t> </a:t>
            </a:r>
          </a:p>
          <a:p>
            <a:pPr marL="457200" indent="-457200">
              <a:buFont typeface="+mj-lt"/>
              <a:buAutoNum type="arabicPeriod" startAt="5"/>
            </a:pPr>
            <a:r>
              <a:rPr lang="de-DE" b="1" dirty="0"/>
              <a:t>Sprunggelenksbruch</a:t>
            </a:r>
            <a:endParaRPr lang="de-DE" dirty="0"/>
          </a:p>
        </p:txBody>
      </p:sp>
      <p:pic>
        <p:nvPicPr>
          <p:cNvPr id="6" name="Grafik 5">
            <a:extLst>
              <a:ext uri="{FF2B5EF4-FFF2-40B4-BE49-F238E27FC236}">
                <a16:creationId xmlns:a16="http://schemas.microsoft.com/office/drawing/2014/main" id="{D4E4478D-7065-E902-30D6-53972DD26FD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83479" y="1628774"/>
            <a:ext cx="1467241" cy="4695171"/>
          </a:xfrm>
          <a:prstGeom prst="rect">
            <a:avLst/>
          </a:prstGeom>
        </p:spPr>
      </p:pic>
      <p:sp>
        <p:nvSpPr>
          <p:cNvPr id="8" name="Textfeld 7">
            <a:extLst>
              <a:ext uri="{FF2B5EF4-FFF2-40B4-BE49-F238E27FC236}">
                <a16:creationId xmlns:a16="http://schemas.microsoft.com/office/drawing/2014/main" id="{AD5EF065-AAAE-02CA-961A-8DC336D6CC93}"/>
              </a:ext>
            </a:extLst>
          </p:cNvPr>
          <p:cNvSpPr txBox="1"/>
          <p:nvPr/>
        </p:nvSpPr>
        <p:spPr>
          <a:xfrm>
            <a:off x="4638676" y="3868519"/>
            <a:ext cx="444804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e-DE" dirty="0"/>
              <a:t>1.</a:t>
            </a: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488A5D88-4448-F37A-0070-4F838D4780D6}"/>
              </a:ext>
            </a:extLst>
          </p:cNvPr>
          <p:cNvSpPr txBox="1"/>
          <p:nvPr/>
        </p:nvSpPr>
        <p:spPr>
          <a:xfrm>
            <a:off x="5219701" y="2101333"/>
            <a:ext cx="444804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e-DE" dirty="0"/>
              <a:t>2.</a:t>
            </a:r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3BD8647B-C30B-6038-FEB9-5E2233F92AB5}"/>
              </a:ext>
            </a:extLst>
          </p:cNvPr>
          <p:cNvSpPr txBox="1"/>
          <p:nvPr/>
        </p:nvSpPr>
        <p:spPr>
          <a:xfrm>
            <a:off x="4774896" y="2498911"/>
            <a:ext cx="444804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e-DE" dirty="0"/>
              <a:t>3.</a:t>
            </a:r>
          </a:p>
        </p:txBody>
      </p:sp>
      <p:sp>
        <p:nvSpPr>
          <p:cNvPr id="12" name="Textfeld 11">
            <a:extLst>
              <a:ext uri="{FF2B5EF4-FFF2-40B4-BE49-F238E27FC236}">
                <a16:creationId xmlns:a16="http://schemas.microsoft.com/office/drawing/2014/main" id="{1A0EC259-AE15-D683-8B4D-3D4C9E08F3FE}"/>
              </a:ext>
            </a:extLst>
          </p:cNvPr>
          <p:cNvSpPr txBox="1"/>
          <p:nvPr/>
        </p:nvSpPr>
        <p:spPr>
          <a:xfrm>
            <a:off x="5993607" y="3097767"/>
            <a:ext cx="382892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e-DE" dirty="0"/>
              <a:t>4.</a:t>
            </a:r>
          </a:p>
        </p:txBody>
      </p:sp>
      <p:sp>
        <p:nvSpPr>
          <p:cNvPr id="13" name="Textfeld 12">
            <a:extLst>
              <a:ext uri="{FF2B5EF4-FFF2-40B4-BE49-F238E27FC236}">
                <a16:creationId xmlns:a16="http://schemas.microsoft.com/office/drawing/2014/main" id="{D598C701-77D4-9C9C-DA8C-E331A31E8475}"/>
              </a:ext>
            </a:extLst>
          </p:cNvPr>
          <p:cNvSpPr txBox="1"/>
          <p:nvPr/>
        </p:nvSpPr>
        <p:spPr>
          <a:xfrm>
            <a:off x="5705474" y="4076699"/>
            <a:ext cx="444804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e-DE" dirty="0"/>
              <a:t>5.</a:t>
            </a:r>
          </a:p>
        </p:txBody>
      </p:sp>
      <p:sp>
        <p:nvSpPr>
          <p:cNvPr id="14" name="Textfeld 13">
            <a:extLst>
              <a:ext uri="{FF2B5EF4-FFF2-40B4-BE49-F238E27FC236}">
                <a16:creationId xmlns:a16="http://schemas.microsoft.com/office/drawing/2014/main" id="{6C74D531-026D-6CE2-BF31-E1AC67B8931F}"/>
              </a:ext>
            </a:extLst>
          </p:cNvPr>
          <p:cNvSpPr txBox="1"/>
          <p:nvPr/>
        </p:nvSpPr>
        <p:spPr>
          <a:xfrm>
            <a:off x="6033405" y="5369002"/>
            <a:ext cx="444804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e-DE" dirty="0"/>
              <a:t>6.</a:t>
            </a:r>
          </a:p>
        </p:txBody>
      </p:sp>
      <p:sp>
        <p:nvSpPr>
          <p:cNvPr id="15" name="Textfeld 14">
            <a:extLst>
              <a:ext uri="{FF2B5EF4-FFF2-40B4-BE49-F238E27FC236}">
                <a16:creationId xmlns:a16="http://schemas.microsoft.com/office/drawing/2014/main" id="{1A0B37E7-60FB-191D-133E-47DD73C7B8D9}"/>
              </a:ext>
            </a:extLst>
          </p:cNvPr>
          <p:cNvSpPr txBox="1"/>
          <p:nvPr/>
        </p:nvSpPr>
        <p:spPr>
          <a:xfrm>
            <a:off x="5372295" y="3389947"/>
            <a:ext cx="444804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e-DE" dirty="0"/>
              <a:t>7.</a:t>
            </a:r>
          </a:p>
        </p:txBody>
      </p:sp>
      <p:sp>
        <p:nvSpPr>
          <p:cNvPr id="16" name="Textfeld 15">
            <a:extLst>
              <a:ext uri="{FF2B5EF4-FFF2-40B4-BE49-F238E27FC236}">
                <a16:creationId xmlns:a16="http://schemas.microsoft.com/office/drawing/2014/main" id="{0FFC63AD-B444-97AE-7EDC-0DC585CFD32C}"/>
              </a:ext>
            </a:extLst>
          </p:cNvPr>
          <p:cNvSpPr txBox="1"/>
          <p:nvPr/>
        </p:nvSpPr>
        <p:spPr>
          <a:xfrm>
            <a:off x="5317626" y="5802868"/>
            <a:ext cx="444804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e-DE" dirty="0"/>
              <a:t>8.</a:t>
            </a:r>
          </a:p>
        </p:txBody>
      </p:sp>
    </p:spTree>
    <p:extLst>
      <p:ext uri="{BB962C8B-B14F-4D97-AF65-F5344CB8AC3E}">
        <p14:creationId xmlns:p14="http://schemas.microsoft.com/office/powerpoint/2010/main" val="365240200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5206EF1-13F9-5E05-E8F5-3FBCABB7ED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Wie werden Frakturen therapiert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7941E26-8AE4-C372-D160-2B40EFE7FB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Fixierung der Bruchstücke in ihrer </a:t>
            </a:r>
            <a:r>
              <a:rPr lang="de-DE" b="1" dirty="0"/>
              <a:t>normalen Position immobilisiert</a:t>
            </a:r>
          </a:p>
          <a:p>
            <a:r>
              <a:rPr lang="de-DE" dirty="0"/>
              <a:t>Dafür verwendet man entweder </a:t>
            </a:r>
            <a:r>
              <a:rPr lang="de-DE" b="1" dirty="0"/>
              <a:t>konservative </a:t>
            </a:r>
            <a:r>
              <a:rPr lang="de-DE" b="1" dirty="0" err="1"/>
              <a:t>Massnahmen</a:t>
            </a:r>
            <a:r>
              <a:rPr lang="de-DE" dirty="0"/>
              <a:t> mittels Schienen oder Gipsverbänden etc. Oder der Bruch wird </a:t>
            </a:r>
            <a:r>
              <a:rPr lang="de-DE" b="1" dirty="0"/>
              <a:t>operiert.</a:t>
            </a:r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9C50AC18-8956-D200-544F-46143DB8FBE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35943" y="3925886"/>
            <a:ext cx="3443289" cy="1815703"/>
          </a:xfrm>
          <a:prstGeom prst="rect">
            <a:avLst/>
          </a:prstGeom>
        </p:spPr>
      </p:pic>
      <p:pic>
        <p:nvPicPr>
          <p:cNvPr id="7" name="Grafik 6">
            <a:extLst>
              <a:ext uri="{FF2B5EF4-FFF2-40B4-BE49-F238E27FC236}">
                <a16:creationId xmlns:a16="http://schemas.microsoft.com/office/drawing/2014/main" id="{EFD4B8CB-79E7-1701-0F12-31FD8F2F3AD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43575" y="3935410"/>
            <a:ext cx="5229225" cy="18157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66026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5206EF1-13F9-5E05-E8F5-3FBCABB7ED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Was ist euere Aufgabe als </a:t>
            </a:r>
            <a:r>
              <a:rPr lang="de-DE" dirty="0" err="1"/>
              <a:t>Physio</a:t>
            </a:r>
            <a:r>
              <a:rPr lang="de-DE" dirty="0"/>
              <a:t>?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7941E26-8AE4-C372-D160-2B40EFE7FB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2286000"/>
            <a:ext cx="9601200" cy="4572000"/>
          </a:xfrm>
        </p:spPr>
        <p:txBody>
          <a:bodyPr/>
          <a:lstStyle/>
          <a:p>
            <a:r>
              <a:rPr lang="de-DE" b="1" dirty="0"/>
              <a:t>Manuelle Therapie</a:t>
            </a:r>
          </a:p>
          <a:p>
            <a:endParaRPr lang="de-DE" b="1" dirty="0"/>
          </a:p>
          <a:p>
            <a:endParaRPr lang="de-DE" b="1" dirty="0"/>
          </a:p>
          <a:p>
            <a:r>
              <a:rPr lang="de-DE" b="1" dirty="0"/>
              <a:t>Lymphdrainage </a:t>
            </a:r>
          </a:p>
          <a:p>
            <a:pPr marL="0" indent="0">
              <a:buNone/>
            </a:pPr>
            <a:endParaRPr lang="de-DE" b="1" dirty="0"/>
          </a:p>
          <a:p>
            <a:pPr marL="0" indent="0">
              <a:buNone/>
            </a:pPr>
            <a:endParaRPr lang="de-DE" b="1" dirty="0"/>
          </a:p>
          <a:p>
            <a:r>
              <a:rPr lang="de-DE" b="1" dirty="0"/>
              <a:t>Bewegungs- und Mobilisationstraining </a:t>
            </a:r>
          </a:p>
          <a:p>
            <a:pPr marL="0" indent="0">
              <a:buNone/>
            </a:pPr>
            <a:endParaRPr lang="de-DE" b="1" dirty="0"/>
          </a:p>
          <a:p>
            <a:pPr marL="0" indent="0">
              <a:buNone/>
            </a:pPr>
            <a:endParaRPr lang="de-DE" b="1" dirty="0"/>
          </a:p>
          <a:p>
            <a:r>
              <a:rPr lang="de-DE" b="1" dirty="0"/>
              <a:t>Medizinisches Kräftigungstraining/Krankengymnastik</a:t>
            </a:r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B4997ED6-C4A7-3758-D1AD-011652B52FF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72200" y="4448260"/>
            <a:ext cx="2130935" cy="1197315"/>
          </a:xfrm>
          <a:prstGeom prst="rect">
            <a:avLst/>
          </a:prstGeom>
        </p:spPr>
      </p:pic>
      <p:pic>
        <p:nvPicPr>
          <p:cNvPr id="7" name="Grafik 6">
            <a:extLst>
              <a:ext uri="{FF2B5EF4-FFF2-40B4-BE49-F238E27FC236}">
                <a16:creationId xmlns:a16="http://schemas.microsoft.com/office/drawing/2014/main" id="{85561E24-ED8C-D128-8363-B4B4BF0A74F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96000" y="1700568"/>
            <a:ext cx="2047875" cy="1418343"/>
          </a:xfrm>
          <a:prstGeom prst="rect">
            <a:avLst/>
          </a:prstGeom>
        </p:spPr>
      </p:pic>
      <p:pic>
        <p:nvPicPr>
          <p:cNvPr id="9" name="Grafik 8">
            <a:extLst>
              <a:ext uri="{FF2B5EF4-FFF2-40B4-BE49-F238E27FC236}">
                <a16:creationId xmlns:a16="http://schemas.microsoft.com/office/drawing/2014/main" id="{4DB22D2B-B81A-2048-F58F-1F96C5F4A3B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666309" y="3085492"/>
            <a:ext cx="2047875" cy="1362768"/>
          </a:xfrm>
          <a:prstGeom prst="rect">
            <a:avLst/>
          </a:prstGeom>
        </p:spPr>
      </p:pic>
      <p:pic>
        <p:nvPicPr>
          <p:cNvPr id="11" name="Grafik 10">
            <a:extLst>
              <a:ext uri="{FF2B5EF4-FFF2-40B4-BE49-F238E27FC236}">
                <a16:creationId xmlns:a16="http://schemas.microsoft.com/office/drawing/2014/main" id="{EF4A3081-8931-9C5A-C7BE-0CCC9E4ECE6A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666309" y="5272768"/>
            <a:ext cx="2219325" cy="15852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01031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705C4C8-E30A-E6D3-34CE-294DAEB7CD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Lernauftrag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BE38BAB-8429-94B1-D98D-281657CCE9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Einzelarbeit</a:t>
            </a:r>
          </a:p>
          <a:p>
            <a:r>
              <a:rPr lang="de-DE" dirty="0"/>
              <a:t>Zeit: 10min</a:t>
            </a:r>
          </a:p>
          <a:p>
            <a:r>
              <a:rPr lang="de-DE" dirty="0"/>
              <a:t>Lese den </a:t>
            </a:r>
            <a:r>
              <a:rPr lang="de-DE" dirty="0" err="1"/>
              <a:t>Lehrtext</a:t>
            </a:r>
            <a:r>
              <a:rPr lang="de-DE" dirty="0"/>
              <a:t> und beantworte die Fragen zum Thema </a:t>
            </a:r>
            <a:r>
              <a:rPr lang="de-DE" dirty="0" err="1"/>
              <a:t>Osteporose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49636942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68D62A2-F7F1-2C25-4AA8-96F9BCC296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Lösungen Lernauftrag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FCAB229-EAEC-D9D1-DA1A-51EBB23E95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b="1" dirty="0"/>
              <a:t>Frage 1: Wodurch zeichnet sich Osteoporose aus?</a:t>
            </a:r>
          </a:p>
          <a:p>
            <a:pPr marL="0" indent="0">
              <a:buNone/>
            </a:pPr>
            <a:r>
              <a:rPr lang="de-DE" dirty="0"/>
              <a:t>Die Reduktion der Knochenmasse, die Verminderung der Knochenfestigkeit und Knochendichte durch erhöhte Knochenresorption und reduzierter Knochenformation. Erhöhtes Frakturrisiko.</a:t>
            </a:r>
          </a:p>
        </p:txBody>
      </p:sp>
    </p:spTree>
    <p:extLst>
      <p:ext uri="{BB962C8B-B14F-4D97-AF65-F5344CB8AC3E}">
        <p14:creationId xmlns:p14="http://schemas.microsoft.com/office/powerpoint/2010/main" val="20505046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F450182-6E4F-B2BD-4B1C-92E169EDA1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07818" y="1731560"/>
            <a:ext cx="9601200" cy="4681970"/>
          </a:xfrm>
        </p:spPr>
        <p:txBody>
          <a:bodyPr>
            <a:normAutofit fontScale="92500" lnSpcReduction="20000"/>
          </a:bodyPr>
          <a:lstStyle/>
          <a:p>
            <a:r>
              <a:rPr lang="de-DE" b="1" dirty="0"/>
              <a:t>Frage 2: Was ist der Unterschied zwischen primäre und sekundäre Osteoporose welche Risikofaktoren sind damit assoziiert? </a:t>
            </a:r>
            <a:br>
              <a:rPr lang="de-DE" b="1" dirty="0"/>
            </a:br>
            <a:br>
              <a:rPr lang="de-DE" b="1" dirty="0"/>
            </a:br>
            <a:br>
              <a:rPr lang="de-DE" b="1" dirty="0"/>
            </a:br>
            <a:br>
              <a:rPr lang="de-DE" b="1" dirty="0"/>
            </a:br>
            <a:br>
              <a:rPr lang="de-DE" b="1" dirty="0"/>
            </a:br>
            <a:br>
              <a:rPr lang="de-DE" b="1" dirty="0"/>
            </a:br>
            <a:br>
              <a:rPr lang="de-DE" b="1" dirty="0"/>
            </a:br>
            <a:br>
              <a:rPr lang="de-DE" b="1" dirty="0"/>
            </a:br>
            <a:br>
              <a:rPr lang="de-DE" b="1" dirty="0"/>
            </a:br>
            <a:br>
              <a:rPr lang="de-DE" b="1" dirty="0"/>
            </a:br>
            <a:br>
              <a:rPr lang="de-DE" b="1" dirty="0"/>
            </a:br>
            <a:br>
              <a:rPr lang="de-DE" b="1" dirty="0"/>
            </a:br>
            <a:br>
              <a:rPr lang="de-DE" b="1" dirty="0"/>
            </a:br>
            <a:br>
              <a:rPr lang="de-DE" b="1" dirty="0"/>
            </a:br>
            <a:br>
              <a:rPr lang="de-DE" b="1" dirty="0"/>
            </a:br>
            <a:br>
              <a:rPr lang="de-DE" b="1" dirty="0"/>
            </a:br>
            <a:br>
              <a:rPr lang="de-DE" b="1" dirty="0"/>
            </a:br>
            <a:br>
              <a:rPr lang="de-DE" b="1" dirty="0"/>
            </a:br>
            <a:endParaRPr lang="de-DE" dirty="0"/>
          </a:p>
        </p:txBody>
      </p:sp>
      <p:graphicFrame>
        <p:nvGraphicFramePr>
          <p:cNvPr id="4" name="Tabelle 3">
            <a:extLst>
              <a:ext uri="{FF2B5EF4-FFF2-40B4-BE49-F238E27FC236}">
                <a16:creationId xmlns:a16="http://schemas.microsoft.com/office/drawing/2014/main" id="{3FAFC1F6-B149-3522-D65A-20D93F8C125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4259293"/>
              </p:ext>
            </p:extLst>
          </p:nvPr>
        </p:nvGraphicFramePr>
        <p:xfrm>
          <a:off x="1737755" y="2276599"/>
          <a:ext cx="8197798" cy="37204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80745">
                  <a:extLst>
                    <a:ext uri="{9D8B030D-6E8A-4147-A177-3AD203B41FA5}">
                      <a16:colId xmlns:a16="http://schemas.microsoft.com/office/drawing/2014/main" val="3948288346"/>
                    </a:ext>
                  </a:extLst>
                </a:gridCol>
                <a:gridCol w="2566482">
                  <a:extLst>
                    <a:ext uri="{9D8B030D-6E8A-4147-A177-3AD203B41FA5}">
                      <a16:colId xmlns:a16="http://schemas.microsoft.com/office/drawing/2014/main" val="1023347934"/>
                    </a:ext>
                  </a:extLst>
                </a:gridCol>
                <a:gridCol w="3850571">
                  <a:extLst>
                    <a:ext uri="{9D8B030D-6E8A-4147-A177-3AD203B41FA5}">
                      <a16:colId xmlns:a16="http://schemas.microsoft.com/office/drawing/2014/main" val="4215854790"/>
                    </a:ext>
                  </a:extLst>
                </a:gridCol>
              </a:tblGrid>
              <a:tr h="40621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CH" sz="1600" dirty="0">
                          <a:effectLst/>
                        </a:rPr>
                        <a:t> </a:t>
                      </a:r>
                      <a:endParaRPr lang="de-DE" sz="16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CH" sz="1600" u="sng" dirty="0">
                          <a:effectLst/>
                        </a:rPr>
                        <a:t>Primäre Osteoporose</a:t>
                      </a:r>
                      <a:endParaRPr lang="de-DE" sz="1600" u="sng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CH" sz="1600">
                          <a:effectLst/>
                        </a:rPr>
                        <a:t>Sekundäre Osteoporose</a:t>
                      </a:r>
                      <a:endParaRPr lang="de-DE" sz="16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605250650"/>
                  </a:ext>
                </a:extLst>
              </a:tr>
              <a:tr h="151360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CH" sz="1600" dirty="0">
                          <a:effectLst/>
                        </a:rPr>
                        <a:t>Definition</a:t>
                      </a:r>
                      <a:endParaRPr lang="de-DE" sz="16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CH" sz="1600" dirty="0">
                          <a:effectLst/>
                        </a:rPr>
                        <a:t>Polygenetische Alters-Erkrankung</a:t>
                      </a:r>
                      <a:endParaRPr lang="de-DE" sz="16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CH" sz="1600" dirty="0">
                          <a:effectLst/>
                        </a:rPr>
                        <a:t> </a:t>
                      </a:r>
                      <a:endParaRPr lang="de-DE" sz="16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CH" sz="1600" dirty="0">
                          <a:effectLst/>
                        </a:rPr>
                        <a:t> </a:t>
                      </a:r>
                      <a:endParaRPr lang="de-DE" sz="16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CH" sz="1600" dirty="0">
                          <a:effectLst/>
                        </a:rPr>
                        <a:t>Folgeerscheinung von Störungen wie Hypogonadismus, hämatologische Erkrankungen, Metastasierung eines Tumors oder Medikamenteneinnahme</a:t>
                      </a:r>
                      <a:endParaRPr lang="de-DE" sz="16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78291233"/>
                  </a:ext>
                </a:extLst>
              </a:tr>
              <a:tr h="180061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CH" sz="1600" dirty="0">
                          <a:effectLst/>
                        </a:rPr>
                        <a:t>Risikofaktoren</a:t>
                      </a:r>
                      <a:endParaRPr lang="de-DE" sz="16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CH" sz="1600" dirty="0">
                          <a:effectLst/>
                        </a:rPr>
                        <a:t>Alter</a:t>
                      </a:r>
                      <a:endParaRPr lang="de-DE" sz="16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CH" sz="1600" dirty="0">
                          <a:effectLst/>
                        </a:rPr>
                        <a:t>Genetik</a:t>
                      </a:r>
                      <a:endParaRPr lang="de-DE" sz="16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CH" sz="1600" dirty="0">
                          <a:effectLst/>
                        </a:rPr>
                        <a:t>Bewegungsmangel</a:t>
                      </a:r>
                      <a:endParaRPr lang="de-DE" sz="16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CH" sz="1600" dirty="0">
                          <a:effectLst/>
                        </a:rPr>
                        <a:t>Östrogenmangel --&gt; Menopause</a:t>
                      </a:r>
                      <a:endParaRPr lang="de-DE" sz="16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CH" sz="1600" dirty="0">
                          <a:effectLst/>
                        </a:rPr>
                        <a:t>Langzeitgabe von Glucocorticoiden Protonenpumpenhemmer</a:t>
                      </a:r>
                      <a:endParaRPr lang="de-DE" sz="16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CH" sz="1600" dirty="0">
                          <a:effectLst/>
                        </a:rPr>
                        <a:t> </a:t>
                      </a:r>
                      <a:endParaRPr lang="de-DE" sz="16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48968511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37F9C56A-1267-DDD8-56FB-E02A73DD2E53}"/>
              </a:ext>
            </a:extLst>
          </p:cNvPr>
          <p:cNvSpPr txBox="1"/>
          <p:nvPr/>
        </p:nvSpPr>
        <p:spPr>
          <a:xfrm>
            <a:off x="1737755" y="6032764"/>
            <a:ext cx="8541327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b="1" dirty="0"/>
              <a:t>Risikofaktoren für beide </a:t>
            </a:r>
            <a:r>
              <a:rPr lang="de-DE" b="1" dirty="0" err="1"/>
              <a:t>Osteporosetypen</a:t>
            </a:r>
            <a:r>
              <a:rPr lang="de-DE" b="1" dirty="0"/>
              <a:t>: </a:t>
            </a:r>
            <a:r>
              <a:rPr lang="de-CH" sz="18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Rauchen, erhöhter Alkoholkonsum, geringe Kalziumaufnahme und Sonnenlicht-Bestrahlung.</a:t>
            </a:r>
            <a:endParaRPr lang="de-DE" sz="1800" dirty="0">
              <a:solidFill>
                <a:schemeClr val="tx1"/>
              </a:solidFill>
              <a:effectLst/>
              <a:latin typeface="Arial" panose="020B0604020202020204" pitchFamily="34" charset="0"/>
              <a:ea typeface="Arial" panose="020B06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Titel 1">
            <a:extLst>
              <a:ext uri="{FF2B5EF4-FFF2-40B4-BE49-F238E27FC236}">
                <a16:creationId xmlns:a16="http://schemas.microsoft.com/office/drawing/2014/main" id="{8487EB60-D5CF-A6D9-A63E-FC372430CD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/>
          <a:p>
            <a:r>
              <a:rPr lang="de-DE" dirty="0"/>
              <a:t>Lösungen Lernauftrag</a:t>
            </a:r>
          </a:p>
        </p:txBody>
      </p:sp>
    </p:spTree>
    <p:extLst>
      <p:ext uri="{BB962C8B-B14F-4D97-AF65-F5344CB8AC3E}">
        <p14:creationId xmlns:p14="http://schemas.microsoft.com/office/powerpoint/2010/main" val="2495141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68D62A2-F7F1-2C25-4AA8-96F9BCC296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Lösungen Lernauftrag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FCAB229-EAEC-D9D1-DA1A-51EBB23E95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790699"/>
            <a:ext cx="9601200" cy="4835731"/>
          </a:xfrm>
        </p:spPr>
        <p:txBody>
          <a:bodyPr>
            <a:normAutofit/>
          </a:bodyPr>
          <a:lstStyle/>
          <a:p>
            <a:r>
              <a:rPr lang="de-DE" b="1" dirty="0"/>
              <a:t>Frage 3: Bei welcher Knochenmineraldichte spricht man von einer Osteoporose?</a:t>
            </a:r>
          </a:p>
          <a:p>
            <a:pPr marL="0" indent="0">
              <a:buNone/>
            </a:pPr>
            <a:r>
              <a:rPr lang="de-DE" dirty="0"/>
              <a:t>2,5 Standardabweichungen unter dem statistischen Mittelwert gesunder, prämenopausaler Frauen.</a:t>
            </a:r>
          </a:p>
          <a:p>
            <a:pPr marL="0" indent="0">
              <a:buNone/>
            </a:pPr>
            <a:endParaRPr lang="de-DE" dirty="0"/>
          </a:p>
          <a:p>
            <a:r>
              <a:rPr lang="de-DE" b="1" dirty="0"/>
              <a:t>Frage 4: Welche Cofaktoren hat die Pathogenese für primäre Osteoporose im Alter?</a:t>
            </a:r>
          </a:p>
          <a:p>
            <a:pPr marL="0" indent="0">
              <a:buNone/>
            </a:pPr>
            <a:r>
              <a:rPr lang="de-DE" dirty="0"/>
              <a:t>Verminderte Vitamin D3 Aufnahme über die Haut</a:t>
            </a:r>
            <a:br>
              <a:rPr lang="de-DE" dirty="0"/>
            </a:br>
            <a:r>
              <a:rPr lang="de-DE" dirty="0"/>
              <a:t>Verminderte Kalziumaufnahme im Dünndarm</a:t>
            </a:r>
          </a:p>
          <a:p>
            <a:pPr marL="0" indent="0">
              <a:buNone/>
            </a:pPr>
            <a:endParaRPr lang="de-DE" dirty="0"/>
          </a:p>
          <a:p>
            <a:r>
              <a:rPr lang="de-DE" b="1" dirty="0"/>
              <a:t>Frage 5: Wie kann man Osteoporose entgegensteuern? </a:t>
            </a:r>
            <a:endParaRPr lang="de-DE" dirty="0"/>
          </a:p>
          <a:p>
            <a:pPr marL="0" indent="0">
              <a:buNone/>
            </a:pPr>
            <a:r>
              <a:rPr lang="de-DE" dirty="0"/>
              <a:t>Behandlung mit Östrogen oder </a:t>
            </a:r>
            <a:r>
              <a:rPr lang="de-DE" dirty="0" err="1"/>
              <a:t>Raloxifen</a:t>
            </a:r>
            <a:r>
              <a:rPr lang="de-DE" dirty="0"/>
              <a:t> (selektiver Östrogenrezeptor-Modulator)                                             </a:t>
            </a:r>
            <a:br>
              <a:rPr lang="de-DE" dirty="0"/>
            </a:br>
            <a:r>
              <a:rPr lang="de-DE" dirty="0"/>
              <a:t>Kalzium- und Vitamin D3-Supplementation </a:t>
            </a:r>
            <a:br>
              <a:rPr lang="de-DE" dirty="0"/>
            </a:br>
            <a:r>
              <a:rPr lang="de-DE" dirty="0"/>
              <a:t>Bewegungsprogramme </a:t>
            </a:r>
          </a:p>
        </p:txBody>
      </p:sp>
    </p:spTree>
    <p:extLst>
      <p:ext uri="{BB962C8B-B14F-4D97-AF65-F5344CB8AC3E}">
        <p14:creationId xmlns:p14="http://schemas.microsoft.com/office/powerpoint/2010/main" val="17193008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7473B5A-8783-AE40-2A23-EA49AB118F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Ablauf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D6079FE-CD9A-5FB8-1F6C-0BD9A6B64C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Wiederholung Knochenhomöostase</a:t>
            </a:r>
          </a:p>
          <a:p>
            <a:r>
              <a:rPr lang="de-DE" dirty="0"/>
              <a:t>Lehrvortrag zu Knochenfrakturen</a:t>
            </a:r>
          </a:p>
          <a:p>
            <a:r>
              <a:rPr lang="de-DE" dirty="0"/>
              <a:t>Lernauftrag zu Osteoporose</a:t>
            </a:r>
          </a:p>
          <a:p>
            <a:r>
              <a:rPr lang="de-DE" dirty="0"/>
              <a:t>Quiz</a:t>
            </a:r>
          </a:p>
          <a:p>
            <a:r>
              <a:rPr lang="de-DE" dirty="0"/>
              <a:t>Ausblick</a:t>
            </a:r>
          </a:p>
          <a:p>
            <a:pPr marL="0" indent="0">
              <a:buNone/>
            </a:pPr>
            <a:endParaRPr lang="de-DE" dirty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9404771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BFDCAA0-4AF0-B7C5-03F4-3421858491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Ausblick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1F1A2AE-D525-C5FD-8DB6-E90317AA69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11947" y="1528220"/>
            <a:ext cx="9601200" cy="3581400"/>
          </a:xfrm>
        </p:spPr>
        <p:txBody>
          <a:bodyPr/>
          <a:lstStyle/>
          <a:p>
            <a:r>
              <a:rPr lang="de-DE" dirty="0"/>
              <a:t>Rollenspiel</a:t>
            </a:r>
          </a:p>
          <a:p>
            <a:r>
              <a:rPr lang="de-DE" dirty="0"/>
              <a:t>Weitere Knochenpathologien</a:t>
            </a:r>
          </a:p>
          <a:p>
            <a:pPr marL="873252" lvl="1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endParaRPr lang="de-DE" sz="1800" dirty="0">
              <a:effectLst/>
              <a:latin typeface="Arial" panose="020B0604020202020204" pitchFamily="34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de-DE" dirty="0"/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769AD684-EE97-8656-35F9-05E3A51EFAE2}"/>
              </a:ext>
            </a:extLst>
          </p:cNvPr>
          <p:cNvSpPr txBox="1"/>
          <p:nvPr/>
        </p:nvSpPr>
        <p:spPr>
          <a:xfrm>
            <a:off x="2136681" y="2395590"/>
            <a:ext cx="202882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1800" dirty="0">
                <a:effectLst/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Osteomyelitis</a:t>
            </a:r>
          </a:p>
          <a:p>
            <a:endParaRPr lang="de-DE" sz="1800" dirty="0">
              <a:effectLst/>
              <a:latin typeface="Arial" panose="020B0604020202020204" pitchFamily="34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endParaRPr lang="de-DE" dirty="0"/>
          </a:p>
        </p:txBody>
      </p:sp>
      <p:pic>
        <p:nvPicPr>
          <p:cNvPr id="7" name="Grafik 6">
            <a:extLst>
              <a:ext uri="{FF2B5EF4-FFF2-40B4-BE49-F238E27FC236}">
                <a16:creationId xmlns:a16="http://schemas.microsoft.com/office/drawing/2014/main" id="{53F5DC70-DD07-2C64-AE56-3CA0FC20FFF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56014" y="2857255"/>
            <a:ext cx="1626246" cy="3061170"/>
          </a:xfrm>
          <a:prstGeom prst="rect">
            <a:avLst/>
          </a:prstGeom>
        </p:spPr>
      </p:pic>
      <p:sp>
        <p:nvSpPr>
          <p:cNvPr id="8" name="Textfeld 7">
            <a:extLst>
              <a:ext uri="{FF2B5EF4-FFF2-40B4-BE49-F238E27FC236}">
                <a16:creationId xmlns:a16="http://schemas.microsoft.com/office/drawing/2014/main" id="{C5E6908E-554A-2113-94CC-332947E5D38F}"/>
              </a:ext>
            </a:extLst>
          </p:cNvPr>
          <p:cNvSpPr txBox="1"/>
          <p:nvPr/>
        </p:nvSpPr>
        <p:spPr>
          <a:xfrm>
            <a:off x="5075702" y="2391436"/>
            <a:ext cx="30384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Knochentumore</a:t>
            </a:r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274A291F-5122-C13B-B97F-B709B48D9C91}"/>
              </a:ext>
            </a:extLst>
          </p:cNvPr>
          <p:cNvSpPr txBox="1"/>
          <p:nvPr/>
        </p:nvSpPr>
        <p:spPr>
          <a:xfrm>
            <a:off x="8258175" y="2396519"/>
            <a:ext cx="27146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Knochendeformitäten und Wachstumsstörungen</a:t>
            </a:r>
          </a:p>
        </p:txBody>
      </p:sp>
      <p:pic>
        <p:nvPicPr>
          <p:cNvPr id="13" name="Grafik 12">
            <a:extLst>
              <a:ext uri="{FF2B5EF4-FFF2-40B4-BE49-F238E27FC236}">
                <a16:creationId xmlns:a16="http://schemas.microsoft.com/office/drawing/2014/main" id="{853CD64C-A405-8747-6643-C3071A5463C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34163" y="3318920"/>
            <a:ext cx="3369603" cy="1896101"/>
          </a:xfrm>
          <a:prstGeom prst="rect">
            <a:avLst/>
          </a:prstGeom>
        </p:spPr>
      </p:pic>
      <p:pic>
        <p:nvPicPr>
          <p:cNvPr id="15" name="Grafik 14">
            <a:extLst>
              <a:ext uri="{FF2B5EF4-FFF2-40B4-BE49-F238E27FC236}">
                <a16:creationId xmlns:a16="http://schemas.microsoft.com/office/drawing/2014/main" id="{7ECFA09C-40D0-F7C3-9C23-7543E6F68E0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684138" y="3230024"/>
            <a:ext cx="1862697" cy="2836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50358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  <p:bldP spid="1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9CA3DEB-01E2-2E01-AB08-54E9B2C3E8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Lernziele	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D949C68-631C-390E-DE8F-81F42F4BC0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 dirty="0"/>
          </a:p>
          <a:p>
            <a:pPr marL="0" indent="0">
              <a:buNone/>
            </a:pPr>
            <a:r>
              <a:rPr lang="de-DE" dirty="0"/>
              <a:t>Die Lernenden können…</a:t>
            </a:r>
          </a:p>
          <a:p>
            <a:r>
              <a:rPr lang="de-DE" dirty="0">
                <a:latin typeface="+mj-lt"/>
              </a:rPr>
              <a:t>die verschiedenen Arten der Knochenbrüche anhand einer Abbildung zuordnen.</a:t>
            </a:r>
          </a:p>
          <a:p>
            <a:r>
              <a:rPr lang="de-DE" dirty="0">
                <a:latin typeface="+mj-lt"/>
              </a:rPr>
              <a:t>die verschiedenen Therapieansätze bei einer Knochenfraktur beschreiben. </a:t>
            </a:r>
          </a:p>
          <a:p>
            <a:r>
              <a:rPr lang="de-DE" dirty="0">
                <a:latin typeface="+mj-lt"/>
              </a:rPr>
              <a:t>Osteoporose definieren, deren Risikofaktoren nennen und Ursachen erklären.</a:t>
            </a:r>
          </a:p>
        </p:txBody>
      </p:sp>
    </p:spTree>
    <p:extLst>
      <p:ext uri="{BB962C8B-B14F-4D97-AF65-F5344CB8AC3E}">
        <p14:creationId xmlns:p14="http://schemas.microsoft.com/office/powerpoint/2010/main" val="26486147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831BBD8-C3AC-0206-6DCF-943E3945EA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Wiederholung Knochenhomöostase</a:t>
            </a:r>
          </a:p>
        </p:txBody>
      </p:sp>
      <p:pic>
        <p:nvPicPr>
          <p:cNvPr id="5" name="Inhaltsplatzhalter 4">
            <a:extLst>
              <a:ext uri="{FF2B5EF4-FFF2-40B4-BE49-F238E27FC236}">
                <a16:creationId xmlns:a16="http://schemas.microsoft.com/office/drawing/2014/main" id="{70811999-A77F-1D7E-77FE-B054B5DA790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505075" y="1792778"/>
            <a:ext cx="7486650" cy="4265122"/>
          </a:xfrm>
        </p:spPr>
      </p:pic>
    </p:spTree>
    <p:extLst>
      <p:ext uri="{BB962C8B-B14F-4D97-AF65-F5344CB8AC3E}">
        <p14:creationId xmlns:p14="http://schemas.microsoft.com/office/powerpoint/2010/main" val="32918108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173F4BA-3D1F-3552-9FDB-CAA837C108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Frakturtypen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663295A-8CAA-3CEC-3C5E-CB9CD678CE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/>
              <a:t>Querfraktur </a:t>
            </a:r>
          </a:p>
          <a:p>
            <a:pPr marL="0" indent="0">
              <a:buNone/>
            </a:pPr>
            <a:r>
              <a:rPr lang="de-DE" dirty="0"/>
              <a:t>Längsfraktur</a:t>
            </a:r>
          </a:p>
          <a:p>
            <a:pPr marL="0" indent="0">
              <a:buNone/>
            </a:pPr>
            <a:r>
              <a:rPr lang="de-DE" dirty="0" err="1"/>
              <a:t>Unverschobene</a:t>
            </a:r>
            <a:r>
              <a:rPr lang="de-DE" dirty="0"/>
              <a:t> Schrägfraktur</a:t>
            </a:r>
          </a:p>
          <a:p>
            <a:pPr marL="0" indent="0">
              <a:buNone/>
            </a:pPr>
            <a:r>
              <a:rPr lang="de-DE" dirty="0"/>
              <a:t>Verschobene Schrägfraktur</a:t>
            </a:r>
          </a:p>
          <a:p>
            <a:pPr marL="0" indent="0">
              <a:buNone/>
            </a:pPr>
            <a:r>
              <a:rPr lang="de-DE" dirty="0"/>
              <a:t>Spiralfraktur</a:t>
            </a:r>
          </a:p>
          <a:p>
            <a:pPr marL="0" indent="0">
              <a:buNone/>
            </a:pPr>
            <a:r>
              <a:rPr lang="de-DE" dirty="0" err="1"/>
              <a:t>Abscherfraktur</a:t>
            </a:r>
            <a:endParaRPr lang="de-DE" dirty="0"/>
          </a:p>
          <a:p>
            <a:pPr marL="0" indent="0">
              <a:buNone/>
            </a:pPr>
            <a:r>
              <a:rPr lang="de-DE" dirty="0"/>
              <a:t>Grünholzfraktur</a:t>
            </a:r>
          </a:p>
          <a:p>
            <a:pPr marL="0" indent="0">
              <a:buNone/>
            </a:pPr>
            <a:r>
              <a:rPr lang="de-DE" dirty="0"/>
              <a:t>Trümmerfraktur</a:t>
            </a:r>
          </a:p>
          <a:p>
            <a:endParaRPr lang="de-DE" dirty="0"/>
          </a:p>
          <a:p>
            <a:endParaRPr lang="de-DE" dirty="0"/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756F6225-2242-572F-CCBA-7F30851296A2}"/>
              </a:ext>
            </a:extLst>
          </p:cNvPr>
          <p:cNvSpPr txBox="1"/>
          <p:nvPr/>
        </p:nvSpPr>
        <p:spPr>
          <a:xfrm>
            <a:off x="8420100" y="3429000"/>
            <a:ext cx="27432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600" dirty="0"/>
              <a:t>Spiralfraktur</a:t>
            </a:r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10AA573B-57BA-C37F-6899-18DA93CBECF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29475" y="1308258"/>
            <a:ext cx="1000125" cy="4733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23604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173F4BA-3D1F-3552-9FDB-CAA837C108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Frakturtypen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663295A-8CAA-3CEC-3C5E-CB9CD678CE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/>
              <a:t>Querfraktur </a:t>
            </a:r>
          </a:p>
          <a:p>
            <a:pPr marL="0" indent="0">
              <a:buNone/>
            </a:pPr>
            <a:r>
              <a:rPr lang="de-DE" dirty="0"/>
              <a:t>Längsfraktur</a:t>
            </a:r>
          </a:p>
          <a:p>
            <a:pPr marL="0" indent="0">
              <a:buNone/>
            </a:pPr>
            <a:r>
              <a:rPr lang="de-DE" dirty="0" err="1"/>
              <a:t>Unverschobene</a:t>
            </a:r>
            <a:r>
              <a:rPr lang="de-DE" dirty="0"/>
              <a:t> Schrägfraktur</a:t>
            </a:r>
          </a:p>
          <a:p>
            <a:pPr marL="0" indent="0">
              <a:buNone/>
            </a:pPr>
            <a:r>
              <a:rPr lang="de-DE" dirty="0"/>
              <a:t>Verschobene Schrägfraktur</a:t>
            </a:r>
          </a:p>
          <a:p>
            <a:pPr marL="0" indent="0">
              <a:buNone/>
            </a:pPr>
            <a:r>
              <a:rPr lang="de-DE" dirty="0"/>
              <a:t>Spiralfraktur</a:t>
            </a:r>
          </a:p>
          <a:p>
            <a:pPr marL="0" indent="0">
              <a:buNone/>
            </a:pPr>
            <a:r>
              <a:rPr lang="de-DE" dirty="0" err="1"/>
              <a:t>Abscherfraktur</a:t>
            </a:r>
            <a:endParaRPr lang="de-DE" dirty="0"/>
          </a:p>
          <a:p>
            <a:pPr marL="0" indent="0">
              <a:buNone/>
            </a:pPr>
            <a:r>
              <a:rPr lang="de-DE" dirty="0"/>
              <a:t>Grünholzfraktur</a:t>
            </a:r>
          </a:p>
          <a:p>
            <a:pPr marL="0" indent="0">
              <a:buNone/>
            </a:pPr>
            <a:r>
              <a:rPr lang="de-DE" dirty="0"/>
              <a:t>Trümmerfraktur</a:t>
            </a:r>
          </a:p>
          <a:p>
            <a:endParaRPr lang="de-DE" dirty="0"/>
          </a:p>
          <a:p>
            <a:endParaRPr lang="de-DE" dirty="0"/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756F6225-2242-572F-CCBA-7F30851296A2}"/>
              </a:ext>
            </a:extLst>
          </p:cNvPr>
          <p:cNvSpPr txBox="1"/>
          <p:nvPr/>
        </p:nvSpPr>
        <p:spPr>
          <a:xfrm>
            <a:off x="8420100" y="3429000"/>
            <a:ext cx="27432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600" dirty="0"/>
              <a:t>Längsfraktur</a:t>
            </a:r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30ED2C1F-98AD-C71B-55D8-44CE5597B58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43750" y="1313021"/>
            <a:ext cx="1085850" cy="472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22580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173F4BA-3D1F-3552-9FDB-CAA837C108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Frakturtypen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663295A-8CAA-3CEC-3C5E-CB9CD678CE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/>
              <a:t>Querfraktur </a:t>
            </a:r>
          </a:p>
          <a:p>
            <a:pPr marL="0" indent="0">
              <a:buNone/>
            </a:pPr>
            <a:r>
              <a:rPr lang="de-DE" dirty="0"/>
              <a:t>Längsfraktur</a:t>
            </a:r>
          </a:p>
          <a:p>
            <a:pPr marL="0" indent="0">
              <a:buNone/>
            </a:pPr>
            <a:r>
              <a:rPr lang="de-DE" dirty="0" err="1"/>
              <a:t>Unverschobene</a:t>
            </a:r>
            <a:r>
              <a:rPr lang="de-DE" dirty="0"/>
              <a:t> Schrägfraktur</a:t>
            </a:r>
          </a:p>
          <a:p>
            <a:pPr marL="0" indent="0">
              <a:buNone/>
            </a:pPr>
            <a:r>
              <a:rPr lang="de-DE" dirty="0"/>
              <a:t>Verschobene Schrägfraktur</a:t>
            </a:r>
          </a:p>
          <a:p>
            <a:pPr marL="0" indent="0">
              <a:buNone/>
            </a:pPr>
            <a:r>
              <a:rPr lang="de-DE" dirty="0"/>
              <a:t>Spiralfraktur</a:t>
            </a:r>
          </a:p>
          <a:p>
            <a:pPr marL="0" indent="0">
              <a:buNone/>
            </a:pPr>
            <a:r>
              <a:rPr lang="de-DE" dirty="0" err="1"/>
              <a:t>Abscherfraktur</a:t>
            </a:r>
            <a:endParaRPr lang="de-DE" dirty="0"/>
          </a:p>
          <a:p>
            <a:pPr marL="0" indent="0">
              <a:buNone/>
            </a:pPr>
            <a:r>
              <a:rPr lang="de-DE" dirty="0"/>
              <a:t>Grünholzfraktur</a:t>
            </a:r>
          </a:p>
          <a:p>
            <a:pPr marL="0" indent="0">
              <a:buNone/>
            </a:pPr>
            <a:r>
              <a:rPr lang="de-DE" dirty="0"/>
              <a:t>Trümmerfraktur</a:t>
            </a:r>
          </a:p>
          <a:p>
            <a:endParaRPr lang="de-DE" dirty="0"/>
          </a:p>
          <a:p>
            <a:endParaRPr lang="de-DE" dirty="0"/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756F6225-2242-572F-CCBA-7F30851296A2}"/>
              </a:ext>
            </a:extLst>
          </p:cNvPr>
          <p:cNvSpPr txBox="1"/>
          <p:nvPr/>
        </p:nvSpPr>
        <p:spPr>
          <a:xfrm>
            <a:off x="8420100" y="3429000"/>
            <a:ext cx="27432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600" dirty="0" err="1"/>
              <a:t>Abscherfraktur</a:t>
            </a:r>
            <a:endParaRPr lang="de-DE" sz="2600" dirty="0"/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87EB478C-0A6E-2CE7-FCAE-1C3872E10ED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29475" y="1313021"/>
            <a:ext cx="1000125" cy="472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92462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173F4BA-3D1F-3552-9FDB-CAA837C108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Frakturtypen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663295A-8CAA-3CEC-3C5E-CB9CD678CE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/>
              <a:t>Querfraktur </a:t>
            </a:r>
          </a:p>
          <a:p>
            <a:pPr marL="0" indent="0">
              <a:buNone/>
            </a:pPr>
            <a:r>
              <a:rPr lang="de-DE" dirty="0"/>
              <a:t>Längsfraktur</a:t>
            </a:r>
          </a:p>
          <a:p>
            <a:pPr marL="0" indent="0">
              <a:buNone/>
            </a:pPr>
            <a:r>
              <a:rPr lang="de-DE" dirty="0" err="1"/>
              <a:t>Unverschobene</a:t>
            </a:r>
            <a:r>
              <a:rPr lang="de-DE" dirty="0"/>
              <a:t> Schrägfraktur</a:t>
            </a:r>
          </a:p>
          <a:p>
            <a:pPr marL="0" indent="0">
              <a:buNone/>
            </a:pPr>
            <a:r>
              <a:rPr lang="de-DE" dirty="0"/>
              <a:t>Verschobene Schrägfraktur</a:t>
            </a:r>
          </a:p>
          <a:p>
            <a:pPr marL="0" indent="0">
              <a:buNone/>
            </a:pPr>
            <a:r>
              <a:rPr lang="de-DE" dirty="0"/>
              <a:t>Spiralfraktur</a:t>
            </a:r>
          </a:p>
          <a:p>
            <a:pPr marL="0" indent="0">
              <a:buNone/>
            </a:pPr>
            <a:r>
              <a:rPr lang="de-DE" dirty="0" err="1"/>
              <a:t>Abscherfraktur</a:t>
            </a:r>
            <a:endParaRPr lang="de-DE" dirty="0"/>
          </a:p>
          <a:p>
            <a:pPr marL="0" indent="0">
              <a:buNone/>
            </a:pPr>
            <a:r>
              <a:rPr lang="de-DE" dirty="0"/>
              <a:t>Grünholzfraktur</a:t>
            </a:r>
          </a:p>
          <a:p>
            <a:pPr marL="0" indent="0">
              <a:buNone/>
            </a:pPr>
            <a:r>
              <a:rPr lang="de-DE" dirty="0"/>
              <a:t>Trümmerfraktur</a:t>
            </a:r>
          </a:p>
          <a:p>
            <a:endParaRPr lang="de-DE" dirty="0"/>
          </a:p>
          <a:p>
            <a:endParaRPr lang="de-DE" dirty="0"/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756F6225-2242-572F-CCBA-7F30851296A2}"/>
              </a:ext>
            </a:extLst>
          </p:cNvPr>
          <p:cNvSpPr txBox="1"/>
          <p:nvPr/>
        </p:nvSpPr>
        <p:spPr>
          <a:xfrm>
            <a:off x="8420100" y="3429000"/>
            <a:ext cx="2743200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600" dirty="0"/>
              <a:t>Verschobene</a:t>
            </a:r>
          </a:p>
          <a:p>
            <a:r>
              <a:rPr lang="de-DE" sz="2600" dirty="0"/>
              <a:t>Schrägfraktur</a:t>
            </a:r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71434886-8AA5-C0A7-2FDE-1B24ACEBE17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34225" y="1313021"/>
            <a:ext cx="1095375" cy="472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32277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173F4BA-3D1F-3552-9FDB-CAA837C108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Frakturtypen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663295A-8CAA-3CEC-3C5E-CB9CD678CE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/>
              <a:t>Querfraktur </a:t>
            </a:r>
          </a:p>
          <a:p>
            <a:pPr marL="0" indent="0">
              <a:buNone/>
            </a:pPr>
            <a:r>
              <a:rPr lang="de-DE" dirty="0"/>
              <a:t>Längsfraktur</a:t>
            </a:r>
          </a:p>
          <a:p>
            <a:pPr marL="0" indent="0">
              <a:buNone/>
            </a:pPr>
            <a:r>
              <a:rPr lang="de-DE" dirty="0" err="1"/>
              <a:t>Unverschobene</a:t>
            </a:r>
            <a:r>
              <a:rPr lang="de-DE" dirty="0"/>
              <a:t> Schrägfraktur</a:t>
            </a:r>
          </a:p>
          <a:p>
            <a:pPr marL="0" indent="0">
              <a:buNone/>
            </a:pPr>
            <a:r>
              <a:rPr lang="de-DE" dirty="0"/>
              <a:t>Verschobene Schrägfraktur</a:t>
            </a:r>
          </a:p>
          <a:p>
            <a:pPr marL="0" indent="0">
              <a:buNone/>
            </a:pPr>
            <a:r>
              <a:rPr lang="de-DE" dirty="0"/>
              <a:t>Spiralfraktur</a:t>
            </a:r>
          </a:p>
          <a:p>
            <a:pPr marL="0" indent="0">
              <a:buNone/>
            </a:pPr>
            <a:r>
              <a:rPr lang="de-DE" dirty="0" err="1"/>
              <a:t>Abscherfraktur</a:t>
            </a:r>
            <a:endParaRPr lang="de-DE" dirty="0"/>
          </a:p>
          <a:p>
            <a:pPr marL="0" indent="0">
              <a:buNone/>
            </a:pPr>
            <a:r>
              <a:rPr lang="de-DE" dirty="0"/>
              <a:t>Grünholzfraktur</a:t>
            </a:r>
          </a:p>
          <a:p>
            <a:pPr marL="0" indent="0">
              <a:buNone/>
            </a:pPr>
            <a:r>
              <a:rPr lang="de-DE" dirty="0"/>
              <a:t>Trümmerfraktur</a:t>
            </a:r>
          </a:p>
          <a:p>
            <a:endParaRPr lang="de-DE" dirty="0"/>
          </a:p>
          <a:p>
            <a:endParaRPr lang="de-DE" dirty="0"/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756F6225-2242-572F-CCBA-7F30851296A2}"/>
              </a:ext>
            </a:extLst>
          </p:cNvPr>
          <p:cNvSpPr txBox="1"/>
          <p:nvPr/>
        </p:nvSpPr>
        <p:spPr>
          <a:xfrm>
            <a:off x="8420100" y="3429000"/>
            <a:ext cx="27432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600" dirty="0"/>
              <a:t>Trümmerfraktur</a:t>
            </a:r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3FD0235C-A39E-0191-1384-11B86BCC725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10425" y="1308258"/>
            <a:ext cx="1019175" cy="4733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95530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theme/theme1.xml><?xml version="1.0" encoding="utf-8"?>
<a:theme xmlns:a="http://schemas.openxmlformats.org/drawingml/2006/main" name="Ausschnitt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TM10001105[[fn=Ausschnitt]]</Template>
  <TotalTime>0</TotalTime>
  <Words>593</Words>
  <Application>Microsoft Office PowerPoint</Application>
  <PresentationFormat>Widescreen</PresentationFormat>
  <Paragraphs>180</Paragraphs>
  <Slides>20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5" baseType="lpstr">
      <vt:lpstr>Arial</vt:lpstr>
      <vt:lpstr>Calibri</vt:lpstr>
      <vt:lpstr>Franklin Gothic Book</vt:lpstr>
      <vt:lpstr>Symbol</vt:lpstr>
      <vt:lpstr>Ausschnitt</vt:lpstr>
      <vt:lpstr>Knochen Pathologien </vt:lpstr>
      <vt:lpstr>Ablauf</vt:lpstr>
      <vt:lpstr>Lernziele </vt:lpstr>
      <vt:lpstr>Wiederholung Knochenhomöostase</vt:lpstr>
      <vt:lpstr>Frakturtypen</vt:lpstr>
      <vt:lpstr>Frakturtypen</vt:lpstr>
      <vt:lpstr>Frakturtypen</vt:lpstr>
      <vt:lpstr>Frakturtypen</vt:lpstr>
      <vt:lpstr>Frakturtypen</vt:lpstr>
      <vt:lpstr>Frakturtypen</vt:lpstr>
      <vt:lpstr>Frakturtypen</vt:lpstr>
      <vt:lpstr>Frakturtypen</vt:lpstr>
      <vt:lpstr>Was wir am häufigsten gebrochen?</vt:lpstr>
      <vt:lpstr>Wie werden Frakturen therapiert</vt:lpstr>
      <vt:lpstr>Was ist euere Aufgabe als Physio?</vt:lpstr>
      <vt:lpstr>Lernauftrag</vt:lpstr>
      <vt:lpstr>Lösungen Lernauftrag</vt:lpstr>
      <vt:lpstr>Lösungen Lernauftrag</vt:lpstr>
      <vt:lpstr>Lösungen Lernauftrag</vt:lpstr>
      <vt:lpstr>Ausblick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Knochen Pathologien</dc:title>
  <dc:creator>Andres Nussbaumer</dc:creator>
  <cp:lastModifiedBy>Phelipe Hatt</cp:lastModifiedBy>
  <cp:revision>46</cp:revision>
  <dcterms:created xsi:type="dcterms:W3CDTF">2023-05-05T08:33:05Z</dcterms:created>
  <dcterms:modified xsi:type="dcterms:W3CDTF">2023-05-11T10:57:10Z</dcterms:modified>
</cp:coreProperties>
</file>