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08" autoAdjust="0"/>
  </p:normalViewPr>
  <p:slideViewPr>
    <p:cSldViewPr>
      <p:cViewPr varScale="1">
        <p:scale>
          <a:sx n="66" d="100"/>
          <a:sy n="66" d="100"/>
        </p:scale>
        <p:origin x="17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35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11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83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141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22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68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39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85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123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01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841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18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4800" dirty="0"/>
              <a:t>Handlungskompetenz B.4 Atmung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Das Atmungssystem</a:t>
            </a:r>
          </a:p>
        </p:txBody>
      </p:sp>
      <p:pic>
        <p:nvPicPr>
          <p:cNvPr id="1026" name="Picture 2" descr="Atmung: So funktioniert das Atmen | Schwabe Austria">
            <a:extLst>
              <a:ext uri="{FF2B5EF4-FFF2-40B4-BE49-F238E27FC236}">
                <a16:creationId xmlns:a16="http://schemas.microsoft.com/office/drawing/2014/main" id="{D31FF1BA-28A0-49C3-FFD2-1499DD238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1"/>
          <a:stretch/>
        </p:blipFill>
        <p:spPr bwMode="auto">
          <a:xfrm>
            <a:off x="2565276" y="216024"/>
            <a:ext cx="401344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0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91F4-4320-D43D-5066-22BA24CB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Untere Atemwege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19AF-CD1C-F5B1-4A9E-0CA4A9F6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93393"/>
            <a:ext cx="5288930" cy="3766185"/>
          </a:xfrm>
        </p:spPr>
        <p:txBody>
          <a:bodyPr/>
          <a:lstStyle/>
          <a:p>
            <a:pPr marL="0" lvl="1" indent="0">
              <a:buNone/>
            </a:pPr>
            <a:r>
              <a:rPr lang="de-CH" dirty="0"/>
              <a:t>Gasaustausch in den Alveolen der Lunge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Abgabe von Sauerstoff an das Blut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Aufnahme von Kohlendioxid aus dem Blut</a:t>
            </a:r>
          </a:p>
          <a:p>
            <a:pPr marL="0" lvl="1" indent="0">
              <a:buNone/>
            </a:pPr>
            <a:r>
              <a:rPr lang="de-CH" dirty="0"/>
              <a:t>Alveolen ist von den Kapillaren überzogen um den Kontakt von Luft und Blut zu gewährleisten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C2C53-4FE0-DF30-EEB3-A455EC5BB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2"/>
          <a:stretch/>
        </p:blipFill>
        <p:spPr>
          <a:xfrm>
            <a:off x="5926554" y="1845079"/>
            <a:ext cx="3235609" cy="4260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59FCEF-9A62-7888-F74F-4DCEE4849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504318"/>
            <a:ext cx="4464496" cy="2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9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79E00-AA3A-8064-BAF0-7D5AB04810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5 Minuten Pause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605AB-D90A-EFD7-E6CA-99231D09A0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7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60B9-7921-5DA1-8DF2-904D4D89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Gruppenarbeit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2C99-A1AA-8D5B-011F-7A044342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>
                <a:latin typeface="+mj-lt"/>
              </a:rPr>
              <a:t>Auftrag:</a:t>
            </a:r>
          </a:p>
          <a:p>
            <a:pPr marL="662940" lvl="2" indent="-457200">
              <a:buFont typeface="+mj-lt"/>
              <a:buAutoNum type="arabicParenR"/>
            </a:pPr>
            <a:r>
              <a:rPr lang="de-CH" i="0" dirty="0">
                <a:latin typeface="+mj-lt"/>
                <a:cs typeface="Calibri" panose="020F0502020204030204" pitchFamily="34" charset="0"/>
              </a:rPr>
              <a:t>Bildet 4 Gruppen und stellt die Rollenverteilung klar</a:t>
            </a:r>
          </a:p>
          <a:p>
            <a:pPr marL="662940" lvl="2" indent="-457200">
              <a:buFont typeface="+mj-lt"/>
              <a:buAutoNum type="arabicParenR"/>
            </a:pPr>
            <a:r>
              <a:rPr lang="de-CH" i="0" dirty="0">
                <a:latin typeface="+mj-lt"/>
                <a:cs typeface="Calibri" panose="020F0502020204030204" pitchFamily="34" charset="0"/>
              </a:rPr>
              <a:t>Liesst in der Handlungskompetenz B.4 im Kapitel 2.3 "Anatomie/Physiologie Atmungssystem" die Themen Gasaustausch und Atemmechanik</a:t>
            </a:r>
          </a:p>
          <a:p>
            <a:pPr marL="662940" lvl="2" indent="-457200">
              <a:buFont typeface="+mj-lt"/>
              <a:buAutoNum type="arabicParenR"/>
            </a:pPr>
            <a:r>
              <a:rPr lang="de-CH" i="0" dirty="0">
                <a:latin typeface="+mj-lt"/>
                <a:cs typeface="Calibri" panose="020F0502020204030204" pitchFamily="34" charset="0"/>
              </a:rPr>
              <a:t>Fasst eure Erkenntnisse auf einen Flipchart zusammen (Zeichnungen erwünscht)</a:t>
            </a:r>
          </a:p>
          <a:p>
            <a:pPr marL="765810" lvl="3" indent="-285750">
              <a:buFont typeface="Wingdings" panose="05000000000000000000" pitchFamily="2" charset="2"/>
              <a:buChar char="Ø"/>
            </a:pPr>
            <a:r>
              <a:rPr lang="de-CH" i="0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2 Gruppen </a:t>
            </a:r>
            <a:r>
              <a:rPr lang="de-CH" dirty="0">
                <a:latin typeface="+mj-lt"/>
                <a:cs typeface="Calibri" panose="020F0502020204030204" pitchFamily="34" charset="0"/>
                <a:sym typeface="Wingdings" panose="05000000000000000000" pitchFamily="2" charset="2"/>
              </a:rPr>
              <a:t>behandeln das Thema Gasaustausch und 2 Gruppen die Atemmechanik</a:t>
            </a:r>
            <a:endParaRPr lang="de-CH" i="0" dirty="0">
              <a:latin typeface="+mj-lt"/>
              <a:cs typeface="Calibri" panose="020F0502020204030204" pitchFamily="34" charset="0"/>
            </a:endParaRPr>
          </a:p>
          <a:p>
            <a:pPr marL="662940" lvl="2" indent="-457200">
              <a:buFont typeface="+mj-lt"/>
              <a:buAutoNum type="arabicParenR"/>
            </a:pPr>
            <a:r>
              <a:rPr lang="de-CH" i="0" dirty="0">
                <a:latin typeface="+mj-lt"/>
                <a:cs typeface="Calibri" panose="020F0502020204030204" pitchFamily="34" charset="0"/>
              </a:rPr>
              <a:t>Stellt euer Flipchart der Klasse vor (3-4 min)</a:t>
            </a:r>
          </a:p>
          <a:p>
            <a:pPr marL="662940" lvl="2" indent="-457200">
              <a:buFont typeface="+mj-lt"/>
              <a:buAutoNum type="arabicParenR"/>
            </a:pPr>
            <a:endParaRPr lang="en-US" i="0" dirty="0">
              <a:latin typeface="+mj-lt"/>
              <a:cs typeface="Calibri" panose="020F0502020204030204" pitchFamily="34" charset="0"/>
            </a:endParaRPr>
          </a:p>
          <a:p>
            <a:pPr marL="0" lvl="1" indent="0">
              <a:buNone/>
            </a:pPr>
            <a:r>
              <a:rPr lang="de-CH" dirty="0">
                <a:latin typeface="+mj-lt"/>
              </a:rPr>
              <a:t> Sozialform: Gruppenarbeit (4 Gruppen je 3-5 Personen)</a:t>
            </a:r>
          </a:p>
          <a:p>
            <a:r>
              <a:rPr lang="de-CH" dirty="0">
                <a:latin typeface="+mj-lt"/>
              </a:rPr>
              <a:t>Zeitraum: 20 min Vorbereitung des Flipcharts</a:t>
            </a:r>
          </a:p>
        </p:txBody>
      </p:sp>
    </p:spTree>
    <p:extLst>
      <p:ext uri="{BB962C8B-B14F-4D97-AF65-F5344CB8AC3E}">
        <p14:creationId xmlns:p14="http://schemas.microsoft.com/office/powerpoint/2010/main" val="402471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2976B-106F-D49A-33EF-17865DFF1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Wahrnehmung, Beobachtung, Interpretation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Beobachtung Atmung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Atemfrequenz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Atemtyp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Atemtiefe/Atemintensität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Atemrhythmus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Atemgeräusche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Atemgeruch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CH" i="0" dirty="0"/>
              <a:t>Pathologische Atmung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B29DA-9D2C-47F6-37A7-DC5AB1F1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Ausblick nächste Lektion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59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D4CE-66E2-A119-1823-2F773444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Einstieg</a:t>
            </a:r>
            <a:endParaRPr lang="en-US" dirty="0"/>
          </a:p>
        </p:txBody>
      </p:sp>
      <p:pic>
        <p:nvPicPr>
          <p:cNvPr id="2050" name="Picture 2" descr="Experiment für Kinder - Experimente mit Luft: Die Sauerstoff-Probe">
            <a:extLst>
              <a:ext uri="{FF2B5EF4-FFF2-40B4-BE49-F238E27FC236}">
                <a16:creationId xmlns:a16="http://schemas.microsoft.com/office/drawing/2014/main" id="{3D9BA8A6-6CB6-2F50-BE0B-6E6FA1F6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76" y="2157731"/>
            <a:ext cx="4473848" cy="33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0908-487D-0FCF-5C2E-D378B685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Unterrichtsplan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6D32-BD06-2C29-41EE-9D006D91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675967"/>
          </a:xfrm>
        </p:spPr>
        <p:txBody>
          <a:bodyPr>
            <a:normAutofit fontScale="62500" lnSpcReduction="20000"/>
          </a:bodyPr>
          <a:lstStyle/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1. Wiederholungsfolie vorige Lektion: Einflussfaktoren</a:t>
            </a:r>
          </a:p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2. Selbstexperiment zum Thema Atmung</a:t>
            </a:r>
          </a:p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3. Präsentation Lehrvortrag</a:t>
            </a:r>
          </a:p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4. Pause</a:t>
            </a:r>
          </a:p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5. Gruppenarbeit</a:t>
            </a:r>
          </a:p>
          <a:p>
            <a:r>
              <a:rPr lang="de-CH" sz="3800" dirty="0">
                <a:latin typeface="+mj-lt"/>
                <a:cs typeface="Calibri" panose="020F0502020204030204" pitchFamily="34" charset="0"/>
              </a:rPr>
              <a:t>Lernziele: </a:t>
            </a:r>
            <a:r>
              <a:rPr lang="de-CH" sz="38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Die Lernenden können…</a:t>
            </a:r>
          </a:p>
          <a:p>
            <a:pPr marL="525780" lvl="1">
              <a:lnSpc>
                <a:spcPct val="107000"/>
              </a:lnSpc>
              <a:buFont typeface="+mj-lt"/>
              <a:buAutoNum type="arabicParenR"/>
            </a:pPr>
            <a:r>
              <a:rPr lang="de-CH" sz="32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die Funktion des Sauerstoffs erklären und bildlich darstellen</a:t>
            </a:r>
          </a:p>
          <a:p>
            <a:pPr marL="525780" lvl="1">
              <a:lnSpc>
                <a:spcPct val="107000"/>
              </a:lnSpc>
              <a:buFont typeface="+mj-lt"/>
              <a:buAutoNum type="arabicParenR"/>
            </a:pPr>
            <a:r>
              <a:rPr lang="de-CH" sz="32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die Bestandteile und Funktionen des oberen und unteren Atmungssystems an einer Abbildung nennen und erklären</a:t>
            </a:r>
          </a:p>
          <a:p>
            <a:pPr marL="525780" lvl="1">
              <a:lnSpc>
                <a:spcPct val="107000"/>
              </a:lnSpc>
              <a:buFont typeface="+mj-lt"/>
              <a:buAutoNum type="arabicParenR"/>
            </a:pPr>
            <a:r>
              <a:rPr lang="de-CH" sz="32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die Bestandteile der Nasenschleimhaut aufzählen und deren Funktionen erklären können </a:t>
            </a:r>
          </a:p>
          <a:p>
            <a:pPr marL="525780" lvl="1">
              <a:lnSpc>
                <a:spcPct val="107000"/>
              </a:lnSpc>
              <a:buFont typeface="+mj-lt"/>
              <a:buAutoNum type="arabicParenR"/>
            </a:pPr>
            <a:r>
              <a:rPr lang="de-CH" sz="3200" dirty="0">
                <a:effectLst/>
                <a:latin typeface="+mj-lt"/>
                <a:ea typeface="Arial" panose="020B0604020202020204" pitchFamily="34" charset="0"/>
                <a:cs typeface="Calibri" panose="020F0502020204030204" pitchFamily="34" charset="0"/>
              </a:rPr>
              <a:t>die Prinzipien des Gasaustauschs und die Atemmechanik mit Hilfe von Abbildungen darstellen können</a:t>
            </a:r>
          </a:p>
        </p:txBody>
      </p:sp>
    </p:spTree>
    <p:extLst>
      <p:ext uri="{BB962C8B-B14F-4D97-AF65-F5344CB8AC3E}">
        <p14:creationId xmlns:p14="http://schemas.microsoft.com/office/powerpoint/2010/main" val="300872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5E47-2085-7915-1FF7-BB8C7B90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Wiederholung: Einflussfaktoren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BC57A-1844-E323-D058-223FDA9D7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Körperliche Faktoren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Seelisch-geistige Faktoren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Soziale, wirtschaftliche, kulturelle, politische sowie gesellschaftliche Faktoren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Ökologische Faktoren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Zeichen - Sign - Symbol / ? - Fragezeichen - Question mark | Fragezeichen,  Symbol, Zeichen">
            <a:extLst>
              <a:ext uri="{FF2B5EF4-FFF2-40B4-BE49-F238E27FC236}">
                <a16:creationId xmlns:a16="http://schemas.microsoft.com/office/drawing/2014/main" id="{00A7952C-46F3-E72F-1034-E5672E5AF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71518"/>
            <a:ext cx="1432831" cy="215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E13E-8412-3E66-7A4D-CB31C6A7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Selbstexperiment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1D3E1-31BF-12C7-7E97-5EDDE840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Auftrag: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Atme aktiv durch ein Strohhalm für ca. </a:t>
            </a:r>
            <a:r>
              <a:rPr lang="de-CH"/>
              <a:t>2 </a:t>
            </a:r>
            <a:r>
              <a:rPr lang="de-CH" dirty="0"/>
              <a:t>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Merkst du einen Unterschied zu deiner normalen Atmung?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</p:txBody>
      </p:sp>
      <p:pic>
        <p:nvPicPr>
          <p:cNvPr id="3074" name="Picture 2" descr="Funktionales Stimmtraining: Verfeinere deinen Gesang mit diesen Übungen -  Your Silk Shop">
            <a:extLst>
              <a:ext uri="{FF2B5EF4-FFF2-40B4-BE49-F238E27FC236}">
                <a16:creationId xmlns:a16="http://schemas.microsoft.com/office/drawing/2014/main" id="{7D02C220-2889-C7C2-6CA7-54B20E9E1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77" y="3447662"/>
            <a:ext cx="37638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62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84A5-5213-2A5A-1BDF-4BB05192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Funktion Sauerstoff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F594-5E5A-B795-BAA5-2489D9CA8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CH" dirty="0"/>
              <a:t>Stoffwechsel der Zelle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de-CH" dirty="0"/>
              <a:t>Ziel: Glukose in Energie umzuwandeln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de-CH" dirty="0"/>
              <a:t>Glukose als Treibstoff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de-CH" b="1" dirty="0"/>
              <a:t>Sauerstoff</a:t>
            </a:r>
            <a:r>
              <a:rPr lang="de-CH" dirty="0"/>
              <a:t> für den Verbrennungsvorgang </a:t>
            </a:r>
            <a:r>
              <a:rPr lang="de-CH" dirty="0">
                <a:sym typeface="Wingdings" panose="05000000000000000000" pitchFamily="2" charset="2"/>
              </a:rPr>
              <a:t> Oxidation</a:t>
            </a:r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de-CH" dirty="0"/>
              <a:t>Kohlendioxid als Abgas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C270D-B499-7FB6-099B-2AF603C59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3933056"/>
            <a:ext cx="5544616" cy="28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4C2C-52C2-78A4-D41B-A7441BD8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Bestandteile des Atmungssystems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7C9AA4-AEC3-2C79-2BC0-3186FED82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746" y="1700808"/>
            <a:ext cx="6738509" cy="4889830"/>
          </a:xfrm>
        </p:spPr>
      </p:pic>
    </p:spTree>
    <p:extLst>
      <p:ext uri="{BB962C8B-B14F-4D97-AF65-F5344CB8AC3E}">
        <p14:creationId xmlns:p14="http://schemas.microsoft.com/office/powerpoint/2010/main" val="15691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8527-6407-BCB0-EB5B-4F645DE7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Obere und untere Atemwege</a:t>
            </a:r>
            <a:endParaRPr lang="en-US" dirty="0"/>
          </a:p>
        </p:txBody>
      </p:sp>
      <p:pic>
        <p:nvPicPr>
          <p:cNvPr id="4098" name="Picture 2" descr="Unsere Atemwege: Obere und Untere Atemwege - MPV MEDICAL">
            <a:extLst>
              <a:ext uri="{FF2B5EF4-FFF2-40B4-BE49-F238E27FC236}">
                <a16:creationId xmlns:a16="http://schemas.microsoft.com/office/drawing/2014/main" id="{F430EB39-9B7B-515C-A793-6CBC2583D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" t="9713" r="18267" b="-1531"/>
          <a:stretch/>
        </p:blipFill>
        <p:spPr bwMode="auto">
          <a:xfrm>
            <a:off x="1403648" y="1830814"/>
            <a:ext cx="6120680" cy="447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7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0E22-DD21-6DA4-E9B9-D3F04E4F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Obere Atemwege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3E6C-B266-14A9-4C76-810BB745E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93393"/>
            <a:ext cx="8065294" cy="4864607"/>
          </a:xfrm>
        </p:spPr>
        <p:txBody>
          <a:bodyPr>
            <a:normAutofit lnSpcReduction="10000"/>
          </a:bodyPr>
          <a:lstStyle/>
          <a:p>
            <a:r>
              <a:rPr lang="de-CH" dirty="0"/>
              <a:t>Die Schleimhaut der oberen Atemwege: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Erwärmung und Befeuchtung der Atemluft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Befreiung der Atemluft von Schmutz, Fremdkörper (Pollen, Bakterien und Viren) durch Härchen, Zilien und Schleim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Selbstreinigungssystem und Schutz für die Lunge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Kehlkopf: Stimmbildung durch Stimmbänder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de-CH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B4634-B6C2-1F85-45FA-B53AC8CD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16" y="3633879"/>
            <a:ext cx="5112568" cy="274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0864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339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 Light</vt:lpstr>
      <vt:lpstr>Wingdings</vt:lpstr>
      <vt:lpstr>Metropolitan</vt:lpstr>
      <vt:lpstr>Handlungskompetenz B.4 Atmung</vt:lpstr>
      <vt:lpstr>Einstieg</vt:lpstr>
      <vt:lpstr>Unterrichtsplan</vt:lpstr>
      <vt:lpstr>Wiederholung: Einflussfaktoren</vt:lpstr>
      <vt:lpstr>Selbstexperiment</vt:lpstr>
      <vt:lpstr>Funktion Sauerstoff</vt:lpstr>
      <vt:lpstr>Bestandteile des Atmungssystems</vt:lpstr>
      <vt:lpstr>Obere und untere Atemwege</vt:lpstr>
      <vt:lpstr>Obere Atemwege</vt:lpstr>
      <vt:lpstr>Untere Atemwege</vt:lpstr>
      <vt:lpstr>5 Minuten Pause</vt:lpstr>
      <vt:lpstr>Gruppenarbeit</vt:lpstr>
      <vt:lpstr>Ausblick nächste Lektion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Handlungskompetenz B.4 Atmung</dc:title>
  <dc:creator>Phelipe Hatt</dc:creator>
  <cp:lastModifiedBy>Phelipe Hatt</cp:lastModifiedBy>
  <cp:revision>18</cp:revision>
  <dcterms:created xsi:type="dcterms:W3CDTF">2023-03-22T13:10:10Z</dcterms:created>
  <dcterms:modified xsi:type="dcterms:W3CDTF">2023-03-28T11:14:27Z</dcterms:modified>
</cp:coreProperties>
</file>