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2" autoAdjust="0"/>
    <p:restoredTop sz="94660"/>
  </p:normalViewPr>
  <p:slideViewPr>
    <p:cSldViewPr snapToGrid="0">
      <p:cViewPr varScale="1">
        <p:scale>
          <a:sx n="37" d="100"/>
          <a:sy n="37" d="100"/>
        </p:scale>
        <p:origin x="27" y="5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3FDD-D71A-4632-987E-BDB6FCF2073E}" type="datetimeFigureOut">
              <a:rPr lang="de-CH" smtClean="0"/>
              <a:t>04.04.2023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5CC6-3CA0-48BF-838E-448298CD476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05847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3FDD-D71A-4632-987E-BDB6FCF2073E}" type="datetimeFigureOut">
              <a:rPr lang="de-CH" smtClean="0"/>
              <a:t>04.04.2023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5CC6-3CA0-48BF-838E-448298CD476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0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3FDD-D71A-4632-987E-BDB6FCF2073E}" type="datetimeFigureOut">
              <a:rPr lang="de-CH" smtClean="0"/>
              <a:t>04.04.2023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5CC6-3CA0-48BF-838E-448298CD476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7793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3FDD-D71A-4632-987E-BDB6FCF2073E}" type="datetimeFigureOut">
              <a:rPr lang="de-CH" smtClean="0"/>
              <a:t>04.04.2023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5CC6-3CA0-48BF-838E-448298CD476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14692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3FDD-D71A-4632-987E-BDB6FCF2073E}" type="datetimeFigureOut">
              <a:rPr lang="de-CH" smtClean="0"/>
              <a:t>04.04.2023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5CC6-3CA0-48BF-838E-448298CD476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15919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3FDD-D71A-4632-987E-BDB6FCF2073E}" type="datetimeFigureOut">
              <a:rPr lang="de-CH" smtClean="0"/>
              <a:t>04.04.2023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5CC6-3CA0-48BF-838E-448298CD476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45276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3FDD-D71A-4632-987E-BDB6FCF2073E}" type="datetimeFigureOut">
              <a:rPr lang="de-CH" smtClean="0"/>
              <a:t>04.04.2023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5CC6-3CA0-48BF-838E-448298CD476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6581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3FDD-D71A-4632-987E-BDB6FCF2073E}" type="datetimeFigureOut">
              <a:rPr lang="de-CH" smtClean="0"/>
              <a:t>04.04.2023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5CC6-3CA0-48BF-838E-448298CD476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49443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3FDD-D71A-4632-987E-BDB6FCF2073E}" type="datetimeFigureOut">
              <a:rPr lang="de-CH" smtClean="0"/>
              <a:t>04.04.2023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5CC6-3CA0-48BF-838E-448298CD476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0510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3FDD-D71A-4632-987E-BDB6FCF2073E}" type="datetimeFigureOut">
              <a:rPr lang="de-CH" smtClean="0"/>
              <a:t>04.04.2023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5CC6-3CA0-48BF-838E-448298CD476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59556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3FDD-D71A-4632-987E-BDB6FCF2073E}" type="datetimeFigureOut">
              <a:rPr lang="de-CH" smtClean="0"/>
              <a:t>04.04.2023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5CC6-3CA0-48BF-838E-448298CD476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96152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83FDD-D71A-4632-987E-BDB6FCF2073E}" type="datetimeFigureOut">
              <a:rPr lang="de-CH" smtClean="0"/>
              <a:t>04.04.2023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5CC6-3CA0-48BF-838E-448298CD476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2371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Bildschirmausschnitt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546" y="378856"/>
            <a:ext cx="2614412" cy="5823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07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Pause </a:t>
            </a:r>
            <a:endParaRPr lang="de-CH" dirty="0"/>
          </a:p>
        </p:txBody>
      </p:sp>
      <p:pic>
        <p:nvPicPr>
          <p:cNvPr id="2050" name="Picture 2" descr="Where to find the best coffee in Darling Harbour | Darling Harbou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089" y="1825625"/>
            <a:ext cx="6523821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6908800" y="6545944"/>
            <a:ext cx="5283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100" dirty="0"/>
              <a:t>https://www.darlingharbour.com/editorials/caffeine-trail-darling-harbours-best-coffees</a:t>
            </a:r>
          </a:p>
        </p:txBody>
      </p:sp>
    </p:spTree>
    <p:extLst>
      <p:ext uri="{BB962C8B-B14F-4D97-AF65-F5344CB8AC3E}">
        <p14:creationId xmlns:p14="http://schemas.microsoft.com/office/powerpoint/2010/main" val="765092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Zusammenfassung der Lernziele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de-CH" dirty="0" smtClean="0"/>
              <a:t>Die Lernenden können die Verbrennungsgrade interpretieren.</a:t>
            </a:r>
          </a:p>
          <a:p>
            <a:pPr marL="514350" indent="-514350">
              <a:buAutoNum type="arabicPeriod"/>
            </a:pPr>
            <a:endParaRPr lang="de-CH" dirty="0" smtClean="0"/>
          </a:p>
          <a:p>
            <a:pPr marL="514350" indent="-514350">
              <a:buAutoNum type="arabicPeriod"/>
            </a:pPr>
            <a:r>
              <a:rPr lang="de-CH" dirty="0" smtClean="0"/>
              <a:t>Die Lernenden können die Bedeutung der Haut für den Körper schildern.</a:t>
            </a:r>
          </a:p>
          <a:p>
            <a:pPr marL="514350" indent="-514350">
              <a:buAutoNum type="arabicPeriod"/>
            </a:pPr>
            <a:endParaRPr lang="de-CH" dirty="0" smtClean="0"/>
          </a:p>
          <a:p>
            <a:pPr marL="514350" indent="-514350">
              <a:buAutoNum type="arabicPeriod"/>
            </a:pPr>
            <a:r>
              <a:rPr lang="de-CH" dirty="0" smtClean="0"/>
              <a:t>Die Lernenden können die Neunerregel erklären.</a:t>
            </a:r>
          </a:p>
          <a:p>
            <a:pPr marL="514350" indent="-514350">
              <a:buAutoNum type="arabicPeriod"/>
            </a:pPr>
            <a:endParaRPr lang="de-CH" dirty="0" smtClean="0"/>
          </a:p>
          <a:p>
            <a:pPr marL="514350" indent="-514350">
              <a:buAutoNum type="arabicPeriod"/>
            </a:pPr>
            <a:r>
              <a:rPr lang="de-CH" dirty="0" smtClean="0"/>
              <a:t>Die Lernenden können die Folgen bei mehr als 15% verbrannter Körperoberfläche erklären.  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16566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Wundbehandlungsmethoden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de-CH" dirty="0" smtClean="0"/>
              <a:t>Erstmassnahmen bei Verbrennungen</a:t>
            </a:r>
          </a:p>
          <a:p>
            <a:pPr marL="514350" indent="-514350">
              <a:buAutoNum type="arabicPeriod"/>
            </a:pPr>
            <a:endParaRPr lang="de-CH" dirty="0" smtClean="0"/>
          </a:p>
          <a:p>
            <a:pPr marL="514350" indent="-514350">
              <a:buAutoNum type="arabicPeriod"/>
            </a:pPr>
            <a:r>
              <a:rPr lang="de-CH" dirty="0" smtClean="0"/>
              <a:t>Konservative Wundbehandlung</a:t>
            </a:r>
          </a:p>
          <a:p>
            <a:pPr marL="514350" indent="-514350">
              <a:buAutoNum type="arabicPeriod"/>
            </a:pPr>
            <a:endParaRPr lang="de-CH" dirty="0" smtClean="0"/>
          </a:p>
          <a:p>
            <a:pPr marL="514350" indent="-514350">
              <a:buAutoNum type="arabicPeriod"/>
            </a:pPr>
            <a:r>
              <a:rPr lang="de-CH" dirty="0" smtClean="0"/>
              <a:t>Chirurgische Wundbehandlung</a:t>
            </a:r>
          </a:p>
          <a:p>
            <a:pPr marL="514350" indent="-514350">
              <a:buAutoNum type="arabicPeriod"/>
            </a:pPr>
            <a:endParaRPr lang="de-CH" dirty="0" smtClean="0"/>
          </a:p>
          <a:p>
            <a:pPr marL="514350" indent="-514350">
              <a:buAutoNum type="arabicPeriod"/>
            </a:pPr>
            <a:r>
              <a:rPr lang="de-CH" dirty="0" err="1" smtClean="0"/>
              <a:t>Keratinozyten</a:t>
            </a:r>
            <a:endParaRPr lang="de-CH" dirty="0" smtClean="0"/>
          </a:p>
          <a:p>
            <a:pPr marL="514350" indent="-514350">
              <a:buAutoNum type="arabicPeriod"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41630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Kahoot</a:t>
            </a:r>
            <a:endParaRPr lang="de-CH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48125" y="1896269"/>
            <a:ext cx="4095750" cy="421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375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Bildschirmausschnitt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3346" y="1223398"/>
            <a:ext cx="8293995" cy="4448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490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Inhalt der Doppellektion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Einstieg </a:t>
            </a:r>
          </a:p>
          <a:p>
            <a:r>
              <a:rPr lang="de-CH" dirty="0" smtClean="0"/>
              <a:t>Lehrvortrag Haut und Verbrennungen</a:t>
            </a:r>
          </a:p>
          <a:p>
            <a:r>
              <a:rPr lang="de-CH" dirty="0" smtClean="0"/>
              <a:t>Lernaufgabe</a:t>
            </a:r>
          </a:p>
          <a:p>
            <a:r>
              <a:rPr lang="de-CH" dirty="0" smtClean="0"/>
              <a:t>Pause</a:t>
            </a:r>
          </a:p>
          <a:p>
            <a:r>
              <a:rPr lang="de-CH" dirty="0" smtClean="0"/>
              <a:t>Gruppenarbeit zur Wundbehandlung</a:t>
            </a:r>
          </a:p>
          <a:p>
            <a:r>
              <a:rPr lang="de-CH" dirty="0" smtClean="0"/>
              <a:t>Kurzvorträge</a:t>
            </a:r>
          </a:p>
          <a:p>
            <a:r>
              <a:rPr lang="de-CH" dirty="0" smtClean="0"/>
              <a:t>Abschluss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42751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544286"/>
            <a:ext cx="10515600" cy="1146402"/>
          </a:xfrm>
        </p:spPr>
        <p:txBody>
          <a:bodyPr>
            <a:normAutofit fontScale="90000"/>
          </a:bodyPr>
          <a:lstStyle/>
          <a:p>
            <a:r>
              <a:rPr lang="de-CH" dirty="0"/>
              <a:t>Lernziele im Bereich des </a:t>
            </a:r>
            <a:r>
              <a:rPr lang="de-CH" dirty="0" smtClean="0"/>
              <a:t>Handlungswissens</a:t>
            </a:r>
            <a:r>
              <a:rPr lang="de-CH" dirty="0"/>
              <a:t/>
            </a:r>
            <a:br>
              <a:rPr lang="de-CH" dirty="0"/>
            </a:b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Die Lernenden können die Auswirkungen bei geschilderten Verbrennungen an bestimmten Körperstellen beurteilen. </a:t>
            </a:r>
          </a:p>
          <a:p>
            <a:r>
              <a:rPr lang="de-CH" dirty="0" smtClean="0"/>
              <a:t>Die Lernenden können geeignete Massnahmen anhand geschilderter Verbrennungen ableiten. 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94939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Funktionen der Haut</a:t>
            </a:r>
            <a:endParaRPr lang="de-CH" dirty="0"/>
          </a:p>
        </p:txBody>
      </p:sp>
      <p:pic>
        <p:nvPicPr>
          <p:cNvPr id="1026" name="Picture 2" descr="Aufgaben der Hau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85851"/>
            <a:ext cx="10515600" cy="4230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8591550" y="6611779"/>
            <a:ext cx="63531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000" dirty="0"/>
              <a:t>https://quizlet.com/ch/312086861/aufgaben-der-haut-diagram/</a:t>
            </a:r>
          </a:p>
        </p:txBody>
      </p:sp>
    </p:spTree>
    <p:extLst>
      <p:ext uri="{BB962C8B-B14F-4D97-AF65-F5344CB8AC3E}">
        <p14:creationId xmlns:p14="http://schemas.microsoft.com/office/powerpoint/2010/main" val="3353522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Woran kann man sich verbrennen?</a:t>
            </a:r>
            <a:endParaRPr lang="de-CH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6762" y="2472531"/>
            <a:ext cx="3038475" cy="305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997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Verbrennungsgrade der Haut</a:t>
            </a:r>
            <a:endParaRPr lang="de-CH" dirty="0"/>
          </a:p>
        </p:txBody>
      </p:sp>
      <p:pic>
        <p:nvPicPr>
          <p:cNvPr id="4" name="Inhaltsplatzhalter 3" descr="Bildschirmausschnitt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828" y="1349829"/>
            <a:ext cx="7784150" cy="5221666"/>
          </a:xfrm>
        </p:spPr>
      </p:pic>
    </p:spTree>
    <p:extLst>
      <p:ext uri="{BB962C8B-B14F-4D97-AF65-F5344CB8AC3E}">
        <p14:creationId xmlns:p14="http://schemas.microsoft.com/office/powerpoint/2010/main" val="3214516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Was schätzen Sie: Ab welcher Temperatur ist Hitzeeinwirkung schädlich für die Haut? </a:t>
            </a:r>
            <a:endParaRPr lang="de-CH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33900" y="2467769"/>
            <a:ext cx="312420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214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Lernaufgabe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In 15 Minuten treffen wir uns im Plenum zur Besprechung. </a:t>
            </a:r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3146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Office PowerPoint</Application>
  <PresentationFormat>Breitbild</PresentationFormat>
  <Paragraphs>37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Inhalt der Doppellektion</vt:lpstr>
      <vt:lpstr>Lernziele im Bereich des Handlungswissens </vt:lpstr>
      <vt:lpstr>Funktionen der Haut</vt:lpstr>
      <vt:lpstr>Woran kann man sich verbrennen?</vt:lpstr>
      <vt:lpstr>Verbrennungsgrade der Haut</vt:lpstr>
      <vt:lpstr>Was schätzen Sie: Ab welcher Temperatur ist Hitzeeinwirkung schädlich für die Haut? </vt:lpstr>
      <vt:lpstr>Lernaufgabe</vt:lpstr>
      <vt:lpstr>Pause </vt:lpstr>
      <vt:lpstr>Zusammenfassung der Lernziele</vt:lpstr>
      <vt:lpstr>Wundbehandlungsmethoden</vt:lpstr>
      <vt:lpstr>Kahoot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Michelle Germann</dc:creator>
  <cp:lastModifiedBy>Michelle Germann</cp:lastModifiedBy>
  <cp:revision>6</cp:revision>
  <dcterms:created xsi:type="dcterms:W3CDTF">2023-04-03T17:56:04Z</dcterms:created>
  <dcterms:modified xsi:type="dcterms:W3CDTF">2023-04-04T19:44:48Z</dcterms:modified>
</cp:coreProperties>
</file>