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57" r:id="rId6"/>
    <p:sldId id="262" r:id="rId7"/>
    <p:sldId id="266" r:id="rId8"/>
    <p:sldId id="267" r:id="rId9"/>
    <p:sldId id="268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109" d="100"/>
          <a:sy n="109" d="100"/>
        </p:scale>
        <p:origin x="9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CC368901-88BB-4C9B-97F0-9FEBCBFBBE07}" type="datetimeFigureOut">
              <a:rPr lang="de-CH" smtClean="0"/>
              <a:t>28.03.2023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9EAAA47-A208-45EE-8A69-BBD906148E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75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901-88BB-4C9B-97F0-9FEBCBFBBE07}" type="datetimeFigureOut">
              <a:rPr lang="de-CH" smtClean="0"/>
              <a:t>28.03.2023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AA47-A208-45EE-8A69-BBD906148E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939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901-88BB-4C9B-97F0-9FEBCBFBBE07}" type="datetimeFigureOut">
              <a:rPr lang="de-CH" smtClean="0"/>
              <a:t>28.03.2023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AA47-A208-45EE-8A69-BBD906148E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139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901-88BB-4C9B-97F0-9FEBCBFBBE07}" type="datetimeFigureOut">
              <a:rPr lang="de-CH" smtClean="0"/>
              <a:t>28.03.2023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AA47-A208-45EE-8A69-BBD906148E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17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901-88BB-4C9B-97F0-9FEBCBFBBE07}" type="datetimeFigureOut">
              <a:rPr lang="de-CH" smtClean="0"/>
              <a:t>28.03.2023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AA47-A208-45EE-8A69-BBD906148E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867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901-88BB-4C9B-97F0-9FEBCBFBBE07}" type="datetimeFigureOut">
              <a:rPr lang="de-CH" smtClean="0"/>
              <a:t>28.03.2023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AA47-A208-45EE-8A69-BBD906148E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790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901-88BB-4C9B-97F0-9FEBCBFBBE07}" type="datetimeFigureOut">
              <a:rPr lang="de-CH" smtClean="0"/>
              <a:t>28.03.2023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AA47-A208-45EE-8A69-BBD906148E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7800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901-88BB-4C9B-97F0-9FEBCBFBBE07}" type="datetimeFigureOut">
              <a:rPr lang="de-CH" smtClean="0"/>
              <a:t>28.03.2023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AA47-A208-45EE-8A69-BBD906148E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032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901-88BB-4C9B-97F0-9FEBCBFBBE07}" type="datetimeFigureOut">
              <a:rPr lang="de-CH" smtClean="0"/>
              <a:t>28.03.2023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AAA47-A208-45EE-8A69-BBD906148E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767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8901-88BB-4C9B-97F0-9FEBCBFBBE07}" type="datetimeFigureOut">
              <a:rPr lang="de-CH" smtClean="0"/>
              <a:t>28.03.2023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9EAAA47-A208-45EE-8A69-BBD906148E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8727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CC368901-88BB-4C9B-97F0-9FEBCBFBBE07}" type="datetimeFigureOut">
              <a:rPr lang="de-CH" smtClean="0"/>
              <a:t>28.03.2023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9EAAA47-A208-45EE-8A69-BBD906148E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423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CC368901-88BB-4C9B-97F0-9FEBCBFBBE07}" type="datetimeFigureOut">
              <a:rPr lang="de-CH" smtClean="0"/>
              <a:t>28.03.2023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D9EAAA47-A208-45EE-8A69-BBD906148E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026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AA1: Lektion BFS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/>
              <a:t>Handlungskompetenz B.4: Klientinnen und Klienten bei der Atmung unterstützen</a:t>
            </a:r>
          </a:p>
          <a:p>
            <a:endParaRPr lang="de-CH" dirty="0"/>
          </a:p>
          <a:p>
            <a:r>
              <a:rPr lang="de-CH" b="1" dirty="0"/>
              <a:t>Phelipe</a:t>
            </a:r>
          </a:p>
        </p:txBody>
      </p:sp>
    </p:spTree>
    <p:extLst>
      <p:ext uri="{BB962C8B-B14F-4D97-AF65-F5344CB8AC3E}">
        <p14:creationId xmlns:p14="http://schemas.microsoft.com/office/powerpoint/2010/main" val="2998063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0565EA3-598F-09CB-D39A-04AD81D860FC}"/>
              </a:ext>
            </a:extLst>
          </p:cNvPr>
          <p:cNvSpPr txBox="1"/>
          <p:nvPr/>
        </p:nvSpPr>
        <p:spPr>
          <a:xfrm>
            <a:off x="6998627" y="4132818"/>
            <a:ext cx="2016224" cy="307777"/>
          </a:xfrm>
          <a:prstGeom prst="rect">
            <a:avLst/>
          </a:prstGeom>
          <a:noFill/>
          <a:ln w="25400" cap="flat">
            <a:solidFill>
              <a:schemeClr val="accent1"/>
            </a:solidFill>
          </a:ln>
          <a:effectLst/>
        </p:spPr>
        <p:txBody>
          <a:bodyPr wrap="square" numCol="1" rtlCol="0" anchor="t" anchorCtr="0">
            <a:spAutoFit/>
          </a:bodyPr>
          <a:lstStyle/>
          <a:p>
            <a:pPr algn="ctr"/>
            <a:r>
              <a:rPr lang="de-CH" sz="1400" dirty="0"/>
              <a:t>Motivation Steigern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D15059-4E61-0A88-7333-B947B0DA1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Schlüsselstellen, </a:t>
            </a:r>
            <a:r>
              <a:rPr lang="de-CH" u="sng" dirty="0"/>
              <a:t>Schwerpunkte</a:t>
            </a:r>
            <a:r>
              <a:rPr lang="de-CH" dirty="0"/>
              <a:t> und </a:t>
            </a:r>
            <a:r>
              <a:rPr lang="de-CH" i="1" dirty="0"/>
              <a:t>Puffer</a:t>
            </a:r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677C24-AE69-F2F3-3269-2E56C43FC4B0}"/>
              </a:ext>
            </a:extLst>
          </p:cNvPr>
          <p:cNvSpPr txBox="1"/>
          <p:nvPr/>
        </p:nvSpPr>
        <p:spPr>
          <a:xfrm>
            <a:off x="128793" y="2833694"/>
            <a:ext cx="2016224" cy="1200329"/>
          </a:xfrm>
          <a:prstGeom prst="rect">
            <a:avLst/>
          </a:prstGeom>
          <a:noFill/>
          <a:ln w="25400" cap="flat">
            <a:solidFill>
              <a:schemeClr val="accent1"/>
            </a:solidFill>
          </a:ln>
          <a:effectLst/>
        </p:spPr>
        <p:txBody>
          <a:bodyPr wrap="square" numCol="1" rtlCol="0" anchor="t" anchorCtr="0">
            <a:spAutoFit/>
          </a:bodyPr>
          <a:lstStyle/>
          <a:p>
            <a:pPr algn="ctr"/>
            <a:r>
              <a:rPr lang="de-CH" dirty="0"/>
              <a:t>Einstieg </a:t>
            </a:r>
          </a:p>
          <a:p>
            <a:pPr algn="ctr"/>
            <a:r>
              <a:rPr lang="de-CH" b="1" dirty="0"/>
              <a:t>AO / UI </a:t>
            </a:r>
            <a:r>
              <a:rPr lang="de-CH" dirty="0"/>
              <a:t>/ </a:t>
            </a:r>
            <a:r>
              <a:rPr lang="de-CH" i="1" dirty="0"/>
              <a:t>Wiederholung</a:t>
            </a:r>
            <a:r>
              <a:rPr lang="de-CH" dirty="0"/>
              <a:t> / </a:t>
            </a:r>
            <a:r>
              <a:rPr lang="de-CH" i="1" dirty="0"/>
              <a:t>Selbstexperiment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3FD725-CD8F-FF40-9565-C198A78E5FB1}"/>
              </a:ext>
            </a:extLst>
          </p:cNvPr>
          <p:cNvSpPr txBox="1"/>
          <p:nvPr/>
        </p:nvSpPr>
        <p:spPr>
          <a:xfrm>
            <a:off x="2339597" y="2833694"/>
            <a:ext cx="1532202" cy="923330"/>
          </a:xfrm>
          <a:prstGeom prst="rect">
            <a:avLst/>
          </a:prstGeom>
          <a:noFill/>
          <a:ln w="25400" cap="flat">
            <a:solidFill>
              <a:schemeClr val="accent1"/>
            </a:solidFill>
          </a:ln>
          <a:effectLst/>
        </p:spPr>
        <p:txBody>
          <a:bodyPr wrap="square" numCol="1" rtlCol="0" anchor="t" anchorCtr="0">
            <a:spAutoFit/>
          </a:bodyPr>
          <a:lstStyle/>
          <a:p>
            <a:pPr algn="ctr"/>
            <a:r>
              <a:rPr lang="de-CH" dirty="0"/>
              <a:t>Hauptteil</a:t>
            </a:r>
          </a:p>
          <a:p>
            <a:pPr algn="ctr"/>
            <a:r>
              <a:rPr lang="de-CH" b="1" dirty="0"/>
              <a:t>Lehrvortrag</a:t>
            </a:r>
          </a:p>
          <a:p>
            <a:pPr algn="ctr"/>
            <a:endParaRPr lang="de-C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F2EFA5-6071-B4C3-E453-3D8E0A36BAEE}"/>
              </a:ext>
            </a:extLst>
          </p:cNvPr>
          <p:cNvSpPr txBox="1"/>
          <p:nvPr/>
        </p:nvSpPr>
        <p:spPr>
          <a:xfrm>
            <a:off x="4069866" y="2833694"/>
            <a:ext cx="903912" cy="1200329"/>
          </a:xfrm>
          <a:prstGeom prst="rect">
            <a:avLst/>
          </a:prstGeom>
          <a:noFill/>
          <a:ln w="25400" cap="flat">
            <a:solidFill>
              <a:schemeClr val="accent1"/>
            </a:solidFill>
          </a:ln>
          <a:effectLst/>
        </p:spPr>
        <p:txBody>
          <a:bodyPr wrap="square" numCol="1" rtlCol="0" anchor="t" anchorCtr="0">
            <a:spAutoFit/>
          </a:bodyPr>
          <a:lstStyle/>
          <a:p>
            <a:pPr algn="ctr"/>
            <a:r>
              <a:rPr lang="de-CH" dirty="0"/>
              <a:t>Pause</a:t>
            </a:r>
          </a:p>
          <a:p>
            <a:pPr algn="ctr"/>
            <a:endParaRPr lang="de-CH" dirty="0"/>
          </a:p>
          <a:p>
            <a:pPr algn="ctr"/>
            <a:endParaRPr lang="de-CH" dirty="0"/>
          </a:p>
          <a:p>
            <a:pPr algn="ctr"/>
            <a:endParaRPr lang="de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B7113A-0E80-1E5F-5091-607116325D74}"/>
              </a:ext>
            </a:extLst>
          </p:cNvPr>
          <p:cNvSpPr txBox="1"/>
          <p:nvPr/>
        </p:nvSpPr>
        <p:spPr>
          <a:xfrm>
            <a:off x="5171845" y="2833694"/>
            <a:ext cx="1631847" cy="1200329"/>
          </a:xfrm>
          <a:prstGeom prst="rect">
            <a:avLst/>
          </a:prstGeom>
          <a:noFill/>
          <a:ln w="25400" cap="flat">
            <a:solidFill>
              <a:schemeClr val="accent1"/>
            </a:solidFill>
          </a:ln>
          <a:effectLst/>
        </p:spPr>
        <p:txBody>
          <a:bodyPr wrap="square" numCol="1" rtlCol="0" anchor="t" anchorCtr="0">
            <a:spAutoFit/>
          </a:bodyPr>
          <a:lstStyle/>
          <a:p>
            <a:pPr algn="ctr"/>
            <a:r>
              <a:rPr lang="de-CH" dirty="0"/>
              <a:t>Hauptteil </a:t>
            </a:r>
            <a:endParaRPr lang="de-CH" b="1" dirty="0"/>
          </a:p>
          <a:p>
            <a:pPr algn="ctr"/>
            <a:r>
              <a:rPr lang="de-CH" b="1" dirty="0"/>
              <a:t>Gruppenarbeit</a:t>
            </a:r>
          </a:p>
          <a:p>
            <a:pPr algn="ctr"/>
            <a:r>
              <a:rPr lang="de-CH" i="1" dirty="0"/>
              <a:t>Präsentation</a:t>
            </a:r>
          </a:p>
          <a:p>
            <a:pPr algn="ctr"/>
            <a:endParaRPr lang="de-C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F6B66D-F722-5ABE-7485-8CC35A766CD8}"/>
              </a:ext>
            </a:extLst>
          </p:cNvPr>
          <p:cNvSpPr txBox="1"/>
          <p:nvPr/>
        </p:nvSpPr>
        <p:spPr>
          <a:xfrm>
            <a:off x="6992858" y="2833694"/>
            <a:ext cx="2027762" cy="1200329"/>
          </a:xfrm>
          <a:prstGeom prst="rect">
            <a:avLst/>
          </a:prstGeom>
          <a:noFill/>
          <a:ln w="25400" cap="flat">
            <a:solidFill>
              <a:schemeClr val="accent1"/>
            </a:solidFill>
          </a:ln>
          <a:effectLst/>
        </p:spPr>
        <p:txBody>
          <a:bodyPr wrap="square" numCol="1" rtlCol="0" anchor="t" anchorCtr="0">
            <a:spAutoFit/>
          </a:bodyPr>
          <a:lstStyle/>
          <a:p>
            <a:pPr algn="ctr"/>
            <a:r>
              <a:rPr lang="de-CH" dirty="0"/>
              <a:t>Ausstieg </a:t>
            </a:r>
          </a:p>
          <a:p>
            <a:pPr algn="ctr"/>
            <a:r>
              <a:rPr lang="de-CH" i="1" dirty="0"/>
              <a:t>Diskussion Plenum</a:t>
            </a:r>
          </a:p>
          <a:p>
            <a:pPr algn="ctr"/>
            <a:r>
              <a:rPr lang="de-CH" i="1" dirty="0"/>
              <a:t>Ausblick</a:t>
            </a:r>
          </a:p>
          <a:p>
            <a:pPr algn="ctr"/>
            <a:endParaRPr lang="de-C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CDEE00-8C60-4534-F773-6D1E12FF3FE8}"/>
              </a:ext>
            </a:extLst>
          </p:cNvPr>
          <p:cNvSpPr txBox="1"/>
          <p:nvPr/>
        </p:nvSpPr>
        <p:spPr>
          <a:xfrm>
            <a:off x="5182080" y="4132818"/>
            <a:ext cx="1621612" cy="1600438"/>
          </a:xfrm>
          <a:prstGeom prst="rect">
            <a:avLst/>
          </a:prstGeom>
          <a:noFill/>
          <a:ln w="25400" cap="flat">
            <a:solidFill>
              <a:schemeClr val="accent1"/>
            </a:solidFill>
          </a:ln>
          <a:effectLst/>
        </p:spPr>
        <p:txBody>
          <a:bodyPr wrap="square" numCol="1" rtlCol="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b="1" u="sng" dirty="0"/>
              <a:t>Selbständigkeit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/>
              <a:t>Soziales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/>
              <a:t>Verantwortung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/>
              <a:t>Vertiefung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b="1" u="sng" dirty="0"/>
              <a:t>Formatives Assessment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498D18-2F18-ED42-C9AA-6E1BF6BD66AE}"/>
              </a:ext>
            </a:extLst>
          </p:cNvPr>
          <p:cNvSpPr txBox="1"/>
          <p:nvPr/>
        </p:nvSpPr>
        <p:spPr>
          <a:xfrm>
            <a:off x="2321795" y="4132818"/>
            <a:ext cx="1532202" cy="307777"/>
          </a:xfrm>
          <a:prstGeom prst="rect">
            <a:avLst/>
          </a:prstGeom>
          <a:noFill/>
          <a:ln w="25400" cap="flat">
            <a:solidFill>
              <a:schemeClr val="accent1"/>
            </a:solidFill>
          </a:ln>
          <a:effectLst/>
        </p:spPr>
        <p:txBody>
          <a:bodyPr wrap="square" numCol="1" rtlCol="0" anchor="t" anchorCtr="0">
            <a:spAutoFit/>
          </a:bodyPr>
          <a:lstStyle/>
          <a:p>
            <a:r>
              <a:rPr lang="de-CH" sz="1400" b="1" u="sng" dirty="0"/>
              <a:t>Stoffvermittlung</a:t>
            </a:r>
            <a:endParaRPr lang="de-CH" b="1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EF8B03-CE05-E70B-B0D8-89D534744A10}"/>
              </a:ext>
            </a:extLst>
          </p:cNvPr>
          <p:cNvSpPr txBox="1"/>
          <p:nvPr/>
        </p:nvSpPr>
        <p:spPr>
          <a:xfrm>
            <a:off x="4052064" y="4132818"/>
            <a:ext cx="903912" cy="523220"/>
          </a:xfrm>
          <a:prstGeom prst="rect">
            <a:avLst/>
          </a:prstGeom>
          <a:noFill/>
          <a:ln w="25400" cap="flat">
            <a:solidFill>
              <a:schemeClr val="accent1"/>
            </a:solidFill>
          </a:ln>
          <a:effectLst/>
        </p:spPr>
        <p:txBody>
          <a:bodyPr wrap="square" numCol="1" rtlCol="0" anchor="t" anchorCtr="0">
            <a:spAutoFit/>
          </a:bodyPr>
          <a:lstStyle/>
          <a:p>
            <a:pPr algn="ctr"/>
            <a:r>
              <a:rPr lang="de-CH" sz="1400" dirty="0"/>
              <a:t>Fokus erhöhen</a:t>
            </a:r>
            <a:endParaRPr lang="de-CH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4CC8A-B071-14F5-64D9-8C1352B8A2E1}"/>
              </a:ext>
            </a:extLst>
          </p:cNvPr>
          <p:cNvSpPr txBox="1"/>
          <p:nvPr/>
        </p:nvSpPr>
        <p:spPr>
          <a:xfrm>
            <a:off x="128793" y="4132818"/>
            <a:ext cx="2016224" cy="1169551"/>
          </a:xfrm>
          <a:prstGeom prst="rect">
            <a:avLst/>
          </a:prstGeom>
          <a:noFill/>
          <a:ln w="25400" cap="flat">
            <a:solidFill>
              <a:schemeClr val="accent1"/>
            </a:solidFill>
          </a:ln>
          <a:effectLst/>
        </p:spPr>
        <p:txBody>
          <a:bodyPr wrap="square" numCol="1" rtlCol="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b="1" u="sng" dirty="0"/>
              <a:t>Vorwissen aktivieren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/>
              <a:t>Motivation Steigern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/>
              <a:t>Wiederholung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/>
              <a:t>Bedeutung Vermitteln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1A38D99-F997-85A2-9661-C32CEC4FA0CC}"/>
              </a:ext>
            </a:extLst>
          </p:cNvPr>
          <p:cNvSpPr/>
          <p:nvPr/>
        </p:nvSpPr>
        <p:spPr>
          <a:xfrm>
            <a:off x="755576" y="3151343"/>
            <a:ext cx="648072" cy="288032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5253990-23BD-EA95-798A-8F5B13D13823}"/>
              </a:ext>
            </a:extLst>
          </p:cNvPr>
          <p:cNvSpPr/>
          <p:nvPr/>
        </p:nvSpPr>
        <p:spPr>
          <a:xfrm>
            <a:off x="2555776" y="3140968"/>
            <a:ext cx="1080120" cy="288032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8AE9997-04CA-9698-384F-5A5B55E4FF7B}"/>
              </a:ext>
            </a:extLst>
          </p:cNvPr>
          <p:cNvSpPr/>
          <p:nvPr/>
        </p:nvSpPr>
        <p:spPr>
          <a:xfrm>
            <a:off x="5281234" y="3151343"/>
            <a:ext cx="1382137" cy="288032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C5B88A1-E247-E031-A68E-06D3E8B41AE3}"/>
              </a:ext>
            </a:extLst>
          </p:cNvPr>
          <p:cNvSpPr/>
          <p:nvPr/>
        </p:nvSpPr>
        <p:spPr>
          <a:xfrm>
            <a:off x="519366" y="692696"/>
            <a:ext cx="3692593" cy="576064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5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EC71-B943-5798-9D43-1CB95928F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Inhalt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CC44B-EAE3-837B-4043-78D415920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06" y="1993393"/>
            <a:ext cx="3632746" cy="376618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de-CH" sz="1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B.4.1 Anatomie und Physiologie der Atemorgane: 10 Lektionen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de-CH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B.4.2 Krankheitsbilder und Pflegemassnahmen der chronisch obstruktiven Lungenerkrankung (COPD), des Asthma bronchiale, der Lungenembolie und der Pneumonie: 16 Lektionen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de-CH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B.4.3 Grundsätze, Gefahren und Komplikationen der Sauerstoffverabreichung: 2 Lektionen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de-CH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B.4.4 Verschiedene Ausdrucksformen und Grade der Angst und Massnahmen im Umgang: 3 Lektionen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hematic&#10;&#10;Description automatically generated">
            <a:extLst>
              <a:ext uri="{FF2B5EF4-FFF2-40B4-BE49-F238E27FC236}">
                <a16:creationId xmlns:a16="http://schemas.microsoft.com/office/drawing/2014/main" id="{80C42C9F-4E20-EABD-7FFC-F48AECD037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9" t="8170" r="8219" b="7073"/>
          <a:stretch/>
        </p:blipFill>
        <p:spPr>
          <a:xfrm>
            <a:off x="4211960" y="188640"/>
            <a:ext cx="4888185" cy="62418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4C8EBC-C222-6EA3-4979-568D512EC59F}"/>
              </a:ext>
            </a:extLst>
          </p:cNvPr>
          <p:cNvSpPr/>
          <p:nvPr/>
        </p:nvSpPr>
        <p:spPr>
          <a:xfrm>
            <a:off x="4211960" y="1844824"/>
            <a:ext cx="4888185" cy="1440160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34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D7A32-F169-DA54-5BBE-DBD7C39C9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B.4.1 Anatomie und Physiologie der Atemorgane: 10 Lektionen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AAFF6-0B94-9991-B015-895699950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de-CH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Bedeutung für den Menschen (1 Lektion)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de-CH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Einflussfaktoren (1 Lektion)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de-CH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Atmungssystem (obere und untere Atemwege, Gasaustausch, innere und äussere Atmung, Atemmechanik) (2 Lektionen)</a:t>
            </a:r>
            <a:endParaRPr lang="en-US" sz="1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de-CH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Wahrnehmen, Beobachtung, Interpretation (2 Lektionen)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de-CH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Beobachtung der physiologischen Atmung (Atemfrequenz, Atemtyp, Atemtiefe, </a:t>
            </a:r>
            <a:r>
              <a:rPr lang="de-CH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Hyper</a:t>
            </a:r>
            <a:r>
              <a:rPr lang="de-CH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- und Hypoventilation, Atemrhythmus, Atemgeräusche, Atemgeruch, Atemanstrengung) (4 Lektionen)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017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6AD2F-683D-AA7D-7F8C-8245FAC74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Lernziele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8DC60-1BB5-17E1-785A-E4757488C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492897"/>
            <a:ext cx="2912666" cy="3766185"/>
          </a:xfrm>
          <a:ln w="22225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1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Die Lernenden können…</a:t>
            </a:r>
            <a:endParaRPr lang="en-US" sz="11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de-CH" sz="11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die Funktion des Sauerstoffs erklären und bildlich darstellen (K2, Physiologie)</a:t>
            </a:r>
            <a:endParaRPr lang="en-US" sz="11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de-CH" sz="11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die Bestandteile und Funktionen des oberen und unteren Atmungssystems an einer Abbildung nennen und erklären (K2, Physiologie)</a:t>
            </a:r>
            <a:endParaRPr lang="en-US" sz="11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de-CH" sz="11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die Bestandteile der Nasenschleimhaut aufzählen und deren Funktionen erklären können (K2, Anatomie und Physiologie)</a:t>
            </a:r>
            <a:endParaRPr lang="en-US" sz="11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de-CH" sz="11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die Prinzipien des Gasaustauschs und die Atemmechanik mit Hilfe von Abbildungen darstellen können (K2, Physiologie)</a:t>
            </a:r>
            <a:endParaRPr lang="en-US" sz="18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8FE0FE-93EB-D318-3A4E-A53EC84B85D8}"/>
              </a:ext>
            </a:extLst>
          </p:cNvPr>
          <p:cNvSpPr txBox="1">
            <a:spLocks/>
          </p:cNvSpPr>
          <p:nvPr/>
        </p:nvSpPr>
        <p:spPr>
          <a:xfrm>
            <a:off x="179512" y="1916832"/>
            <a:ext cx="2912666" cy="360039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CH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Grundlagenwissen</a:t>
            </a:r>
            <a:endParaRPr lang="de-CH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7EFE8C-3912-8A68-84AD-56C334E8809F}"/>
              </a:ext>
            </a:extLst>
          </p:cNvPr>
          <p:cNvSpPr txBox="1">
            <a:spLocks/>
          </p:cNvSpPr>
          <p:nvPr/>
        </p:nvSpPr>
        <p:spPr>
          <a:xfrm>
            <a:off x="3178473" y="1916832"/>
            <a:ext cx="2912666" cy="360039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CH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Anwendungswissen</a:t>
            </a:r>
            <a:endParaRPr lang="de-CH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995D488-AAE6-364B-0394-FBEB883A7C26}"/>
              </a:ext>
            </a:extLst>
          </p:cNvPr>
          <p:cNvSpPr txBox="1">
            <a:spLocks/>
          </p:cNvSpPr>
          <p:nvPr/>
        </p:nvSpPr>
        <p:spPr>
          <a:xfrm>
            <a:off x="6177434" y="1916832"/>
            <a:ext cx="2912666" cy="360039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CH" sz="1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Handlungswissen</a:t>
            </a:r>
            <a:endParaRPr lang="de-CH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EF98F92-E8F1-92D4-BD7C-2CE5872516ED}"/>
              </a:ext>
            </a:extLst>
          </p:cNvPr>
          <p:cNvSpPr txBox="1">
            <a:spLocks/>
          </p:cNvSpPr>
          <p:nvPr/>
        </p:nvSpPr>
        <p:spPr>
          <a:xfrm>
            <a:off x="3161364" y="2492896"/>
            <a:ext cx="2912666" cy="3766185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Die Lernenden können…</a:t>
            </a:r>
            <a:endParaRPr lang="en-US" sz="11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arenR"/>
            </a:pPr>
            <a:r>
              <a:rPr lang="de-CH" sz="1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 einem Fallbeispiel Atmungsstörungen erkennen (K4) 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arenR"/>
            </a:pPr>
            <a:r>
              <a:rPr lang="de-CH" sz="1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Pflegeinterventionen und Atemunterstützende Massnahmen anwenden (K3)</a:t>
            </a:r>
            <a:endParaRPr lang="en-US" sz="1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C67DE1A-1DA0-ABEE-A386-A2AF9B4EB0E3}"/>
              </a:ext>
            </a:extLst>
          </p:cNvPr>
          <p:cNvSpPr txBox="1">
            <a:spLocks/>
          </p:cNvSpPr>
          <p:nvPr/>
        </p:nvSpPr>
        <p:spPr>
          <a:xfrm>
            <a:off x="6177434" y="2498349"/>
            <a:ext cx="2912666" cy="3766185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CH" sz="1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Die Lernenden können…</a:t>
            </a:r>
            <a:endParaRPr lang="en-US" sz="11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arenR"/>
            </a:pPr>
            <a:r>
              <a:rPr lang="de-CH" sz="1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normale von veränderter Atmung bei ihren Klientinnen und Klienten unterscheiden (K4)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arenR"/>
            </a:pPr>
            <a:r>
              <a:rPr lang="de-CH" sz="1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Symptome der Atemnot erkennen (K4)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arenR"/>
            </a:pPr>
            <a:r>
              <a:rPr lang="de-CH" sz="11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atemunterschätzende Massnahmen und Pneumonie Prophylaxe durchführen (K3)</a:t>
            </a:r>
          </a:p>
        </p:txBody>
      </p:sp>
    </p:spTree>
    <p:extLst>
      <p:ext uri="{BB962C8B-B14F-4D97-AF65-F5344CB8AC3E}">
        <p14:creationId xmlns:p14="http://schemas.microsoft.com/office/powerpoint/2010/main" val="99507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A290F-F1EC-155E-67CD-1BDF2A94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Ablauf der Stunde (ARIVA)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FCF09E-6A3E-8792-0A1C-5AD09FCE48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80258"/>
              </p:ext>
            </p:extLst>
          </p:nvPr>
        </p:nvGraphicFramePr>
        <p:xfrm>
          <a:off x="1429969" y="1614460"/>
          <a:ext cx="6284062" cy="37587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7558">
                  <a:extLst>
                    <a:ext uri="{9D8B030D-6E8A-4147-A177-3AD203B41FA5}">
                      <a16:colId xmlns:a16="http://schemas.microsoft.com/office/drawing/2014/main" val="3679099331"/>
                    </a:ext>
                  </a:extLst>
                </a:gridCol>
                <a:gridCol w="2636504">
                  <a:extLst>
                    <a:ext uri="{9D8B030D-6E8A-4147-A177-3AD203B41FA5}">
                      <a16:colId xmlns:a16="http://schemas.microsoft.com/office/drawing/2014/main" val="638494287"/>
                    </a:ext>
                  </a:extLst>
                </a:gridCol>
              </a:tblGrid>
              <a:tr h="577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b="1" dirty="0">
                          <a:effectLst/>
                        </a:rPr>
                        <a:t>Studium: Fachangestellte Gesundheit (BFS)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b="1">
                          <a:effectLst/>
                        </a:rPr>
                        <a:t>Datum: -</a:t>
                      </a:r>
                      <a:endParaRPr lang="en-US" sz="1600" b="1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b="1">
                          <a:effectLst/>
                        </a:rPr>
                        <a:t>Zeit: 90 Minuten Lektion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497660"/>
                  </a:ext>
                </a:extLst>
              </a:tr>
              <a:tr h="112930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b="1" dirty="0">
                          <a:effectLst/>
                        </a:rPr>
                        <a:t>Thematik des Lehrblocks: B.4 Atmung</a:t>
                      </a:r>
                      <a:endParaRPr lang="en-US" sz="16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b="1" dirty="0">
                          <a:effectLst/>
                        </a:rPr>
                        <a:t>Ziel der Lektion:</a:t>
                      </a:r>
                      <a:endParaRPr lang="en-US" sz="1600" b="1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800"/>
                        <a:buFont typeface="+mj-lt"/>
                        <a:buNone/>
                      </a:pPr>
                      <a:r>
                        <a:rPr lang="de-CH" sz="1600" b="1" dirty="0">
                          <a:effectLst/>
                        </a:rPr>
                        <a:t>Grundlagen der Atmungsfunktionen: Anatomie und Physiologie der unteren und oberen Atemorgane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78518"/>
                  </a:ext>
                </a:extLst>
              </a:tr>
              <a:tr h="1749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b="1" dirty="0">
                          <a:effectLst/>
                        </a:rPr>
                        <a:t>Bereitstellen:</a:t>
                      </a:r>
                      <a:endParaRPr lang="en-US" sz="16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arenR"/>
                      </a:pPr>
                      <a:r>
                        <a:rPr lang="de-CH" sz="1600" b="1" dirty="0">
                          <a:effectLst/>
                        </a:rPr>
                        <a:t>Unterrichtpräsentation vorbereiten</a:t>
                      </a:r>
                      <a:endParaRPr lang="en-US" sz="16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arenR"/>
                      </a:pPr>
                      <a:r>
                        <a:rPr lang="de-CH" sz="1600" b="1" dirty="0">
                          <a:effectLst/>
                        </a:rPr>
                        <a:t>Arbeitsauftrag vorbereiten und ausdrucken</a:t>
                      </a:r>
                      <a:endParaRPr lang="en-US" sz="16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arenR"/>
                      </a:pPr>
                      <a:r>
                        <a:rPr lang="de-CH" sz="1600" b="1" dirty="0">
                          <a:effectLst/>
                        </a:rPr>
                        <a:t>Flipchart/Marker bereitstellen</a:t>
                      </a:r>
                      <a:endParaRPr lang="en-US" sz="16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</a:pPr>
                      <a:r>
                        <a:rPr lang="de-CH" sz="1600" b="1" dirty="0">
                          <a:effectLst/>
                        </a:rPr>
                        <a:t>Kerze/Anzünder/Glas mitnehmen für den AO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b="1" dirty="0">
                          <a:solidFill>
                            <a:schemeClr val="bg1"/>
                          </a:solidFill>
                          <a:effectLst/>
                        </a:rPr>
                        <a:t>Klasseinfo: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b="1" dirty="0">
                          <a:solidFill>
                            <a:schemeClr val="bg1"/>
                          </a:solidFill>
                          <a:effectLst/>
                        </a:rPr>
                        <a:t>2. Lehrjahr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b="1" dirty="0">
                          <a:solidFill>
                            <a:schemeClr val="bg1"/>
                          </a:solidFill>
                          <a:effectLst/>
                        </a:rPr>
                        <a:t>Keine Vorkenntnisse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708424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FB53256A-8DC2-BEEF-DE9E-76221199D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ADFE03-4DCD-E123-8A34-884A8F92042F}"/>
              </a:ext>
            </a:extLst>
          </p:cNvPr>
          <p:cNvSpPr txBox="1"/>
          <p:nvPr/>
        </p:nvSpPr>
        <p:spPr>
          <a:xfrm>
            <a:off x="107504" y="5526248"/>
            <a:ext cx="2016224" cy="1200329"/>
          </a:xfrm>
          <a:prstGeom prst="rect">
            <a:avLst/>
          </a:prstGeom>
          <a:noFill/>
          <a:ln w="25400" cap="flat">
            <a:solidFill>
              <a:schemeClr val="accent1"/>
            </a:solidFill>
          </a:ln>
          <a:effectLst/>
        </p:spPr>
        <p:txBody>
          <a:bodyPr wrap="square" numCol="1" rtlCol="0" anchor="t" anchorCtr="0">
            <a:spAutoFit/>
          </a:bodyPr>
          <a:lstStyle/>
          <a:p>
            <a:pPr algn="ctr"/>
            <a:r>
              <a:rPr lang="de-CH" dirty="0"/>
              <a:t>Einstieg (20 min)</a:t>
            </a:r>
          </a:p>
          <a:p>
            <a:pPr algn="ctr"/>
            <a:r>
              <a:rPr lang="de-CH" dirty="0"/>
              <a:t>AO / UI / Wiederholung / Selbstexperiment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5B1042-529F-87BB-C90C-36DFCCBA7FBA}"/>
              </a:ext>
            </a:extLst>
          </p:cNvPr>
          <p:cNvSpPr txBox="1"/>
          <p:nvPr/>
        </p:nvSpPr>
        <p:spPr>
          <a:xfrm>
            <a:off x="2321795" y="5526248"/>
            <a:ext cx="1532202" cy="1200329"/>
          </a:xfrm>
          <a:prstGeom prst="rect">
            <a:avLst/>
          </a:prstGeom>
          <a:noFill/>
          <a:ln w="25400" cap="flat">
            <a:solidFill>
              <a:schemeClr val="accent1"/>
            </a:solidFill>
          </a:ln>
          <a:effectLst/>
        </p:spPr>
        <p:txBody>
          <a:bodyPr wrap="square" numCol="1" rtlCol="0" anchor="t" anchorCtr="0">
            <a:spAutoFit/>
          </a:bodyPr>
          <a:lstStyle/>
          <a:p>
            <a:pPr algn="ctr"/>
            <a:r>
              <a:rPr lang="de-CH" dirty="0"/>
              <a:t>Hauptteil</a:t>
            </a:r>
          </a:p>
          <a:p>
            <a:pPr algn="ctr"/>
            <a:r>
              <a:rPr lang="de-CH" dirty="0"/>
              <a:t>Lehrvortrag (15 min)</a:t>
            </a:r>
          </a:p>
          <a:p>
            <a:pPr algn="ctr"/>
            <a:endParaRPr lang="de-C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5B2531-BB93-6488-1C5A-DF2BD19FBEF6}"/>
              </a:ext>
            </a:extLst>
          </p:cNvPr>
          <p:cNvSpPr txBox="1"/>
          <p:nvPr/>
        </p:nvSpPr>
        <p:spPr>
          <a:xfrm>
            <a:off x="4052064" y="5526248"/>
            <a:ext cx="903912" cy="1200329"/>
          </a:xfrm>
          <a:prstGeom prst="rect">
            <a:avLst/>
          </a:prstGeom>
          <a:noFill/>
          <a:ln w="25400" cap="flat">
            <a:solidFill>
              <a:schemeClr val="accent1"/>
            </a:solidFill>
          </a:ln>
          <a:effectLst/>
        </p:spPr>
        <p:txBody>
          <a:bodyPr wrap="square" numCol="1" rtlCol="0" anchor="t" anchorCtr="0">
            <a:spAutoFit/>
          </a:bodyPr>
          <a:lstStyle/>
          <a:p>
            <a:pPr algn="ctr"/>
            <a:r>
              <a:rPr lang="de-CH" dirty="0"/>
              <a:t>Pause</a:t>
            </a:r>
          </a:p>
          <a:p>
            <a:pPr algn="ctr"/>
            <a:r>
              <a:rPr lang="de-CH" dirty="0"/>
              <a:t>(5 min)</a:t>
            </a:r>
          </a:p>
          <a:p>
            <a:pPr algn="ctr"/>
            <a:endParaRPr lang="de-CH" dirty="0"/>
          </a:p>
          <a:p>
            <a:pPr algn="ctr"/>
            <a:endParaRPr lang="de-C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F22646-96BD-8162-DED2-F9F546049064}"/>
              </a:ext>
            </a:extLst>
          </p:cNvPr>
          <p:cNvSpPr txBox="1"/>
          <p:nvPr/>
        </p:nvSpPr>
        <p:spPr>
          <a:xfrm>
            <a:off x="5154043" y="5526248"/>
            <a:ext cx="1631847" cy="1200329"/>
          </a:xfrm>
          <a:prstGeom prst="rect">
            <a:avLst/>
          </a:prstGeom>
          <a:noFill/>
          <a:ln w="25400" cap="flat">
            <a:solidFill>
              <a:schemeClr val="accent1"/>
            </a:solidFill>
          </a:ln>
          <a:effectLst/>
        </p:spPr>
        <p:txBody>
          <a:bodyPr wrap="square" numCol="1" rtlCol="0" anchor="t" anchorCtr="0">
            <a:spAutoFit/>
          </a:bodyPr>
          <a:lstStyle/>
          <a:p>
            <a:pPr algn="ctr"/>
            <a:r>
              <a:rPr lang="de-CH" dirty="0"/>
              <a:t>Hauptteil (20 min + 20 min)</a:t>
            </a:r>
          </a:p>
          <a:p>
            <a:pPr algn="ctr"/>
            <a:r>
              <a:rPr lang="de-CH" dirty="0"/>
              <a:t>Gruppenarbeit</a:t>
            </a:r>
          </a:p>
          <a:p>
            <a:pPr algn="ctr"/>
            <a:r>
              <a:rPr lang="de-CH" dirty="0"/>
              <a:t>Präsentation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E6478-6102-CAF5-4002-07740B1DAF49}"/>
              </a:ext>
            </a:extLst>
          </p:cNvPr>
          <p:cNvSpPr txBox="1"/>
          <p:nvPr/>
        </p:nvSpPr>
        <p:spPr>
          <a:xfrm>
            <a:off x="6983957" y="5526248"/>
            <a:ext cx="2027762" cy="1200329"/>
          </a:xfrm>
          <a:prstGeom prst="rect">
            <a:avLst/>
          </a:prstGeom>
          <a:noFill/>
          <a:ln w="25400" cap="flat">
            <a:solidFill>
              <a:schemeClr val="accent1"/>
            </a:solidFill>
          </a:ln>
          <a:effectLst/>
        </p:spPr>
        <p:txBody>
          <a:bodyPr wrap="square" numCol="1" rtlCol="0" anchor="t" anchorCtr="0">
            <a:spAutoFit/>
          </a:bodyPr>
          <a:lstStyle/>
          <a:p>
            <a:pPr algn="ctr"/>
            <a:r>
              <a:rPr lang="de-CH" dirty="0"/>
              <a:t>Ausstieg (10 min)</a:t>
            </a:r>
          </a:p>
          <a:p>
            <a:pPr algn="ctr"/>
            <a:r>
              <a:rPr lang="de-CH" dirty="0"/>
              <a:t>Diskussion Plenum</a:t>
            </a:r>
          </a:p>
          <a:p>
            <a:pPr algn="ctr"/>
            <a:r>
              <a:rPr lang="de-CH" dirty="0"/>
              <a:t>Ausblick</a:t>
            </a:r>
          </a:p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5859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2EEAAC2-7BBE-4931-BC35-FB32B25BB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884916"/>
              </p:ext>
            </p:extLst>
          </p:nvPr>
        </p:nvGraphicFramePr>
        <p:xfrm>
          <a:off x="467544" y="518205"/>
          <a:ext cx="8208912" cy="58215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7128">
                  <a:extLst>
                    <a:ext uri="{9D8B030D-6E8A-4147-A177-3AD203B41FA5}">
                      <a16:colId xmlns:a16="http://schemas.microsoft.com/office/drawing/2014/main" val="2816795537"/>
                    </a:ext>
                  </a:extLst>
                </a:gridCol>
                <a:gridCol w="2998653">
                  <a:extLst>
                    <a:ext uri="{9D8B030D-6E8A-4147-A177-3AD203B41FA5}">
                      <a16:colId xmlns:a16="http://schemas.microsoft.com/office/drawing/2014/main" val="2779540099"/>
                    </a:ext>
                  </a:extLst>
                </a:gridCol>
                <a:gridCol w="1558553">
                  <a:extLst>
                    <a:ext uri="{9D8B030D-6E8A-4147-A177-3AD203B41FA5}">
                      <a16:colId xmlns:a16="http://schemas.microsoft.com/office/drawing/2014/main" val="3804777437"/>
                    </a:ext>
                  </a:extLst>
                </a:gridCol>
                <a:gridCol w="964578">
                  <a:extLst>
                    <a:ext uri="{9D8B030D-6E8A-4147-A177-3AD203B41FA5}">
                      <a16:colId xmlns:a16="http://schemas.microsoft.com/office/drawing/2014/main" val="3250663332"/>
                    </a:ext>
                  </a:extLst>
                </a:gridCol>
              </a:tblGrid>
              <a:tr h="248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>
                          <a:effectLst/>
                        </a:rPr>
                        <a:t>Methodischer Aufbau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6" marR="443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>
                          <a:effectLst/>
                        </a:rPr>
                        <a:t>Ziele und Lehrinhalt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6" marR="443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>
                          <a:effectLst/>
                        </a:rPr>
                        <a:t>Material/Hilfsmittel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6" marR="443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dirty="0">
                          <a:effectLst/>
                        </a:rPr>
                        <a:t>Zeit: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6" marR="44306" marT="0" marB="0"/>
                </a:tc>
                <a:extLst>
                  <a:ext uri="{0D108BD9-81ED-4DB2-BD59-A6C34878D82A}">
                    <a16:rowId xmlns:a16="http://schemas.microsoft.com/office/drawing/2014/main" val="3458147227"/>
                  </a:ext>
                </a:extLst>
              </a:tr>
              <a:tr h="16240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b="0" dirty="0">
                          <a:solidFill>
                            <a:schemeClr val="tx1"/>
                          </a:solidFill>
                          <a:effectLst/>
                        </a:rPr>
                        <a:t>Einstieg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de-CH" sz="1200" b="0" dirty="0">
                          <a:solidFill>
                            <a:schemeClr val="tx1"/>
                          </a:solidFill>
                          <a:effectLst/>
                        </a:rPr>
                        <a:t>AO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de-CH" sz="1200" b="0" dirty="0">
                          <a:solidFill>
                            <a:schemeClr val="tx1"/>
                          </a:solidFill>
                          <a:effectLst/>
                        </a:rPr>
                        <a:t>UI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de-CH" sz="1200" b="0" dirty="0">
                          <a:solidFill>
                            <a:schemeClr val="tx1"/>
                          </a:solidFill>
                          <a:effectLst/>
                        </a:rPr>
                        <a:t>Wiederholung vorige Lektion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de-CH" sz="1200" b="0" dirty="0">
                          <a:solidFill>
                            <a:schemeClr val="tx1"/>
                          </a:solidFill>
                          <a:effectLst/>
                        </a:rPr>
                        <a:t>Strohhalm Experiment 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6" marR="443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de-CH" sz="1200" dirty="0">
                          <a:effectLst/>
                        </a:rPr>
                        <a:t>Vorwissen aktivieren, Motivation und Interesse wecken mithilfe einer Demonstration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de-CH" sz="1200" dirty="0">
                          <a:effectLst/>
                        </a:rPr>
                        <a:t>Überblick, Erwartungen kommunizieren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de-CH" sz="1200" dirty="0">
                          <a:effectLst/>
                        </a:rPr>
                        <a:t>Vorwissen aktivieren: Einflussfaktoren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de-CH" sz="1200" dirty="0">
                          <a:effectLst/>
                        </a:rPr>
                        <a:t>Exemplarische Bedeutung vermitteln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6" marR="443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de-CH" sz="1200" dirty="0">
                          <a:effectLst/>
                        </a:rPr>
                        <a:t>Beamer, Internet, Video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endParaRPr lang="en-US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de-CH" sz="1200" dirty="0">
                          <a:effectLst/>
                        </a:rPr>
                        <a:t>Beamer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de-CH" sz="1200" dirty="0">
                          <a:effectLst/>
                        </a:rPr>
                        <a:t>Beamer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de-CH" sz="1200" dirty="0">
                          <a:effectLst/>
                        </a:rPr>
                        <a:t>Strohalme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6" marR="443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3429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endParaRPr lang="en-US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de-CH" sz="1200" dirty="0">
                          <a:effectLst/>
                        </a:rPr>
                        <a:t>5 min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endParaRPr lang="en-US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de-CH" sz="1200" dirty="0">
                          <a:effectLst/>
                        </a:rPr>
                        <a:t>5 min 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de-CH" sz="1200" dirty="0">
                          <a:effectLst/>
                        </a:rPr>
                        <a:t>5 min 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de-CH" sz="1200" dirty="0">
                          <a:effectLst/>
                        </a:rPr>
                        <a:t>5 min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6" marR="44306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61305"/>
                  </a:ext>
                </a:extLst>
              </a:tr>
              <a:tr h="9082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b="0" dirty="0">
                          <a:solidFill>
                            <a:schemeClr val="tx1"/>
                          </a:solidFill>
                          <a:effectLst/>
                        </a:rPr>
                        <a:t>Themenbehandlung via Präsentation Frontalunterricht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6" marR="44306" marT="0" marB="0">
                    <a:lnB w="12700" cmpd="sng"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dirty="0">
                          <a:effectLst/>
                        </a:rPr>
                        <a:t>Unterrichtstoff vermitteln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+mj-lt"/>
                        <a:buAutoNum type="arabicParenR"/>
                      </a:pPr>
                      <a:r>
                        <a:rPr lang="de-CH" sz="1200" dirty="0">
                          <a:effectLst/>
                        </a:rPr>
                        <a:t>Funktion Sauerstoff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+mj-lt"/>
                        <a:buAutoNum type="arabicParenR"/>
                      </a:pPr>
                      <a:r>
                        <a:rPr lang="de-CH" sz="1200" dirty="0">
                          <a:effectLst/>
                        </a:rPr>
                        <a:t>Bestandteile und Funktion Atemwege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</a:pPr>
                      <a:r>
                        <a:rPr lang="de-CH" sz="1200" dirty="0">
                          <a:effectLst/>
                        </a:rPr>
                        <a:t>Funktion Nasenschleimhaut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6" marR="44306" marT="0" marB="0">
                    <a:lnB w="12700" cmpd="sng"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dirty="0">
                          <a:effectLst/>
                        </a:rPr>
                        <a:t>Basierend auf Handlungskompetenz B4</a:t>
                      </a:r>
                      <a:endParaRPr lang="en-US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dirty="0">
                          <a:effectLst/>
                        </a:rPr>
                        <a:t>Beamer, Video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6" marR="44306" marT="0" marB="0">
                    <a:lnB w="12700" cmpd="sng"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dirty="0">
                          <a:effectLst/>
                        </a:rPr>
                        <a:t>15 min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6" marR="44306" marT="0" marB="0">
                    <a:lnB w="12700" cmpd="sng"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916690"/>
                  </a:ext>
                </a:extLst>
              </a:tr>
              <a:tr h="1930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b="0">
                          <a:solidFill>
                            <a:schemeClr val="tx1"/>
                          </a:solidFill>
                          <a:effectLst/>
                        </a:rPr>
                        <a:t>Pause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6" marR="4430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6" marR="4430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6" marR="4430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dirty="0">
                          <a:effectLst/>
                        </a:rPr>
                        <a:t>5 min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6" marR="4430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590742"/>
                  </a:ext>
                </a:extLst>
              </a:tr>
              <a:tr h="10137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b="0" dirty="0">
                          <a:solidFill>
                            <a:schemeClr val="tx1"/>
                          </a:solidFill>
                          <a:effectLst/>
                        </a:rPr>
                        <a:t>Themenbehandlung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b="0" dirty="0">
                          <a:solidFill>
                            <a:schemeClr val="tx1"/>
                          </a:solidFill>
                          <a:effectLst/>
                        </a:rPr>
                        <a:t>via Gruppenarbeit Arbeitsauftrag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b="0" dirty="0">
                          <a:solidFill>
                            <a:schemeClr val="tx1"/>
                          </a:solidFill>
                          <a:effectLst/>
                        </a:rPr>
                        <a:t>Arbeitsauftrag präsentieren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6" marR="44306" marT="0" marB="0">
                    <a:lnT w="12700" cmpd="sng">
                      <a:noFill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dirty="0">
                          <a:effectLst/>
                        </a:rPr>
                        <a:t>Unterrichtsstoff verarbeiten, wiederholen und wiedergeben</a:t>
                      </a:r>
                      <a:endParaRPr lang="en-US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dirty="0">
                          <a:effectLst/>
                        </a:rPr>
                        <a:t>Inhalt: Untere und obere Atemwege</a:t>
                      </a:r>
                      <a:endParaRPr lang="en-US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dirty="0">
                          <a:effectLst/>
                        </a:rPr>
                        <a:t>Gelerntes speichern, Formatives Assessment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6" marR="44306" marT="0" marB="0">
                    <a:lnT w="12700" cmpd="sng">
                      <a:noFill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dirty="0">
                          <a:effectLst/>
                        </a:rPr>
                        <a:t>Handlungskompetenz</a:t>
                      </a:r>
                      <a:endParaRPr lang="en-US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dirty="0">
                          <a:effectLst/>
                        </a:rPr>
                        <a:t>Ausgedruckter Auftrag</a:t>
                      </a:r>
                      <a:endParaRPr lang="en-US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dirty="0">
                          <a:effectLst/>
                        </a:rPr>
                        <a:t>Flipchart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6" marR="44306" marT="0" marB="0">
                    <a:lnT w="12700" cmpd="sng">
                      <a:noFill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dirty="0">
                          <a:effectLst/>
                        </a:rPr>
                        <a:t>20 min</a:t>
                      </a:r>
                      <a:endParaRPr lang="en-US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dirty="0">
                          <a:effectLst/>
                        </a:rPr>
                        <a:t>20 min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6" marR="44306" marT="0" marB="0">
                    <a:lnT w="12700" cmpd="sng">
                      <a:noFill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456616"/>
                  </a:ext>
                </a:extLst>
              </a:tr>
              <a:tr h="18344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b="0" dirty="0">
                          <a:solidFill>
                            <a:schemeClr val="tx1"/>
                          </a:solidFill>
                          <a:effectLst/>
                        </a:rPr>
                        <a:t>Ausstieg: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b="0" dirty="0">
                          <a:solidFill>
                            <a:schemeClr val="tx1"/>
                          </a:solidFill>
                          <a:effectLst/>
                        </a:rPr>
                        <a:t>Fragen und Unklarheiten im Plenum diskutieren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b="0" dirty="0">
                          <a:solidFill>
                            <a:schemeClr val="tx1"/>
                          </a:solidFill>
                          <a:effectLst/>
                        </a:rPr>
                        <a:t>Ausblick nächste Lektion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6" marR="443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dirty="0">
                          <a:effectLst/>
                        </a:rPr>
                        <a:t>Motivation fördern</a:t>
                      </a:r>
                      <a:endParaRPr lang="en-US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dirty="0">
                          <a:effectLst/>
                        </a:rPr>
                        <a:t>Neue Ziele kommunizieren: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+mj-lt"/>
                        <a:buAutoNum type="arabicParenR"/>
                      </a:pPr>
                      <a:r>
                        <a:rPr lang="de-CH" sz="1200" dirty="0">
                          <a:effectLst/>
                        </a:rPr>
                        <a:t>Gasaustausch/Atemmechanik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</a:pPr>
                      <a:r>
                        <a:rPr lang="de-CH" sz="1200" dirty="0">
                          <a:effectLst/>
                        </a:rPr>
                        <a:t>Wahrnehmen, Beobachtung, Interpretation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6" marR="443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dirty="0">
                          <a:effectLst/>
                        </a:rPr>
                        <a:t>Beamer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6" marR="4430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dirty="0">
                          <a:effectLst/>
                        </a:rPr>
                        <a:t>5 min</a:t>
                      </a:r>
                      <a:endParaRPr lang="en-US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200" dirty="0">
                          <a:effectLst/>
                        </a:rPr>
                        <a:t>5 min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6" marR="44306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178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554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067460-FE33-24AA-CDD1-DE1793AAD256}"/>
              </a:ext>
            </a:extLst>
          </p:cNvPr>
          <p:cNvSpPr txBox="1"/>
          <p:nvPr/>
        </p:nvSpPr>
        <p:spPr>
          <a:xfrm>
            <a:off x="251520" y="2492896"/>
            <a:ext cx="2016224" cy="369332"/>
          </a:xfrm>
          <a:prstGeom prst="rect">
            <a:avLst/>
          </a:prstGeom>
          <a:noFill/>
          <a:ln w="25400" cap="flat">
            <a:solidFill>
              <a:schemeClr val="accent1"/>
            </a:solidFill>
          </a:ln>
          <a:effectLst/>
        </p:spPr>
        <p:txBody>
          <a:bodyPr wrap="square" numCol="1" rtlCol="0" anchor="t" anchorCtr="0">
            <a:spAutoFit/>
          </a:bodyPr>
          <a:lstStyle/>
          <a:p>
            <a:pPr algn="ctr"/>
            <a:r>
              <a:rPr lang="de-CH" dirty="0"/>
              <a:t>AO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022EBA-3C80-3226-2F69-CCD80D5D0CAE}"/>
              </a:ext>
            </a:extLst>
          </p:cNvPr>
          <p:cNvSpPr txBox="1"/>
          <p:nvPr/>
        </p:nvSpPr>
        <p:spPr>
          <a:xfrm>
            <a:off x="2420553" y="2492896"/>
            <a:ext cx="2016224" cy="369332"/>
          </a:xfrm>
          <a:prstGeom prst="rect">
            <a:avLst/>
          </a:prstGeom>
          <a:noFill/>
          <a:ln w="25400" cap="flat">
            <a:solidFill>
              <a:schemeClr val="accent1"/>
            </a:solidFill>
          </a:ln>
          <a:effectLst/>
        </p:spPr>
        <p:txBody>
          <a:bodyPr wrap="square" numCol="1" rtlCol="0" anchor="t" anchorCtr="0">
            <a:spAutoFit/>
          </a:bodyPr>
          <a:lstStyle/>
          <a:p>
            <a:pPr algn="ctr"/>
            <a:r>
              <a:rPr lang="de-CH" dirty="0"/>
              <a:t>UI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F98A7D-7ACE-3F95-4B4E-7AA0AA7F0F61}"/>
              </a:ext>
            </a:extLst>
          </p:cNvPr>
          <p:cNvSpPr txBox="1"/>
          <p:nvPr/>
        </p:nvSpPr>
        <p:spPr>
          <a:xfrm>
            <a:off x="4589586" y="2492896"/>
            <a:ext cx="2016224" cy="369332"/>
          </a:xfrm>
          <a:prstGeom prst="rect">
            <a:avLst/>
          </a:prstGeom>
          <a:noFill/>
          <a:ln w="25400" cap="flat">
            <a:solidFill>
              <a:schemeClr val="accent1"/>
            </a:solidFill>
          </a:ln>
          <a:effectLst/>
        </p:spPr>
        <p:txBody>
          <a:bodyPr wrap="square" numCol="1" rtlCol="0" anchor="t" anchorCtr="0">
            <a:spAutoFit/>
          </a:bodyPr>
          <a:lstStyle/>
          <a:p>
            <a:pPr algn="ctr"/>
            <a:r>
              <a:rPr lang="de-CH" dirty="0"/>
              <a:t>Wiederholung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2C2390-D85E-C8F2-3C7E-ACCFC052D485}"/>
              </a:ext>
            </a:extLst>
          </p:cNvPr>
          <p:cNvSpPr txBox="1"/>
          <p:nvPr/>
        </p:nvSpPr>
        <p:spPr>
          <a:xfrm>
            <a:off x="6758619" y="2492896"/>
            <a:ext cx="2016224" cy="369332"/>
          </a:xfrm>
          <a:prstGeom prst="rect">
            <a:avLst/>
          </a:prstGeom>
          <a:noFill/>
          <a:ln w="25400" cap="flat">
            <a:solidFill>
              <a:schemeClr val="accent1"/>
            </a:solidFill>
          </a:ln>
          <a:effectLst/>
        </p:spPr>
        <p:txBody>
          <a:bodyPr wrap="square" numCol="1" rtlCol="0" anchor="t" anchorCtr="0">
            <a:spAutoFit/>
          </a:bodyPr>
          <a:lstStyle/>
          <a:p>
            <a:pPr algn="ctr"/>
            <a:r>
              <a:rPr lang="de-CH" dirty="0"/>
              <a:t>Selbstexperiment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E6249-A295-0452-06BA-BA3B50B28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Einstieg</a:t>
            </a:r>
            <a:endParaRPr lang="en-US" dirty="0"/>
          </a:p>
        </p:txBody>
      </p:sp>
      <p:pic>
        <p:nvPicPr>
          <p:cNvPr id="11" name="Picture 2" descr="Experiment für Kinder - Experimente mit Luft: Die Sauerstoff-Probe">
            <a:extLst>
              <a:ext uri="{FF2B5EF4-FFF2-40B4-BE49-F238E27FC236}">
                <a16:creationId xmlns:a16="http://schemas.microsoft.com/office/drawing/2014/main" id="{C04428F9-B0AD-DBC6-0F4A-10A23F58F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8" y="3311697"/>
            <a:ext cx="1826552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432F40-98FB-63C1-307F-95D9B145D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578" y="3168064"/>
            <a:ext cx="2408531" cy="16581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BFC3EA-CCFB-8746-39C4-199934AF7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21" y="3166672"/>
            <a:ext cx="2241953" cy="1658199"/>
          </a:xfrm>
          <a:prstGeom prst="rect">
            <a:avLst/>
          </a:prstGeom>
        </p:spPr>
      </p:pic>
      <p:pic>
        <p:nvPicPr>
          <p:cNvPr id="16" name="Picture 2" descr="Funktionales Stimmtraining: Verfeinere deinen Gesang mit diesen Übungen -  Your Silk Shop">
            <a:extLst>
              <a:ext uri="{FF2B5EF4-FFF2-40B4-BE49-F238E27FC236}">
                <a16:creationId xmlns:a16="http://schemas.microsoft.com/office/drawing/2014/main" id="{8287F224-E09D-2875-15A5-497E2DD24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19" y="3208739"/>
            <a:ext cx="2126621" cy="150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2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95D85E99-8803-8E06-69E0-95CDD159E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4802650"/>
            <a:ext cx="2108895" cy="153032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96A6D9-E49D-D5FC-D5DC-31615D105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Hauptteil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D8AE0-3362-80CA-8FB8-2DE20D947CE3}"/>
              </a:ext>
            </a:extLst>
          </p:cNvPr>
          <p:cNvSpPr txBox="1"/>
          <p:nvPr/>
        </p:nvSpPr>
        <p:spPr>
          <a:xfrm>
            <a:off x="493699" y="1758731"/>
            <a:ext cx="3934285" cy="646331"/>
          </a:xfrm>
          <a:prstGeom prst="rect">
            <a:avLst/>
          </a:prstGeom>
          <a:noFill/>
          <a:ln w="25400" cap="flat">
            <a:solidFill>
              <a:schemeClr val="accent1"/>
            </a:solidFill>
          </a:ln>
          <a:effectLst/>
        </p:spPr>
        <p:txBody>
          <a:bodyPr wrap="square" numCol="1" rtlCol="0" anchor="t" anchorCtr="0">
            <a:spAutoFit/>
          </a:bodyPr>
          <a:lstStyle/>
          <a:p>
            <a:pPr algn="ctr"/>
            <a:r>
              <a:rPr lang="de-CH" dirty="0"/>
              <a:t>Lehrvortrag</a:t>
            </a:r>
          </a:p>
          <a:p>
            <a:pPr algn="ctr"/>
            <a:endParaRPr lang="de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5435B6-E4BE-71FB-6AA0-9D5F514739C0}"/>
              </a:ext>
            </a:extLst>
          </p:cNvPr>
          <p:cNvSpPr txBox="1"/>
          <p:nvPr/>
        </p:nvSpPr>
        <p:spPr>
          <a:xfrm>
            <a:off x="4948790" y="1758731"/>
            <a:ext cx="3934285" cy="646331"/>
          </a:xfrm>
          <a:prstGeom prst="rect">
            <a:avLst/>
          </a:prstGeom>
          <a:noFill/>
          <a:ln w="25400" cap="flat">
            <a:solidFill>
              <a:schemeClr val="accent1"/>
            </a:solidFill>
          </a:ln>
          <a:effectLst/>
        </p:spPr>
        <p:txBody>
          <a:bodyPr wrap="square" numCol="1" rtlCol="0" anchor="t" anchorCtr="0">
            <a:spAutoFit/>
          </a:bodyPr>
          <a:lstStyle/>
          <a:p>
            <a:pPr algn="ctr"/>
            <a:r>
              <a:rPr lang="de-CH" dirty="0"/>
              <a:t>Gruppenarbeit +</a:t>
            </a:r>
          </a:p>
          <a:p>
            <a:pPr algn="ctr"/>
            <a:r>
              <a:rPr lang="de-CH" dirty="0"/>
              <a:t>Präsentation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A0EE2E-16F5-507E-37A1-8FEC5392F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776" y="2712646"/>
            <a:ext cx="3092131" cy="15945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A04E60-FF9C-E844-546C-3422B6A93303}"/>
              </a:ext>
            </a:extLst>
          </p:cNvPr>
          <p:cNvSpPr txBox="1"/>
          <p:nvPr/>
        </p:nvSpPr>
        <p:spPr>
          <a:xfrm>
            <a:off x="1668669" y="2453508"/>
            <a:ext cx="1584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b="1" dirty="0"/>
              <a:t>Funktion Sauerstoff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90359E-4B96-90FF-FFC6-AAD1EF529D5B}"/>
              </a:ext>
            </a:extLst>
          </p:cNvPr>
          <p:cNvSpPr txBox="1"/>
          <p:nvPr/>
        </p:nvSpPr>
        <p:spPr>
          <a:xfrm>
            <a:off x="1800628" y="4389624"/>
            <a:ext cx="1320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b="1" dirty="0"/>
              <a:t>Atmungssystem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862303-3377-2400-91B6-17725028E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879" y="4914087"/>
            <a:ext cx="2432966" cy="130745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5A964DD-11FA-E571-1881-5578790B6846}"/>
              </a:ext>
            </a:extLst>
          </p:cNvPr>
          <p:cNvGrpSpPr/>
          <p:nvPr/>
        </p:nvGrpSpPr>
        <p:grpSpPr>
          <a:xfrm>
            <a:off x="5203038" y="2492896"/>
            <a:ext cx="3425788" cy="1338713"/>
            <a:chOff x="5436767" y="2588258"/>
            <a:chExt cx="3425788" cy="1338713"/>
          </a:xfrm>
        </p:grpSpPr>
        <p:pic>
          <p:nvPicPr>
            <p:cNvPr id="2050" name="Picture 2" descr="8+ kostenlose Gruppenarbeit &amp; Besprechung Vektorgrafiken - Pixabay">
              <a:extLst>
                <a:ext uri="{FF2B5EF4-FFF2-40B4-BE49-F238E27FC236}">
                  <a16:creationId xmlns:a16="http://schemas.microsoft.com/office/drawing/2014/main" id="{225404B6-47B0-4281-17E6-883F67BC94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767" y="2744932"/>
              <a:ext cx="1584176" cy="1182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Lungenarzt Untersucht Die Lungen. Medizinischer Facharzt Mit Informationen  über Lungen. Vektor Abbildung - Illustration von abbildung, flach: 217690323">
              <a:extLst>
                <a:ext uri="{FF2B5EF4-FFF2-40B4-BE49-F238E27FC236}">
                  <a16:creationId xmlns:a16="http://schemas.microsoft.com/office/drawing/2014/main" id="{152B261E-A02D-9ACD-43AC-1F0591B1F1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6"/>
            <a:stretch/>
          </p:blipFill>
          <p:spPr bwMode="auto">
            <a:xfrm>
              <a:off x="7380312" y="2588258"/>
              <a:ext cx="1482243" cy="1307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44C51C8-358B-E9AF-9AB2-3A9F6DD7E2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6190" y="4269742"/>
            <a:ext cx="3659485" cy="11650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69B396-5190-E5C1-3992-81E7A190AA40}"/>
              </a:ext>
            </a:extLst>
          </p:cNvPr>
          <p:cNvSpPr txBox="1"/>
          <p:nvPr/>
        </p:nvSpPr>
        <p:spPr>
          <a:xfrm>
            <a:off x="6338691" y="4077072"/>
            <a:ext cx="1154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b="1" dirty="0"/>
              <a:t>Gasaustausch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F24882D-C771-6DC4-57AB-76CB031E6E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3721" y="5702671"/>
            <a:ext cx="2564422" cy="10300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59C36E4-3D29-D8E9-C353-D357743377ED}"/>
              </a:ext>
            </a:extLst>
          </p:cNvPr>
          <p:cNvSpPr txBox="1"/>
          <p:nvPr/>
        </p:nvSpPr>
        <p:spPr>
          <a:xfrm>
            <a:off x="6293454" y="5425479"/>
            <a:ext cx="1244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Atemmechanik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64838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5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A1231-805B-7F9D-AC33-0BA0CE7A6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Ausstieg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E8D15D-6CFA-0C39-C063-3C0E3F232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80"/>
          <a:stretch/>
        </p:blipFill>
        <p:spPr>
          <a:xfrm>
            <a:off x="4932040" y="2744924"/>
            <a:ext cx="4161361" cy="23762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FDFB572-EE79-C5B7-0BEB-CA7D9151B1A5}"/>
              </a:ext>
            </a:extLst>
          </p:cNvPr>
          <p:cNvSpPr txBox="1"/>
          <p:nvPr/>
        </p:nvSpPr>
        <p:spPr>
          <a:xfrm>
            <a:off x="493699" y="1758731"/>
            <a:ext cx="3934285" cy="369332"/>
          </a:xfrm>
          <a:prstGeom prst="rect">
            <a:avLst/>
          </a:prstGeom>
          <a:noFill/>
          <a:ln w="25400" cap="flat">
            <a:solidFill>
              <a:schemeClr val="accent1"/>
            </a:solidFill>
          </a:ln>
          <a:effectLst/>
        </p:spPr>
        <p:txBody>
          <a:bodyPr wrap="square" numCol="1" rtlCol="0" anchor="t" anchorCtr="0">
            <a:spAutoFit/>
          </a:bodyPr>
          <a:lstStyle/>
          <a:p>
            <a:pPr algn="ctr"/>
            <a:r>
              <a:rPr lang="de-CH" dirty="0"/>
              <a:t>Diskussion Plenum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44E62B-DCA7-0868-A1F0-6CF818CE4714}"/>
              </a:ext>
            </a:extLst>
          </p:cNvPr>
          <p:cNvSpPr txBox="1"/>
          <p:nvPr/>
        </p:nvSpPr>
        <p:spPr>
          <a:xfrm>
            <a:off x="5045578" y="1758731"/>
            <a:ext cx="3934285" cy="369332"/>
          </a:xfrm>
          <a:prstGeom prst="rect">
            <a:avLst/>
          </a:prstGeom>
          <a:noFill/>
          <a:ln w="25400" cap="flat">
            <a:solidFill>
              <a:schemeClr val="accent1"/>
            </a:solidFill>
          </a:ln>
          <a:effectLst/>
        </p:spPr>
        <p:txBody>
          <a:bodyPr wrap="square" numCol="1" rtlCol="0" anchor="t" anchorCtr="0">
            <a:spAutoFit/>
          </a:bodyPr>
          <a:lstStyle/>
          <a:p>
            <a:pPr algn="ctr"/>
            <a:r>
              <a:rPr lang="de-CH" dirty="0"/>
              <a:t>Ausblick nächste Lektion</a:t>
            </a:r>
          </a:p>
        </p:txBody>
      </p:sp>
      <p:pic>
        <p:nvPicPr>
          <p:cNvPr id="3074" name="Picture 2" descr="suedlicht - moderation . mediation . planungsdialog">
            <a:extLst>
              <a:ext uri="{FF2B5EF4-FFF2-40B4-BE49-F238E27FC236}">
                <a16:creationId xmlns:a16="http://schemas.microsoft.com/office/drawing/2014/main" id="{9D7F3868-1273-DE29-7879-F913F4E27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65" y="2348880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58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Metropolita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0</TotalTime>
  <Words>624</Words>
  <Application>Microsoft Office PowerPoint</Application>
  <PresentationFormat>On-screen Show (4:3)</PresentationFormat>
  <Paragraphs>167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 Light</vt:lpstr>
      <vt:lpstr>Metropolitan</vt:lpstr>
      <vt:lpstr>AA1: Lektion BFS</vt:lpstr>
      <vt:lpstr>Inhalt</vt:lpstr>
      <vt:lpstr>B.4.1 Anatomie und Physiologie der Atemorgane: 10 Lektionen</vt:lpstr>
      <vt:lpstr>Lernziele</vt:lpstr>
      <vt:lpstr>Ablauf der Stunde (ARIVA)</vt:lpstr>
      <vt:lpstr>PowerPoint Presentation</vt:lpstr>
      <vt:lpstr>Einstieg</vt:lpstr>
      <vt:lpstr>Hauptteil</vt:lpstr>
      <vt:lpstr>Ausstieg</vt:lpstr>
      <vt:lpstr>Schlüsselstellen, Schwerpunkte und Puffer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AA1: Lektion BFS</dc:title>
  <dc:creator>Phelipe Hatt</dc:creator>
  <cp:lastModifiedBy>Phelipe Hatt</cp:lastModifiedBy>
  <cp:revision>34</cp:revision>
  <dcterms:created xsi:type="dcterms:W3CDTF">2023-03-22T15:06:33Z</dcterms:created>
  <dcterms:modified xsi:type="dcterms:W3CDTF">2023-03-28T10:58:15Z</dcterms:modified>
</cp:coreProperties>
</file>