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5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CB741-B923-412D-9601-9BB38C4253FA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9F86F-163C-4424-835B-80B10C9FD7B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040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5D109-7675-470B-A744-D18F740811B1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175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3F5A3-C178-4558-B918-5B22D13C8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7EB500-4D89-4276-83BD-812641E12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F2321-F5AB-46A8-BE03-77435BA1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080711-7EEB-4FBD-873B-9931A516A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7B1C7C-3D6A-4901-B49E-56A6A6C8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01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02635-17DC-4819-805F-E8AD6A54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CE80B8-6636-44EE-9ED4-53ED5E97A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6AA081-6CE2-4CA0-B2B8-239894C43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B29BE8-E250-45BA-8724-5BE8BB3F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B30745-F5E4-472F-8218-AA6C7238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162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5F0E59-50DC-46F3-A3E0-DC9E625E9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0C0EF0-83C0-448C-9343-FE145D753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212BF5-4F18-42E2-9B47-0F6DD47E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A86E27-2A59-42D4-A7EC-C05520BD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AB90F0-2838-4008-AA0E-3B2B95C1F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86173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31800" y="2024065"/>
            <a:ext cx="5472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8022" y="2024065"/>
            <a:ext cx="5472178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628A-2A40-4B37-B167-309C0EBB4BBF}" type="datetime1">
              <a:rPr lang="de-DE" smtClean="0"/>
              <a:t>22.03.2022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892859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DBEF9-F65A-48D2-976F-2983B0F7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A1B9B3-6856-4518-B20B-231D7FB5A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E65D84-1BBF-4986-98F6-B2CAA877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DAB42F-A57E-4732-BAD5-C07D6375C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CDE6A0-87BF-4B2C-AA23-29DC6FF4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640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D44B8-0EB7-432F-A97E-7E4AC226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3F864F-6EA3-4003-A206-5E490EDD7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9991AD-2DAC-4297-89C4-F897BF44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1DFA58-493E-45DE-8CBA-03EC525D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021630-C20F-412E-9D82-CB1804693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010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0B6C0-C6F5-4FFF-ABD3-0877DC0E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A8A4FC-D4A4-4752-B460-699305818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B257D3-DAEA-4D67-B268-851422C8B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3FA618-156D-42FC-9EBF-5725EC33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8AC296-7D37-4BA4-8C64-A10B35E67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E6B1A7-A3BE-4366-9B47-C061609D6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735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FC4C0-B270-46CD-B6B1-1E0557C1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A0B501-9744-476A-8581-49C22ACB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5E364-9296-4D86-BA12-B4CA4E7D4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F77E5B4-2E3F-4F0C-A5CF-54F66BF4A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12E1866-AE54-40E9-BDBD-FD0E15572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B69C7EF-BDCB-422F-8F6E-36062D5C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65F8E2B-13D9-4D4F-9E4E-F6A596593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6C111B-26CB-4D59-9776-BFC2E4ED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863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2E41AA-1F40-47FD-B497-B40BE44BB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B78115-76CD-497F-B67A-926A88FE8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51B99D-DDF4-4C5F-8A46-CD732B6F0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233336-75B6-4CEA-BE4C-7BE0EA13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475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410E8A0-14DE-475C-9D4F-3787977A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2ED6FBA-C210-4293-ABCC-EDD02576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78AF31-01E7-4771-B10B-5913E868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421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6D948-CC07-40CF-8216-2EE2496D2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7B88E1-0B96-4EAE-8F8E-19599DF4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B071C6-0D94-47BA-89F9-9CA8DEDD1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F79D9E-2FEB-4724-9872-387A9BB2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17BC6-D4D2-45C1-A886-AE042BCB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44901E-9699-4849-A371-F110BCFE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004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035DE-F91B-4A16-A891-AB0F0639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053A5E-B5A7-4B0B-834A-2FDED0B7E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AB030B-7CD5-4401-8241-60EDF54A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264E61-FE3A-499C-A3B8-4231C319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68D28B-8F22-4A26-A19C-C9DF9B1D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D23763-8C53-4790-9112-F70586E5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302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F2A8D9-7CD4-40FD-A54F-6E5F4C623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E33519-C9E2-4F5E-B39E-35A17BFD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33C985-1173-4523-9F34-CE1DD3468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AB417-21BE-4E69-BE58-00154A3E9FA6}" type="datetimeFigureOut">
              <a:rPr lang="de-CH" smtClean="0"/>
              <a:t>22.03.2022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806652-8F3C-4D9D-8041-238DBA81D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0340D8-6D24-43C5-A49F-4A3EA464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8DDF-0C75-47B4-ACD5-D12D13F053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9044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6CB8-9391-4BED-909F-C47A979AE1C4}" type="datetime1">
              <a:rPr lang="de-DE">
                <a:solidFill>
                  <a:prstClr val="black"/>
                </a:solidFill>
                <a:latin typeface="Arial"/>
              </a:rPr>
              <a:pPr/>
              <a:t>22.03.2022</a:t>
            </a:fld>
            <a:endParaRPr lang="de-DE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>
                <a:solidFill>
                  <a:prstClr val="black"/>
                </a:solidFill>
                <a:latin typeface="Arial"/>
              </a:rPr>
              <a:pPr/>
              <a:t>1</a:t>
            </a:fld>
            <a:endParaRPr lang="de-DE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Modell der Kompetenzen von Lehrpersonen</a:t>
            </a:r>
            <a:r>
              <a:rPr lang="de-CH" sz="1999"/>
              <a:t> (Baumert et al., 2011)</a:t>
            </a:r>
            <a:endParaRPr lang="de-CH" dirty="0"/>
          </a:p>
        </p:txBody>
      </p:sp>
      <p:pic>
        <p:nvPicPr>
          <p:cNvPr id="20" name="Inhaltsplatzhalt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770" y="3464743"/>
            <a:ext cx="3392167" cy="2625216"/>
          </a:xfrm>
        </p:spPr>
      </p:pic>
      <p:sp>
        <p:nvSpPr>
          <p:cNvPr id="6" name="Oval 5"/>
          <p:cNvSpPr/>
          <p:nvPr/>
        </p:nvSpPr>
        <p:spPr>
          <a:xfrm>
            <a:off x="2382" y="3735798"/>
            <a:ext cx="2678356" cy="81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04" tIns="45702" rIns="91404" bIns="457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CH" sz="1799">
                <a:solidFill>
                  <a:prstClr val="white"/>
                </a:solidFill>
                <a:latin typeface="Arial"/>
              </a:rPr>
              <a:t>Überzeugungen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014" y="1726562"/>
            <a:ext cx="11387631" cy="1199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799" dirty="0" err="1">
                <a:solidFill>
                  <a:prstClr val="black"/>
                </a:solidFill>
                <a:latin typeface="Arial"/>
              </a:rPr>
              <a:t>Transmissiv</a:t>
            </a:r>
            <a:r>
              <a:rPr lang="de-CH" sz="1799" dirty="0">
                <a:solidFill>
                  <a:prstClr val="black"/>
                </a:solidFill>
                <a:latin typeface="Arial"/>
              </a:rPr>
              <a:t> (Faktenweitergabe), z.B.</a:t>
            </a:r>
          </a:p>
          <a:p>
            <a:r>
              <a:rPr lang="de-CH" sz="1799" dirty="0">
                <a:solidFill>
                  <a:prstClr val="black"/>
                </a:solidFill>
                <a:latin typeface="Arial"/>
              </a:rPr>
              <a:t>«</a:t>
            </a:r>
            <a:r>
              <a:rPr lang="de-CH" sz="1799" dirty="0"/>
              <a:t>Die Lernenden in meinem Fach lernen am besten, indem sie den Erklärungen der Lehrperson folgen»</a:t>
            </a:r>
          </a:p>
          <a:p>
            <a:r>
              <a:rPr lang="de-CH" sz="1799" dirty="0">
                <a:solidFill>
                  <a:prstClr val="black"/>
                </a:solidFill>
                <a:latin typeface="Arial"/>
              </a:rPr>
              <a:t>vs. konstruktivistisch (aktiver Wissens- und Kompetenzaufbau der Lernenden), z.B.</a:t>
            </a:r>
          </a:p>
          <a:p>
            <a:r>
              <a:rPr lang="de-CH" sz="1799" dirty="0"/>
              <a:t>«Es hilft Lernenden in meinem Fach am besten, wenn man ihre eigenen Lösungsideen diskutieren lässt»</a:t>
            </a:r>
            <a:endParaRPr lang="de-CH" sz="1799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75996" y="3016056"/>
            <a:ext cx="2603958" cy="89737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04" tIns="45702" rIns="91404" bIns="457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CH" sz="1799">
                <a:solidFill>
                  <a:prstClr val="white"/>
                </a:solidFill>
                <a:latin typeface="Arial"/>
              </a:rPr>
              <a:t>Motivationale Orientierungen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62372" y="4928870"/>
            <a:ext cx="6037318" cy="64607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de-CH" sz="1799" dirty="0">
                <a:solidFill>
                  <a:prstClr val="black"/>
                </a:solidFill>
                <a:latin typeface="Arial"/>
              </a:rPr>
              <a:t>Umgang mit eigenen Ressourcen (Wissen, Zeit, persönliche und äussere Bedingungen und Mittel)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62372" y="3452755"/>
            <a:ext cx="6037318" cy="119986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CH" sz="1799" dirty="0">
                <a:solidFill>
                  <a:prstClr val="black"/>
                </a:solidFill>
                <a:latin typeface="Arial"/>
              </a:rPr>
              <a:t>Berufswahlmotiv (Ferien &amp; Geld vs. Freude am Unterrichten?), Selbstwirksamkeitserwartung (kann ich das?), Enthusiasmus (affektives positives Erleben des Unterrichtens und Unterrichtsfaches)</a:t>
            </a:r>
          </a:p>
        </p:txBody>
      </p:sp>
      <p:sp>
        <p:nvSpPr>
          <p:cNvPr id="11" name="Oval 10"/>
          <p:cNvSpPr/>
          <p:nvPr/>
        </p:nvSpPr>
        <p:spPr>
          <a:xfrm>
            <a:off x="2858414" y="3693669"/>
            <a:ext cx="2603958" cy="8973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04" tIns="45702" rIns="91404" bIns="457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CH" sz="1799">
                <a:solidFill>
                  <a:prstClr val="white"/>
                </a:solidFill>
                <a:latin typeface="Arial"/>
              </a:rPr>
              <a:t>Selbstregulation</a:t>
            </a:r>
          </a:p>
        </p:txBody>
      </p:sp>
    </p:spTree>
    <p:extLst>
      <p:ext uri="{BB962C8B-B14F-4D97-AF65-F5344CB8AC3E}">
        <p14:creationId xmlns:p14="http://schemas.microsoft.com/office/powerpoint/2010/main" val="1892871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3" grpId="0" animBg="1"/>
      <p:bldP spid="14" grpId="0" animBg="1"/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Modell der Kompetenzen von Lehrpersonen (Baumert et al., 2011)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 der Kompetenzen von Lehrpersonen (Baumert et al., 2011)</dc:title>
  <dc:creator>Peteranderl  Sonja</dc:creator>
  <cp:lastModifiedBy>Peteranderl  Sonja</cp:lastModifiedBy>
  <cp:revision>1</cp:revision>
  <dcterms:created xsi:type="dcterms:W3CDTF">2022-03-22T11:47:04Z</dcterms:created>
  <dcterms:modified xsi:type="dcterms:W3CDTF">2022-03-22T11:48:06Z</dcterms:modified>
</cp:coreProperties>
</file>